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embeddedFontLst>
    <p:embeddedFont>
      <p:font typeface="Arial Black" panose="020B0A04020102020204" pitchFamily="34" charset="0"/>
      <p:regular r:id="rId20"/>
      <p:bold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t0Umje+C834JXFOAMsVbEgOAo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0290F1-9C99-401F-918C-7B6CF029F573}">
  <a:tblStyle styleId="{0F0290F1-9C99-401F-918C-7B6CF029F57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photos/dead-bird-safety-net-spirit-network-32895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plastic-fish-recycling-trash-423420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seagull-sea-bird-fishing-bird-lake-471108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waters-swim-sea-nature-ocean-play-306528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fishing-nets-networks-fishing-sea-428570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d6r5jHGi3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garbage-environment-beach-pollution-463411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pollution-trash-garbage-ocean-48555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https://pixabay.com/de/photos/verschmutzung-papierkorb-m%C3%BCll-ozean-4855498/</a:t>
            </a: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https://pixabay.com/photos/dead-bird-safety-net-spirit-network-3289550/</a:t>
            </a: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https://pixabay.com/photos/plastic-fish-recycling-trash-4234205/</a:t>
            </a:r>
            <a:endParaRPr/>
          </a:p>
        </p:txBody>
      </p:sp>
      <p:sp>
        <p:nvSpPr>
          <p:cNvPr id="160" name="Google Shape;16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https://pixabay.com/photos/seagull-sea-bird-fishing-bird-lake-4711081/</a:t>
            </a:r>
            <a:endParaRPr/>
          </a:p>
        </p:txBody>
      </p:sp>
      <p:sp>
        <p:nvSpPr>
          <p:cNvPr id="166" name="Google Shape;16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https://pixabay.com/photos/waters-swim-sea-nature-ocean-play-3065288/</a:t>
            </a:r>
            <a:endParaRPr/>
          </a:p>
        </p:txBody>
      </p:sp>
      <p:sp>
        <p:nvSpPr>
          <p:cNvPr id="172" name="Google Shape;17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https://pixabay.com/photos/fishing-nets-networks-fishing-sea-4285702/</a:t>
            </a:r>
            <a:endParaRPr/>
          </a:p>
        </p:txBody>
      </p:sp>
      <p:sp>
        <p:nvSpPr>
          <p:cNvPr id="178" name="Google Shape;1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4" name="Google Shape;1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f495bdc35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6f495bdc35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f495bdc3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g6f495bdc3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6f495bdc3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f495bdc35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6f495bdc3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6f495bdc3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https://www.pexels.com/photo/landscape-photograph-of-body-of-water-1001682/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https://www.youtube.com/watch?v=f8K9tXzBcKE </a:t>
            </a: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https://www.wwf.de/tag-des-artenschutzes/ - to explore with students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https://pixabay.com/de/photos/schildkr%C3%B6te-schwimmen-863336/ </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https://www.wwf.de/themen-projekte/meere-kuesten/fischerei/ueberfischung/ </a:t>
            </a:r>
            <a:endParaRPr/>
          </a:p>
          <a:p>
            <a:pPr marL="0" lvl="0" indent="0" algn="l" rtl="0">
              <a:lnSpc>
                <a:spcPct val="100000"/>
              </a:lnSpc>
              <a:spcBef>
                <a:spcPts val="0"/>
              </a:spcBef>
              <a:spcAft>
                <a:spcPts val="0"/>
              </a:spcAft>
              <a:buSzPts val="1400"/>
              <a:buNone/>
            </a:pPr>
            <a:r>
              <a:rPr lang="en-US"/>
              <a:t>Question for students: What does the 30% figure relate to?</a:t>
            </a:r>
            <a:endParaRPr/>
          </a:p>
        </p:txBody>
      </p:sp>
      <p:sp>
        <p:nvSpPr>
          <p:cNvPr id="128" name="Google Shape;1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200" u="sng">
                <a:solidFill>
                  <a:schemeClr val="hlink"/>
                </a:solidFill>
                <a:hlinkClick r:id="rId3"/>
              </a:rPr>
              <a:t>https://www.youtube.com/watch?v=1d6r5jHGi3U</a:t>
            </a:r>
            <a:r>
              <a:rPr lang="en-US" sz="1200"/>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r>
              <a:rPr lang="en-US"/>
              <a:t>"An ocean of rubbish. At least that's what it seems like when you look at the pictures and videos of photographer Caroline Power. Power is filming the "garbage islands" during a dive off Honduras in the Caribbean. This water should be light blue and  should actually be full with coloured fishes, but instead there is nothing but garbage. With currents and high tide and when the wind is strong, huge linear garbage accumulations are formed. In this case there was an area that was almost 4 kilometres long and had several garbage accumulations. The plastic garbage off Roatan Island is not an isolated incident.“</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https://abcnews.go.com/International/great-pacific-garbage-patch-massive-floating-island-plastic/story?id=53962147 (more info)</a:t>
            </a:r>
            <a:br>
              <a:rPr lang="en-US"/>
            </a:br>
            <a:r>
              <a:rPr lang="en-US"/>
              <a:t>https://theoceancleanup.com/great-pacific-garbage-patch/ (more info)</a:t>
            </a: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https://pixabay.com/photos/garbage-environment-beach-pollution-4634114/</a:t>
            </a:r>
            <a:endParaRPr/>
          </a:p>
        </p:txBody>
      </p:sp>
      <p:sp>
        <p:nvSpPr>
          <p:cNvPr id="142" name="Google Shape;14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https://pixabay.com/photos/pollution-trash-garbage-ocean-4855507/</a:t>
            </a:r>
            <a:endParaRPr/>
          </a:p>
        </p:txBody>
      </p:sp>
      <p:sp>
        <p:nvSpPr>
          <p:cNvPr id="148" name="Google Shape;1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erowastenear.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f8K9tXzBcK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wf.de/tag-des-artenschutz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d6r5jHGi3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89" name="Google Shape;89;p1"/>
          <p:cNvSpPr/>
          <p:nvPr/>
        </p:nvSpPr>
        <p:spPr>
          <a:xfrm>
            <a:off x="2209054" y="296207"/>
            <a:ext cx="576387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00527D"/>
                </a:solidFill>
                <a:latin typeface="Calibri"/>
                <a:ea typeface="Calibri"/>
                <a:cs typeface="Calibri"/>
                <a:sym typeface="Calibri"/>
              </a:rPr>
              <a:t>Die Unterwasserwelt</a:t>
            </a:r>
            <a:endParaRPr sz="4800" b="0" i="0" u="none" strike="noStrike" cap="none">
              <a:solidFill>
                <a:srgbClr val="0052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1" descr="Dead Bird, Safety Net, Spirit Network, Plastic Waste"/>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2" descr="Plastic, Fish, Recycling, Trash, Contamination, Dead"/>
          <p:cNvPicPr preferRelativeResize="0"/>
          <p:nvPr/>
        </p:nvPicPr>
        <p:blipFill rotWithShape="1">
          <a:blip r:embed="rId3">
            <a:alphaModFix/>
          </a:blip>
          <a:srcRect l="4443" r="5251"/>
          <a:stretch/>
        </p:blipFill>
        <p:spPr>
          <a:xfrm>
            <a:off x="0" y="0"/>
            <a:ext cx="914559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3" descr="Seagull, Sea Bird, Fishing, Bird, Lake, Perched, Gull"/>
          <p:cNvPicPr preferRelativeResize="0"/>
          <p:nvPr/>
        </p:nvPicPr>
        <p:blipFill rotWithShape="1">
          <a:blip r:embed="rId3">
            <a:alphaModFix/>
          </a:blip>
          <a:srcRect l="14942" t="-1328" r="6416" b="1328"/>
          <a:stretch/>
        </p:blipFill>
        <p:spPr>
          <a:xfrm>
            <a:off x="0" y="-73891"/>
            <a:ext cx="9144000" cy="69643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4" descr="Waters, Swim, Sea, Nature, Ocean, Play, Diving"/>
          <p:cNvPicPr preferRelativeResize="0"/>
          <p:nvPr/>
        </p:nvPicPr>
        <p:blipFill rotWithShape="1">
          <a:blip r:embed="rId3">
            <a:alphaModFix/>
          </a:blip>
          <a:srcRect l="4343" r="3635"/>
          <a:stretch/>
        </p:blipFill>
        <p:spPr>
          <a:xfrm>
            <a:off x="0" y="-1"/>
            <a:ext cx="9148747"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5" descr="Fishing Nets, Networks, Fishing, Sea, Port, Safety Net"/>
          <p:cNvPicPr preferRelativeResize="0"/>
          <p:nvPr/>
        </p:nvPicPr>
        <p:blipFill rotWithShape="1">
          <a:blip r:embed="rId3">
            <a:alphaModFix/>
          </a:blip>
          <a:srcRect l="5658" t="151" r="1615" b="-151"/>
          <a:stretch/>
        </p:blipFill>
        <p:spPr>
          <a:xfrm>
            <a:off x="1" y="-1"/>
            <a:ext cx="9138470" cy="6858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6"/>
          <p:cNvPicPr preferRelativeResize="0"/>
          <p:nvPr/>
        </p:nvPicPr>
        <p:blipFill rotWithShape="1">
          <a:blip r:embed="rId3">
            <a:alphaModFix/>
          </a:blip>
          <a:srcRect/>
          <a:stretch/>
        </p:blipFill>
        <p:spPr>
          <a:xfrm>
            <a:off x="0" y="2461700"/>
            <a:ext cx="9164750" cy="4396300"/>
          </a:xfrm>
          <a:prstGeom prst="rect">
            <a:avLst/>
          </a:prstGeom>
          <a:noFill/>
          <a:ln>
            <a:noFill/>
          </a:ln>
        </p:spPr>
      </p:pic>
      <p:sp>
        <p:nvSpPr>
          <p:cNvPr id="187" name="Google Shape;187;p16"/>
          <p:cNvSpPr/>
          <p:nvPr/>
        </p:nvSpPr>
        <p:spPr>
          <a:xfrm>
            <a:off x="137289" y="3156268"/>
            <a:ext cx="1956364" cy="2205627"/>
          </a:xfrm>
          <a:prstGeom prst="rect">
            <a:avLst/>
          </a:prstGeom>
          <a:solidFill>
            <a:srgbClr val="00527D"/>
          </a:solidFill>
          <a:ln w="9525" cap="flat" cmpd="sng">
            <a:solidFill>
              <a:srgbClr val="00527D"/>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400" b="1" i="0" u="none" strike="noStrike" cap="none">
                <a:solidFill>
                  <a:srgbClr val="FFFFFF"/>
                </a:solidFill>
                <a:latin typeface="Calibri"/>
                <a:ea typeface="Calibri"/>
                <a:cs typeface="Calibri"/>
                <a:sym typeface="Calibri"/>
              </a:rPr>
              <a:t>Die 5 häufigsten Abfälle in  unseren  Ozeanen:</a:t>
            </a:r>
            <a:endParaRPr/>
          </a:p>
        </p:txBody>
      </p:sp>
      <p:graphicFrame>
        <p:nvGraphicFramePr>
          <p:cNvPr id="188" name="Google Shape;188;p16"/>
          <p:cNvGraphicFramePr/>
          <p:nvPr/>
        </p:nvGraphicFramePr>
        <p:xfrm>
          <a:off x="187711" y="521144"/>
          <a:ext cx="8422825" cy="1878205"/>
        </p:xfrm>
        <a:graphic>
          <a:graphicData uri="http://schemas.openxmlformats.org/drawingml/2006/table">
            <a:tbl>
              <a:tblPr firstRow="1" bandRow="1">
                <a:noFill/>
                <a:tableStyleId>{0F0290F1-9C99-401F-918C-7B6CF029F573}</a:tableStyleId>
              </a:tblPr>
              <a:tblGrid>
                <a:gridCol w="8422825">
                  <a:extLst>
                    <a:ext uri="{9D8B030D-6E8A-4147-A177-3AD203B41FA5}">
                      <a16:colId xmlns:a16="http://schemas.microsoft.com/office/drawing/2014/main" val="20000"/>
                    </a:ext>
                  </a:extLst>
                </a:gridCol>
              </a:tblGrid>
              <a:tr h="41512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Der Plastikdeckel</a:t>
                      </a:r>
                      <a:endParaRPr sz="1800" u="none" strike="noStrike" cap="none"/>
                    </a:p>
                  </a:txBody>
                  <a:tcPr marL="91450" marR="91450" marT="45725" marB="45725"/>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Die Strohhalme</a:t>
                      </a:r>
                      <a:endParaRPr sz="1800" u="none" strike="noStrike" cap="none"/>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Die Kunststoffverpackungen (oder Plastikverpackungen)</a:t>
                      </a:r>
                      <a:endParaRPr/>
                    </a:p>
                  </a:txBody>
                  <a:tcPr marL="91450" marR="91450" marT="45725" marB="45725"/>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Die Plastikflaschen</a:t>
                      </a:r>
                      <a:endParaRPr sz="1800" u="none" strike="noStrike" cap="none"/>
                    </a:p>
                  </a:txBody>
                  <a:tcPr marL="91450" marR="91450" marT="45725" marB="45725"/>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Die Plastiktüten</a:t>
                      </a: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189" name="Google Shape;189;p16"/>
          <p:cNvSpPr txBox="1"/>
          <p:nvPr/>
        </p:nvSpPr>
        <p:spPr>
          <a:xfrm>
            <a:off x="187710" y="97115"/>
            <a:ext cx="706332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27D"/>
                </a:solidFill>
                <a:latin typeface="Calibri"/>
                <a:ea typeface="Calibri"/>
                <a:cs typeface="Calibri"/>
                <a:sym typeface="Calibri"/>
              </a:rPr>
              <a:t>Was gehört zusammen? Ordne zu.</a:t>
            </a:r>
            <a:endParaRPr/>
          </a:p>
        </p:txBody>
      </p:sp>
      <p:sp>
        <p:nvSpPr>
          <p:cNvPr id="190" name="Google Shape;190;p16"/>
          <p:cNvSpPr txBox="1"/>
          <p:nvPr/>
        </p:nvSpPr>
        <p:spPr>
          <a:xfrm>
            <a:off x="137289" y="6056463"/>
            <a:ext cx="3508144" cy="738664"/>
          </a:xfrm>
          <a:prstGeom prst="rect">
            <a:avLst/>
          </a:prstGeom>
          <a:solidFill>
            <a:srgbClr val="FFFF00"/>
          </a:solidFill>
          <a:ln w="9525" cap="flat" cmpd="sng">
            <a:solidFill>
              <a:schemeClr val="dk1">
                <a:alpha val="85490"/>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1 Label these items correctly in German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2 Research current facts and figures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3 Find out about alternatives</a:t>
            </a:r>
            <a:endParaRPr sz="1400" b="1"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E80000E1-7311-473F-9EA8-0A588477D2CD}"/>
              </a:ext>
            </a:extLst>
          </p:cNvPr>
          <p:cNvPicPr>
            <a:picLocks noChangeAspect="1"/>
          </p:cNvPicPr>
          <p:nvPr/>
        </p:nvPicPr>
        <p:blipFill rotWithShape="1">
          <a:blip r:embed="rId3"/>
          <a:srcRect t="53573" b="13099"/>
          <a:stretch/>
        </p:blipFill>
        <p:spPr>
          <a:xfrm>
            <a:off x="121855" y="1178169"/>
            <a:ext cx="8900290" cy="4195689"/>
          </a:xfrm>
          <a:prstGeom prst="rect">
            <a:avLst/>
          </a:prstGeom>
        </p:spPr>
      </p:pic>
    </p:spTree>
    <p:extLst>
      <p:ext uri="{BB962C8B-B14F-4D97-AF65-F5344CB8AC3E}">
        <p14:creationId xmlns:p14="http://schemas.microsoft.com/office/powerpoint/2010/main" val="167589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6f495bdc35_0_2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96" name="Google Shape;196;g6f495bdc35_0_2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97" name="Google Shape;197;g6f495bdc35_0_2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Picture 1">
            <a:extLst>
              <a:ext uri="{FF2B5EF4-FFF2-40B4-BE49-F238E27FC236}">
                <a16:creationId xmlns:a16="http://schemas.microsoft.com/office/drawing/2014/main" id="{C707F894-03AE-422D-A3B8-D77873BE77BA}"/>
              </a:ext>
            </a:extLst>
          </p:cNvPr>
          <p:cNvPicPr>
            <a:picLocks noChangeAspect="1"/>
          </p:cNvPicPr>
          <p:nvPr/>
        </p:nvPicPr>
        <p:blipFill rotWithShape="1">
          <a:blip r:embed="rId3"/>
          <a:srcRect t="60514" b="5318"/>
          <a:stretch/>
        </p:blipFill>
        <p:spPr>
          <a:xfrm>
            <a:off x="237213" y="1463041"/>
            <a:ext cx="8669573" cy="4189870"/>
          </a:xfrm>
          <a:prstGeom prst="rect">
            <a:avLst/>
          </a:prstGeom>
        </p:spPr>
      </p:pic>
      <p:pic>
        <p:nvPicPr>
          <p:cNvPr id="4" name="Picture 3">
            <a:extLst>
              <a:ext uri="{FF2B5EF4-FFF2-40B4-BE49-F238E27FC236}">
                <a16:creationId xmlns:a16="http://schemas.microsoft.com/office/drawing/2014/main" id="{CA33CC08-5C2D-4ADD-8029-A86F2C61B462}"/>
              </a:ext>
            </a:extLst>
          </p:cNvPr>
          <p:cNvPicPr>
            <a:picLocks noChangeAspect="1"/>
          </p:cNvPicPr>
          <p:nvPr/>
        </p:nvPicPr>
        <p:blipFill rotWithShape="1">
          <a:blip r:embed="rId4"/>
          <a:srcRect l="35182" t="-205" b="90769"/>
          <a:stretch/>
        </p:blipFill>
        <p:spPr>
          <a:xfrm>
            <a:off x="3998634" y="0"/>
            <a:ext cx="4908152" cy="10106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 name="Picture 1">
            <a:extLst>
              <a:ext uri="{FF2B5EF4-FFF2-40B4-BE49-F238E27FC236}">
                <a16:creationId xmlns:a16="http://schemas.microsoft.com/office/drawing/2014/main" id="{EA4D2F71-9000-4782-BF63-6D91AC8FDDED}"/>
              </a:ext>
            </a:extLst>
          </p:cNvPr>
          <p:cNvPicPr>
            <a:picLocks noChangeAspect="1"/>
          </p:cNvPicPr>
          <p:nvPr/>
        </p:nvPicPr>
        <p:blipFill rotWithShape="1">
          <a:blip r:embed="rId3"/>
          <a:srcRect l="35182" t="-205" b="90769"/>
          <a:stretch/>
        </p:blipFill>
        <p:spPr>
          <a:xfrm>
            <a:off x="4221033" y="0"/>
            <a:ext cx="4908152" cy="1010617"/>
          </a:xfrm>
          <a:prstGeom prst="rect">
            <a:avLst/>
          </a:prstGeom>
        </p:spPr>
      </p:pic>
      <p:pic>
        <p:nvPicPr>
          <p:cNvPr id="3" name="Picture 2">
            <a:extLst>
              <a:ext uri="{FF2B5EF4-FFF2-40B4-BE49-F238E27FC236}">
                <a16:creationId xmlns:a16="http://schemas.microsoft.com/office/drawing/2014/main" id="{67B109DB-469C-4EB2-9259-480687AB83A4}"/>
              </a:ext>
            </a:extLst>
          </p:cNvPr>
          <p:cNvPicPr>
            <a:picLocks noChangeAspect="1"/>
          </p:cNvPicPr>
          <p:nvPr/>
        </p:nvPicPr>
        <p:blipFill rotWithShape="1">
          <a:blip r:embed="rId4"/>
          <a:srcRect t="14737" b="46461"/>
          <a:stretch/>
        </p:blipFill>
        <p:spPr>
          <a:xfrm>
            <a:off x="0" y="1306038"/>
            <a:ext cx="9129185" cy="5010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descr="StockSnap_KSEQKVZSNF-LR.jpg"/>
          <p:cNvPicPr preferRelativeResize="0"/>
          <p:nvPr/>
        </p:nvPicPr>
        <p:blipFill rotWithShape="1">
          <a:blip r:embed="rId3">
            <a:alphaModFix amt="85000"/>
          </a:blip>
          <a:srcRect/>
          <a:stretch/>
        </p:blipFill>
        <p:spPr>
          <a:xfrm>
            <a:off x="0" y="0"/>
            <a:ext cx="9144000" cy="6026823"/>
          </a:xfrm>
          <a:prstGeom prst="rect">
            <a:avLst/>
          </a:prstGeom>
          <a:noFill/>
          <a:ln>
            <a:noFill/>
          </a:ln>
        </p:spPr>
      </p:pic>
      <p:sp>
        <p:nvSpPr>
          <p:cNvPr id="112" name="Google Shape;112;p2"/>
          <p:cNvSpPr txBox="1"/>
          <p:nvPr/>
        </p:nvSpPr>
        <p:spPr>
          <a:xfrm>
            <a:off x="572905" y="217960"/>
            <a:ext cx="7998189" cy="559090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Arial"/>
                <a:ea typeface="Arial"/>
                <a:cs typeface="Arial"/>
                <a:sym typeface="Arial"/>
              </a:rPr>
              <a:t>Die Ozeane und Meere nehmen mehr als zwei Drittel der Oberfläche des Planeten ein!</a:t>
            </a:r>
            <a:endParaRPr/>
          </a:p>
          <a:p>
            <a:pPr marL="0" marR="0" lvl="0" indent="0" algn="ctr" rtl="0">
              <a:lnSpc>
                <a:spcPct val="100000"/>
              </a:lnSpc>
              <a:spcBef>
                <a:spcPts val="0"/>
              </a:spcBef>
              <a:spcAft>
                <a:spcPts val="0"/>
              </a:spcAft>
              <a:buNone/>
            </a:pPr>
            <a:r>
              <a:rPr lang="en-US" sz="4800" b="1" i="0" u="none" strike="noStrike" cap="none">
                <a:solidFill>
                  <a:schemeClr val="lt1"/>
                </a:solidFill>
                <a:latin typeface="Arial"/>
                <a:ea typeface="Arial"/>
                <a:cs typeface="Arial"/>
                <a:sym typeface="Arial"/>
              </a:rPr>
              <a:t>Jedes Jahr werden 8 MILLIONEN TONNEN Plastik in die Ozeane geworfen. </a:t>
            </a:r>
            <a:endParaRPr sz="4800" b="1" i="0" u="none" strike="noStrike" cap="none">
              <a:solidFill>
                <a:schemeClr val="lt1"/>
              </a:solidFill>
              <a:latin typeface="Arial"/>
              <a:ea typeface="Arial"/>
              <a:cs typeface="Arial"/>
              <a:sym typeface="Arial"/>
            </a:endParaRPr>
          </a:p>
        </p:txBody>
      </p:sp>
      <p:sp>
        <p:nvSpPr>
          <p:cNvPr id="113" name="Google Shape;113;p2"/>
          <p:cNvSpPr txBox="1"/>
          <p:nvPr/>
        </p:nvSpPr>
        <p:spPr>
          <a:xfrm>
            <a:off x="1851076" y="6488526"/>
            <a:ext cx="570310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sng" strike="noStrike" cap="none">
                <a:solidFill>
                  <a:schemeClr val="dk1"/>
                </a:solidFill>
                <a:latin typeface="Calibri"/>
                <a:ea typeface="Calibri"/>
                <a:cs typeface="Calibri"/>
                <a:sym typeface="Calibri"/>
                <a:hlinkClick r:id="rId4"/>
              </a:rPr>
              <a:t>https://www.youtube.com/watch?v=f8K9tXzBcKE</a:t>
            </a:r>
            <a:r>
              <a:rPr lang="en-US"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   </a:t>
            </a:r>
            <a:endParaRPr/>
          </a:p>
        </p:txBody>
      </p:sp>
      <p:sp>
        <p:nvSpPr>
          <p:cNvPr id="114" name="Google Shape;114;p2"/>
          <p:cNvSpPr txBox="1"/>
          <p:nvPr/>
        </p:nvSpPr>
        <p:spPr>
          <a:xfrm>
            <a:off x="48250" y="27047"/>
            <a:ext cx="444300" cy="380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1</a:t>
            </a:r>
            <a:endParaRPr sz="1800" b="1" i="0" u="none" strike="noStrike" cap="none">
              <a:solidFill>
                <a:srgbClr val="000000"/>
              </a:solidFill>
              <a:latin typeface="Calibri"/>
              <a:ea typeface="Calibri"/>
              <a:cs typeface="Calibri"/>
              <a:sym typeface="Calibri"/>
            </a:endParaRPr>
          </a:p>
        </p:txBody>
      </p:sp>
      <p:sp>
        <p:nvSpPr>
          <p:cNvPr id="115" name="Google Shape;115;p2"/>
          <p:cNvSpPr txBox="1"/>
          <p:nvPr/>
        </p:nvSpPr>
        <p:spPr>
          <a:xfrm>
            <a:off x="917931" y="6039715"/>
            <a:ext cx="68412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What can you understand?</a:t>
            </a:r>
            <a:endParaRPr sz="3000" b="1" i="0" u="none" strike="noStrike" cap="none">
              <a:solidFill>
                <a:srgbClr val="00527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p:nvPr/>
        </p:nvSpPr>
        <p:spPr>
          <a:xfrm>
            <a:off x="204472" y="5899666"/>
            <a:ext cx="82296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sng" strike="noStrike" cap="none">
                <a:solidFill>
                  <a:srgbClr val="00527D"/>
                </a:solidFill>
                <a:latin typeface="Calibri"/>
                <a:ea typeface="Calibri"/>
                <a:cs typeface="Calibri"/>
                <a:sym typeface="Calibri"/>
                <a:hlinkClick r:id="rId3"/>
              </a:rPr>
              <a:t>What happens every year on the 3</a:t>
            </a:r>
            <a:r>
              <a:rPr lang="en-US" sz="3000" b="1" i="0" u="sng" strike="noStrike" cap="none" baseline="30000">
                <a:solidFill>
                  <a:srgbClr val="00527D"/>
                </a:solidFill>
                <a:latin typeface="Calibri"/>
                <a:ea typeface="Calibri"/>
                <a:cs typeface="Calibri"/>
                <a:sym typeface="Calibri"/>
                <a:hlinkClick r:id="rId3"/>
              </a:rPr>
              <a:t>rd</a:t>
            </a:r>
            <a:r>
              <a:rPr lang="en-US" sz="3000" b="1" i="0" u="sng" strike="noStrike" cap="none">
                <a:solidFill>
                  <a:srgbClr val="00527D"/>
                </a:solidFill>
                <a:latin typeface="Calibri"/>
                <a:ea typeface="Calibri"/>
                <a:cs typeface="Calibri"/>
                <a:sym typeface="Calibri"/>
                <a:hlinkClick r:id="rId3"/>
              </a:rPr>
              <a:t> March?</a:t>
            </a:r>
            <a:endParaRPr sz="3000" b="1" i="0" u="none" strike="noStrike" cap="none">
              <a:solidFill>
                <a:srgbClr val="00527D"/>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 </a:t>
            </a:r>
            <a:endParaRPr sz="3000" b="1" i="0" u="none" strike="noStrike" cap="none">
              <a:solidFill>
                <a:srgbClr val="00527D"/>
              </a:solidFill>
              <a:latin typeface="Calibri"/>
              <a:ea typeface="Calibri"/>
              <a:cs typeface="Calibri"/>
              <a:sym typeface="Calibri"/>
            </a:endParaRPr>
          </a:p>
        </p:txBody>
      </p:sp>
      <p:sp>
        <p:nvSpPr>
          <p:cNvPr id="122" name="Google Shape;122;p3"/>
          <p:cNvSpPr txBox="1"/>
          <p:nvPr/>
        </p:nvSpPr>
        <p:spPr>
          <a:xfrm>
            <a:off x="48256" y="27020"/>
            <a:ext cx="44439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a:t>
            </a:r>
            <a:endParaRPr sz="1800" b="1" i="0" u="none" strike="noStrike" cap="none">
              <a:solidFill>
                <a:srgbClr val="000000"/>
              </a:solidFill>
              <a:latin typeface="Calibri"/>
              <a:ea typeface="Calibri"/>
              <a:cs typeface="Calibri"/>
              <a:sym typeface="Calibri"/>
            </a:endParaRPr>
          </a:p>
        </p:txBody>
      </p:sp>
      <p:pic>
        <p:nvPicPr>
          <p:cNvPr id="123" name="Google Shape;123;p3"/>
          <p:cNvPicPr preferRelativeResize="0"/>
          <p:nvPr/>
        </p:nvPicPr>
        <p:blipFill rotWithShape="1">
          <a:blip r:embed="rId4">
            <a:alphaModFix/>
          </a:blip>
          <a:srcRect/>
          <a:stretch/>
        </p:blipFill>
        <p:spPr>
          <a:xfrm>
            <a:off x="0" y="0"/>
            <a:ext cx="9144000" cy="5715000"/>
          </a:xfrm>
          <a:prstGeom prst="rect">
            <a:avLst/>
          </a:prstGeom>
          <a:noFill/>
          <a:ln>
            <a:noFill/>
          </a:ln>
        </p:spPr>
      </p:pic>
      <p:sp>
        <p:nvSpPr>
          <p:cNvPr id="124" name="Google Shape;124;p3"/>
          <p:cNvSpPr txBox="1"/>
          <p:nvPr/>
        </p:nvSpPr>
        <p:spPr>
          <a:xfrm>
            <a:off x="204472" y="211686"/>
            <a:ext cx="8735056"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500" b="1" i="0" u="none" strike="noStrike" cap="none">
                <a:solidFill>
                  <a:schemeClr val="lt1"/>
                </a:solidFill>
                <a:latin typeface="Arial Black"/>
                <a:ea typeface="Arial Black"/>
                <a:cs typeface="Arial Black"/>
                <a:sym typeface="Arial Black"/>
              </a:rPr>
              <a:t>3. März -  Internationaler Tag des Artenschutzes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48256" y="27020"/>
            <a:ext cx="44439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a:t>
            </a:r>
            <a:endParaRPr sz="1800" b="1" i="0" u="none" strike="noStrike" cap="none">
              <a:solidFill>
                <a:srgbClr val="000000"/>
              </a:solidFill>
              <a:latin typeface="Calibri"/>
              <a:ea typeface="Calibri"/>
              <a:cs typeface="Calibri"/>
              <a:sym typeface="Calibri"/>
            </a:endParaRPr>
          </a:p>
        </p:txBody>
      </p:sp>
      <p:pic>
        <p:nvPicPr>
          <p:cNvPr id="131" name="Google Shape;131;p7" descr="Ein Bild, das Monitor, Schild, Bildschirm, Parkplatz enthält.&#10;&#10;Automatisch generierte Beschreibung"/>
          <p:cNvPicPr preferRelativeResize="0"/>
          <p:nvPr/>
        </p:nvPicPr>
        <p:blipFill rotWithShape="1">
          <a:blip r:embed="rId3">
            <a:alphaModFix/>
          </a:blip>
          <a:srcRect/>
          <a:stretch/>
        </p:blipFill>
        <p:spPr>
          <a:xfrm>
            <a:off x="762000" y="-44336"/>
            <a:ext cx="8333744" cy="6902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1828800" y="162343"/>
            <a:ext cx="5486399"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600" b="1" u="sng">
                <a:solidFill>
                  <a:srgbClr val="00527D"/>
                </a:solidFill>
                <a:hlinkClick r:id="rId3"/>
              </a:rPr>
              <a:t>Ausschnitt aus dem Video:  Ein Meer voll Plastik.</a:t>
            </a:r>
            <a:endParaRPr sz="3600" b="1">
              <a:solidFill>
                <a:srgbClr val="00527D"/>
              </a:solidFill>
            </a:endParaRPr>
          </a:p>
        </p:txBody>
      </p:sp>
      <p:sp>
        <p:nvSpPr>
          <p:cNvPr id="138" name="Google Shape;138;p4"/>
          <p:cNvSpPr/>
          <p:nvPr/>
        </p:nvSpPr>
        <p:spPr>
          <a:xfrm>
            <a:off x="112295" y="1540042"/>
            <a:ext cx="8855242" cy="515561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0" i="0" u="none" strike="noStrike" cap="none">
                <a:solidFill>
                  <a:schemeClr val="dk1"/>
                </a:solidFill>
                <a:latin typeface="Calibri"/>
                <a:ea typeface="Calibri"/>
                <a:cs typeface="Calibri"/>
                <a:sym typeface="Calibri"/>
              </a:rPr>
              <a:t>“Ein Ozean voller Müll. So scheint es zumindest, wenn man die Bilder und Videos der Fotografin Caroline Power betrachtet. Power filmt die “Müllinseln” während eines Tauchgangs vor Honduras in der Karibik. Dort, wo in hellblauem Wasser eigentlich bunte Fische schwimmen sollten, ist nichts als Müll zu sehen. Bei Strömungen und Flut und wenn der Wind günstig steht, bilden sich riesige linienförmige Müll-Ansammlungen. In diesen Fall gab es eine Fläche, die fast 4 Kilometer lang war und mehrere Müllansammlungen hatte. Der Plastikmüll vor der Insel Roatan ist kein Einzelfall.”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9" descr="Garbage, Environment, Beach, Pollution, Waste"/>
          <p:cNvPicPr preferRelativeResize="0"/>
          <p:nvPr/>
        </p:nvPicPr>
        <p:blipFill rotWithShape="1">
          <a:blip r:embed="rId3">
            <a:alphaModFix/>
          </a:blip>
          <a:srcRect r="8384"/>
          <a:stretch/>
        </p:blipFill>
        <p:spPr>
          <a:xfrm>
            <a:off x="-1" y="0"/>
            <a:ext cx="9215119"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0" descr="Pollution, Trash, Garbage, Ocean, Plastic, Waste"/>
          <p:cNvPicPr preferRelativeResize="0"/>
          <p:nvPr/>
        </p:nvPicPr>
        <p:blipFill rotWithShape="1">
          <a:blip r:embed="rId3">
            <a:alphaModFix/>
          </a:blip>
          <a:srcRect l="25931" r="11110"/>
          <a:stretch/>
        </p:blipFill>
        <p:spPr>
          <a:xfrm>
            <a:off x="9236" y="-19185"/>
            <a:ext cx="9135186" cy="687718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On-screen Show (4:3)</PresentationFormat>
  <Paragraphs>58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Ausschnitt aus dem Video:  Ein Meer voll Plastik.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dc:creator>
  <cp:lastModifiedBy>Hannah Langdana</cp:lastModifiedBy>
  <cp:revision>1</cp:revision>
  <dcterms:created xsi:type="dcterms:W3CDTF">2020-01-15T14:35:49Z</dcterms:created>
  <dcterms:modified xsi:type="dcterms:W3CDTF">2020-08-06T11:26:50Z</dcterms:modified>
</cp:coreProperties>
</file>