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57" r:id="rId4"/>
    <p:sldId id="281" r:id="rId5"/>
    <p:sldId id="28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5" r:id="rId20"/>
    <p:sldId id="292" r:id="rId21"/>
    <p:sldId id="275" r:id="rId22"/>
    <p:sldId id="276" r:id="rId23"/>
    <p:sldId id="277" r:id="rId24"/>
    <p:sldId id="278" r:id="rId25"/>
    <p:sldId id="282" r:id="rId26"/>
    <p:sldId id="279" r:id="rId27"/>
    <p:sldId id="280"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hsXB+GxGpX62FjpPuX8TspGd4O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de/photos/d%C3%BCnen-d%C3%BCnenlandschaft-strand-403382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hutterstock.com/image-photo/plastic-bottle-ocean-sea-water-1101428288?irgwc=1&amp;utm_medium=Affiliate&amp;utm_campaign=Pixabay+GmbH&amp;utm_source=44814&amp;utm_term=https%3A%2F%2Fpixabay.com%2Fde%2Fimages%2Fsearch%2Fplastic%2520bottle%2520ocean%2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de/photos/fischer-fischerei-meer-asien-298361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de/photos/wasser-tropfen-waschbecken-dunkel-21973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e8293b447_0_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7e8293b44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https://pixabay.com/de/photos/verschmutzung-papierkorb-m%C3%BCll-ozean-4855500/</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p:txBody>
      </p:sp>
      <p:sp>
        <p:nvSpPr>
          <p:cNvPr id="87" name="Google Shape;87;g7e8293b447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Split the class into 4 groups and give each student no 1 , 2 , 3 or 4 and then come back as a group to discuss the main points and make notes / take down any key vocabulary.</a:t>
            </a:r>
            <a:br>
              <a:rPr lang="en-US"/>
            </a:br>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dk1"/>
                </a:solidFill>
                <a:latin typeface="Calibri"/>
                <a:ea typeface="Calibri"/>
                <a:cs typeface="Calibri"/>
                <a:sym typeface="Calibri"/>
                <a:hlinkClick r:id="rId3"/>
              </a:rPr>
              <a:t>https://pixabay.com/de/photos/d%C3%BCnen-d%C3%BCnenlandschaft-strand-4033821/</a:t>
            </a:r>
            <a:r>
              <a:rPr lang="en-US" sz="12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hlinkClick r:id="rId3"/>
              </a:rPr>
              <a:t>https://www.shutterstock.com/image-photo/plastic-bottle-ocean-sea-water-1101428288?irgwc=1&amp;utm_medium=Affiliate&amp;utm_campaign=Pixabay+GmbH&amp;utm_source=44814&amp;utm_term=https%3A%2F%2Fpixabay.com%2Fde%2Fimages%2Fsearch%2Fplastic%2520bottle%2520ocean%2F</a:t>
            </a:r>
            <a:r>
              <a:rPr lang="en-US" sz="1200" b="0" i="0" u="none" strike="noStrike" cap="none">
                <a:solidFill>
                  <a:schemeClr val="dk1"/>
                </a:solidFill>
                <a:latin typeface="Calibri"/>
                <a:ea typeface="Calibri"/>
                <a:cs typeface="Calibri"/>
                <a:sym typeface="Calibri"/>
              </a:rPr>
              <a:t> </a:t>
            </a:r>
            <a:endParaRPr/>
          </a:p>
        </p:txBody>
      </p:sp>
      <p:sp>
        <p:nvSpPr>
          <p:cNvPr id="175" name="Google Shape;17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hlinkClick r:id="rId3"/>
              </a:rPr>
              <a:t>https://pixabay.com/de/photos/fischer-fischerei-meer-asien-2983615/</a:t>
            </a:r>
            <a:r>
              <a:rPr lang="en-US" sz="1200" b="0" i="0" u="none" strike="noStrike" cap="none">
                <a:solidFill>
                  <a:schemeClr val="dk1"/>
                </a:solidFill>
                <a:latin typeface="Calibri"/>
                <a:ea typeface="Calibri"/>
                <a:cs typeface="Calibri"/>
                <a:sym typeface="Calibri"/>
              </a:rPr>
              <a:t> </a:t>
            </a:r>
            <a:endParaRPr/>
          </a:p>
        </p:txBody>
      </p:sp>
      <p:sp>
        <p:nvSpPr>
          <p:cNvPr id="183" name="Google Shape;18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hlinkClick r:id="rId3"/>
              </a:rPr>
              <a:t>https://pixabay.com/de/photos/wasser-tropfen-waschbecken-dunkel-219733/</a:t>
            </a:r>
            <a:r>
              <a:rPr lang="en-US" sz="1200" b="0" i="0" u="none" strike="noStrike" cap="none">
                <a:solidFill>
                  <a:schemeClr val="dk1"/>
                </a:solidFill>
                <a:latin typeface="Calibri"/>
                <a:ea typeface="Calibri"/>
                <a:cs typeface="Calibri"/>
                <a:sym typeface="Calibri"/>
              </a:rPr>
              <a:t> </a:t>
            </a:r>
            <a:endParaRPr/>
          </a:p>
        </p:txBody>
      </p:sp>
      <p:sp>
        <p:nvSpPr>
          <p:cNvPr id="191" name="Google Shape;19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Screenshot of video: https://youtu.be/_kKqFA70qaw from </a:t>
            </a:r>
            <a:r>
              <a:rPr lang="en-GB" b="1" i="0" dirty="0" err="1">
                <a:solidFill>
                  <a:srgbClr val="14171A"/>
                </a:solidFill>
                <a:effectLst/>
                <a:latin typeface="system-ui"/>
              </a:rPr>
              <a:t>PUNTOporPUNTO</a:t>
            </a:r>
            <a:endParaRPr dirty="0"/>
          </a:p>
        </p:txBody>
      </p:sp>
      <p:sp>
        <p:nvSpPr>
          <p:cNvPr id="216" name="Google Shape;21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Screenshots from video https://youtu.be/_kKqFA70qaw</a:t>
            </a:r>
            <a:endParaRPr dirty="0"/>
          </a:p>
        </p:txBody>
      </p:sp>
      <p:sp>
        <p:nvSpPr>
          <p:cNvPr id="221" name="Google Shape;22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71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e8293b447_0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7e8293b447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7e8293b447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Reading activity</a:t>
            </a:r>
            <a:br>
              <a:rPr lang="en-US"/>
            </a:br>
            <a:r>
              <a:rPr lang="en-US"/>
              <a:t>*this activity can also be used as activity to improve pronunciation and accuracy: e.g. teacher reads sentences out loud; students repeat; revising rules for pronunciation</a:t>
            </a:r>
            <a:endParaRPr/>
          </a:p>
        </p:txBody>
      </p:sp>
      <p:sp>
        <p:nvSpPr>
          <p:cNvPr id="241" name="Google Shape;2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e8293b44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7e8293b4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f495bdc35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6f495bdc3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6f495bdc3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created in Canva from Ocean Conservancy 2017 statistics: https://oceanconservancy.org/news/top-ten-items/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872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By Zephyrschord - Own work, CC BY-SA 4.0, https://commons.wikimedia.org/w/index.php?curid=67850993</a:t>
            </a:r>
            <a:endParaRPr/>
          </a:p>
        </p:txBody>
      </p:sp>
      <p:sp>
        <p:nvSpPr>
          <p:cNvPr id="118" name="Google Shape;1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Zigarettenstummel – cigarettes</a:t>
            </a:r>
            <a:endParaRPr/>
          </a:p>
          <a:p>
            <a:pPr marL="0" lvl="0" indent="0" algn="l" rtl="0">
              <a:lnSpc>
                <a:spcPct val="100000"/>
              </a:lnSpc>
              <a:spcBef>
                <a:spcPts val="0"/>
              </a:spcBef>
              <a:spcAft>
                <a:spcPts val="0"/>
              </a:spcAft>
              <a:buSzPts val="1400"/>
              <a:buNone/>
            </a:pPr>
            <a:r>
              <a:rPr lang="en-US"/>
              <a:t>Vierhundertfünfzig - 450</a:t>
            </a:r>
            <a:endParaRPr/>
          </a:p>
        </p:txBody>
      </p:sp>
      <p:sp>
        <p:nvSpPr>
          <p:cNvPr id="131" name="Google Shape;13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Pupils use dictionaries to resume the text and draw out the main points </a:t>
            </a:r>
            <a:endParaRPr/>
          </a:p>
        </p:txBody>
      </p:sp>
      <p:sp>
        <p:nvSpPr>
          <p:cNvPr id="145" name="Google Shape;1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https://pixabay.com/de/photos/verschmutzung-papierkorb-m%C3%BCll-ozean-4855507/ </a:t>
            </a:r>
            <a:endParaRPr/>
          </a:p>
        </p:txBody>
      </p:sp>
      <p:sp>
        <p:nvSpPr>
          <p:cNvPr id="152" name="Google Shape;15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894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172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493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945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301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5712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4517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744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809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444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535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89688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erowastenear.me/"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un.org/sustainabledevelopment/es/oceans/" TargetMode="External"/><Relationship Id="rId7" Type="http://schemas.openxmlformats.org/officeDocument/2006/relationships/hyperlink" Target="https://www.plastikalternative.de/muellstrudel-im-meer/"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duh.de/plastik-im-meer/" TargetMode="External"/><Relationship Id="rId5" Type="http://schemas.openxmlformats.org/officeDocument/2006/relationships/hyperlink" Target="https://www.rtc.be/video/info/un-ocean-de-plastique-c-est-mer-dique-_1502014_325.html?fbclid=IwAR1wQ2j3H83vlGu2j7PT0wibBO0byv7aT3_lrkQaDGaeIpWjUz547t9Mxfs" TargetMode="External"/><Relationship Id="rId4" Type="http://schemas.openxmlformats.org/officeDocument/2006/relationships/hyperlink" Target="https://www.wwf.de/themen-projekte/meere-kuesten/plastik/unsere-ozeane-versinken-im-plastikmuel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7e8293b447_0_81"/>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90" name="Google Shape;90;g7e8293b447_0_81"/>
          <p:cNvSpPr/>
          <p:nvPr/>
        </p:nvSpPr>
        <p:spPr>
          <a:xfrm>
            <a:off x="3342291" y="5140923"/>
            <a:ext cx="567309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527D"/>
                </a:solidFill>
                <a:latin typeface="Calibri"/>
                <a:ea typeface="Calibri"/>
                <a:cs typeface="Calibri"/>
                <a:sym typeface="Calibri"/>
              </a:rPr>
              <a:t>Die Unterwasserwelt</a:t>
            </a:r>
            <a:endParaRPr sz="4800" b="0" i="0" u="none" strike="noStrike" cap="none">
              <a:solidFill>
                <a:srgbClr val="0052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p:nvPr/>
        </p:nvSpPr>
        <p:spPr>
          <a:xfrm>
            <a:off x="233800" y="1302575"/>
            <a:ext cx="8605800" cy="4842900"/>
          </a:xfrm>
          <a:prstGeom prst="roundRect">
            <a:avLst>
              <a:gd name="adj" fmla="val 1264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4"/>
          <p:cNvSpPr txBox="1">
            <a:spLocks noGrp="1"/>
          </p:cNvSpPr>
          <p:nvPr>
            <p:ph type="title"/>
          </p:nvPr>
        </p:nvSpPr>
        <p:spPr>
          <a:xfrm>
            <a:off x="0" y="159575"/>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chemeClr val="dk1"/>
                </a:solidFill>
              </a:rPr>
              <a:t>Sind die Ozeane wirklich in Gefahr?</a:t>
            </a:r>
            <a:endParaRPr sz="3959" b="1">
              <a:solidFill>
                <a:schemeClr val="dk1"/>
              </a:solidFill>
            </a:endParaRPr>
          </a:p>
        </p:txBody>
      </p:sp>
      <p:sp>
        <p:nvSpPr>
          <p:cNvPr id="163" name="Google Shape;163;p24"/>
          <p:cNvSpPr txBox="1">
            <a:spLocks noGrp="1"/>
          </p:cNvSpPr>
          <p:nvPr>
            <p:ph type="body" idx="1"/>
          </p:nvPr>
        </p:nvSpPr>
        <p:spPr>
          <a:xfrm>
            <a:off x="0" y="1417638"/>
            <a:ext cx="8839600" cy="5001787"/>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SzPts val="3200"/>
              <a:buNone/>
            </a:pPr>
            <a:r>
              <a:rPr lang="en-US" sz="3200"/>
              <a:t>   </a:t>
            </a:r>
            <a:r>
              <a:rPr lang="en-US"/>
              <a:t>	Um zu leben, brauchen wir die Reichtümer der Erde: die Tiere, die Pflanzen, das Wasser... Aber der Planet ist in Gefahr, weil der Mensch ihn verschmutzt: der Planet ist verseucht. Sogar die Ozeane sind in Gefahr.</a:t>
            </a:r>
            <a:endParaRPr/>
          </a:p>
          <a:p>
            <a:pPr marL="342900" lvl="0" indent="-342900" algn="just" rtl="0">
              <a:lnSpc>
                <a:spcPct val="100000"/>
              </a:lnSpc>
              <a:spcBef>
                <a:spcPts val="0"/>
              </a:spcBef>
              <a:spcAft>
                <a:spcPts val="0"/>
              </a:spcAft>
              <a:buSzPts val="3200"/>
              <a:buNone/>
            </a:pPr>
            <a:endParaRPr/>
          </a:p>
          <a:p>
            <a:pPr marL="342900" lvl="0" indent="-342900" algn="just" rtl="0">
              <a:lnSpc>
                <a:spcPct val="100000"/>
              </a:lnSpc>
              <a:spcBef>
                <a:spcPts val="0"/>
              </a:spcBef>
              <a:spcAft>
                <a:spcPts val="0"/>
              </a:spcAft>
              <a:buSzPts val="3200"/>
              <a:buNone/>
            </a:pPr>
            <a:r>
              <a:rPr lang="en-US"/>
              <a:t>    Was können wir also tun, um unsere Ozeane zu erhalten? </a:t>
            </a:r>
            <a:endParaRPr/>
          </a:p>
          <a:p>
            <a:pPr marL="342900" lvl="0" indent="-342900" algn="just" rtl="0">
              <a:lnSpc>
                <a:spcPct val="100000"/>
              </a:lnSpc>
              <a:spcBef>
                <a:spcPts val="0"/>
              </a:spcBef>
              <a:spcAft>
                <a:spcPts val="0"/>
              </a:spcAft>
              <a:buSzPts val="3200"/>
              <a:buNone/>
            </a:pPr>
            <a:r>
              <a:rPr lang="en-US"/>
              <a:t> 	Hier sind einige Tipps...</a:t>
            </a:r>
            <a:endParaRPr/>
          </a:p>
          <a:p>
            <a:pPr marL="342900" lvl="0" indent="-342900" algn="just" rtl="0">
              <a:lnSpc>
                <a:spcPct val="100000"/>
              </a:lnSpc>
              <a:spcBef>
                <a:spcPts val="0"/>
              </a:spcBef>
              <a:spcAft>
                <a:spcPts val="0"/>
              </a:spcAft>
              <a:buClr>
                <a:schemeClr val="dk1"/>
              </a:buClr>
              <a:buSzPts val="3200"/>
              <a:buNone/>
            </a:pPr>
            <a:endParaRPr sz="2000"/>
          </a:p>
          <a:p>
            <a:pPr marL="342900" lvl="0" indent="-342900" algn="l" rtl="0">
              <a:lnSpc>
                <a:spcPct val="80000"/>
              </a:lnSpc>
              <a:spcBef>
                <a:spcPts val="400"/>
              </a:spcBef>
              <a:spcAft>
                <a:spcPts val="0"/>
              </a:spcAft>
              <a:buClr>
                <a:schemeClr val="dk1"/>
              </a:buClr>
              <a:buSzPts val="2000"/>
              <a:buNone/>
            </a:pP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p:nvPr/>
        </p:nvSpPr>
        <p:spPr>
          <a:xfrm>
            <a:off x="467600" y="1246900"/>
            <a:ext cx="8229600" cy="3540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
          <p:cNvSpPr txBox="1">
            <a:spLocks noGrp="1"/>
          </p:cNvSpPr>
          <p:nvPr>
            <p:ph type="title"/>
          </p:nvPr>
        </p:nvSpPr>
        <p:spPr>
          <a:xfrm>
            <a:off x="173421" y="280550"/>
            <a:ext cx="897057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4400"/>
              <a:buNone/>
            </a:pPr>
            <a:r>
              <a:rPr lang="en-US" sz="3959" b="1">
                <a:solidFill>
                  <a:srgbClr val="00527D"/>
                </a:solidFill>
              </a:rPr>
              <a:t>1 Die Vegetation muss geschützt werden</a:t>
            </a:r>
            <a:br>
              <a:rPr lang="en-US" sz="3959" b="1">
                <a:solidFill>
                  <a:srgbClr val="00527D"/>
                </a:solidFill>
              </a:rPr>
            </a:br>
            <a:endParaRPr sz="3959" b="1">
              <a:solidFill>
                <a:srgbClr val="00527D"/>
              </a:solidFill>
            </a:endParaRPr>
          </a:p>
        </p:txBody>
      </p:sp>
      <p:sp>
        <p:nvSpPr>
          <p:cNvPr id="171" name="Google Shape;171;p4"/>
          <p:cNvSpPr txBox="1">
            <a:spLocks noGrp="1"/>
          </p:cNvSpPr>
          <p:nvPr>
            <p:ph type="body" idx="1"/>
          </p:nvPr>
        </p:nvSpPr>
        <p:spPr>
          <a:xfrm>
            <a:off x="457200" y="1600200"/>
            <a:ext cx="8229600" cy="167238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3200"/>
              <a:buNone/>
            </a:pPr>
            <a:r>
              <a:rPr lang="en-US"/>
              <a:t>	 Wenn man am Strand durch die Dünen läuft, sollte man die Vegetation nicht beschädigen, da sie den Sand zurückhält. </a:t>
            </a:r>
            <a:endParaRPr/>
          </a:p>
        </p:txBody>
      </p:sp>
      <p:pic>
        <p:nvPicPr>
          <p:cNvPr id="172" name="Google Shape;172;p4"/>
          <p:cNvPicPr preferRelativeResize="0"/>
          <p:nvPr/>
        </p:nvPicPr>
        <p:blipFill rotWithShape="1">
          <a:blip r:embed="rId3">
            <a:alphaModFix/>
          </a:blip>
          <a:srcRect/>
          <a:stretch/>
        </p:blipFill>
        <p:spPr>
          <a:xfrm>
            <a:off x="2538349" y="3429000"/>
            <a:ext cx="4433900" cy="2950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p:nvPr/>
        </p:nvSpPr>
        <p:spPr>
          <a:xfrm>
            <a:off x="189275" y="924050"/>
            <a:ext cx="8784000" cy="5054400"/>
          </a:xfrm>
          <a:prstGeom prst="roundRect">
            <a:avLst>
              <a:gd name="adj" fmla="val 1255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txBox="1">
            <a:spLocks noGrp="1"/>
          </p:cNvSpPr>
          <p:nvPr>
            <p:ph type="title"/>
          </p:nvPr>
        </p:nvSpPr>
        <p:spPr>
          <a:xfrm>
            <a:off x="499800" y="5638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2 Keinen Müll ins Meer werfen</a:t>
            </a:r>
            <a:endParaRPr b="1">
              <a:solidFill>
                <a:srgbClr val="00527D"/>
              </a:solidFill>
            </a:endParaRPr>
          </a:p>
        </p:txBody>
      </p:sp>
      <p:sp>
        <p:nvSpPr>
          <p:cNvPr id="179" name="Google Shape;179;p5"/>
          <p:cNvSpPr txBox="1">
            <a:spLocks noGrp="1"/>
          </p:cNvSpPr>
          <p:nvPr>
            <p:ph type="body" idx="1"/>
          </p:nvPr>
        </p:nvSpPr>
        <p:spPr>
          <a:xfrm>
            <a:off x="256050" y="1091050"/>
            <a:ext cx="8717100" cy="4230600"/>
          </a:xfrm>
          <a:prstGeom prst="rect">
            <a:avLst/>
          </a:prstGeom>
          <a:noFill/>
          <a:ln>
            <a:noFill/>
          </a:ln>
        </p:spPr>
        <p:txBody>
          <a:bodyPr spcFirstLastPara="1" wrap="square" lIns="91425" tIns="45700" rIns="91425" bIns="45700" anchor="t" anchorCtr="0">
            <a:normAutofit/>
          </a:bodyPr>
          <a:lstStyle/>
          <a:p>
            <a:pPr marL="342900" lvl="0" indent="-154940" algn="l" rtl="0">
              <a:lnSpc>
                <a:spcPct val="100000"/>
              </a:lnSpc>
              <a:spcBef>
                <a:spcPts val="592"/>
              </a:spcBef>
              <a:spcAft>
                <a:spcPts val="0"/>
              </a:spcAft>
              <a:buSzPts val="2960"/>
              <a:buNone/>
            </a:pPr>
            <a:r>
              <a:rPr lang="en-US" sz="2960"/>
              <a:t>Wenn man Müll am Strand liegen lässt, bedroht das die dort lebenden Tiere. Deshalb müssen wir die Strände sauber halten. Die Plastiktüten können Fische und Schildkröten ersticken, wenn sie sie für Nahrung halten. Werft nichts ins Meer: Nehmt eure eigene Tüte mit. Sammelt euren Müll, wie zum Beispiel eure leeren Flaschen, über den Tag verteilt und wenn ihr nach Hause kommt, könnt ihr den Müll wegwerfen.</a:t>
            </a:r>
            <a:endParaRPr sz="2960"/>
          </a:p>
        </p:txBody>
      </p:sp>
      <p:pic>
        <p:nvPicPr>
          <p:cNvPr id="180" name="Google Shape;180;p5"/>
          <p:cNvPicPr preferRelativeResize="0"/>
          <p:nvPr/>
        </p:nvPicPr>
        <p:blipFill rotWithShape="1">
          <a:blip r:embed="rId3">
            <a:alphaModFix/>
          </a:blip>
          <a:srcRect b="7142"/>
          <a:stretch/>
        </p:blipFill>
        <p:spPr>
          <a:xfrm>
            <a:off x="2982225" y="4860817"/>
            <a:ext cx="3321745" cy="19407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p:nvPr/>
        </p:nvSpPr>
        <p:spPr>
          <a:xfrm>
            <a:off x="233800" y="912175"/>
            <a:ext cx="8672400" cy="4497900"/>
          </a:xfrm>
          <a:prstGeom prst="roundRect">
            <a:avLst>
              <a:gd name="adj" fmla="val 1311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
          <p:cNvSpPr txBox="1">
            <a:spLocks noGrp="1"/>
          </p:cNvSpPr>
          <p:nvPr>
            <p:ph type="title"/>
          </p:nvPr>
        </p:nvSpPr>
        <p:spPr>
          <a:xfrm>
            <a:off x="59250" y="-1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3 Vorsicht beim Fischen</a:t>
            </a:r>
            <a:endParaRPr sz="3959" b="1">
              <a:solidFill>
                <a:srgbClr val="00527D"/>
              </a:solidFill>
            </a:endParaRPr>
          </a:p>
        </p:txBody>
      </p:sp>
      <p:sp>
        <p:nvSpPr>
          <p:cNvPr id="187" name="Google Shape;187;p6"/>
          <p:cNvSpPr txBox="1">
            <a:spLocks noGrp="1"/>
          </p:cNvSpPr>
          <p:nvPr>
            <p:ph type="body" idx="1"/>
          </p:nvPr>
        </p:nvSpPr>
        <p:spPr>
          <a:xfrm>
            <a:off x="356250" y="978975"/>
            <a:ext cx="8550000" cy="55431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640"/>
              </a:spcBef>
              <a:spcAft>
                <a:spcPts val="0"/>
              </a:spcAft>
              <a:buSzPts val="3200"/>
              <a:buNone/>
            </a:pPr>
            <a:r>
              <a:rPr lang="en-US"/>
              <a:t>Man darf fischen gehen – aber dabei muss man sich um eine nachhaltige Methode bemühen.</a:t>
            </a:r>
            <a:endParaRPr/>
          </a:p>
          <a:p>
            <a:pPr marL="342900" lvl="0" indent="-342900" algn="l" rtl="0">
              <a:lnSpc>
                <a:spcPct val="90000"/>
              </a:lnSpc>
              <a:spcBef>
                <a:spcPts val="640"/>
              </a:spcBef>
              <a:spcAft>
                <a:spcPts val="0"/>
              </a:spcAft>
              <a:buSzPts val="3200"/>
              <a:buNone/>
            </a:pPr>
            <a:r>
              <a:rPr lang="en-US"/>
              <a:t>Zum Beispiel gibt es ein Umweltzeichen: Dieses Zeichen bedeutet, dass die Fischer die Umwelt respektieren. Entscheide dich lieber für Sardinen, Heringe und Makrelen, denn sie sind sehr gut für die Gesundheit und es gibt immer noch viele davon in den Ozeanen.</a:t>
            </a:r>
            <a:endParaRPr/>
          </a:p>
          <a:p>
            <a:pPr marL="342900" lvl="0" indent="-3429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None/>
            </a:pPr>
            <a:endParaRPr/>
          </a:p>
        </p:txBody>
      </p:sp>
      <p:pic>
        <p:nvPicPr>
          <p:cNvPr id="188" name="Google Shape;188;p6"/>
          <p:cNvPicPr preferRelativeResize="0"/>
          <p:nvPr/>
        </p:nvPicPr>
        <p:blipFill rotWithShape="1">
          <a:blip r:embed="rId3">
            <a:alphaModFix/>
          </a:blip>
          <a:srcRect t="12256"/>
          <a:stretch/>
        </p:blipFill>
        <p:spPr>
          <a:xfrm>
            <a:off x="3306025" y="4890462"/>
            <a:ext cx="3115400" cy="182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p:nvPr/>
        </p:nvSpPr>
        <p:spPr>
          <a:xfrm>
            <a:off x="89075" y="924050"/>
            <a:ext cx="8884200" cy="4275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7"/>
          <p:cNvSpPr txBox="1">
            <a:spLocks noGrp="1"/>
          </p:cNvSpPr>
          <p:nvPr>
            <p:ph type="title"/>
          </p:nvPr>
        </p:nvSpPr>
        <p:spPr>
          <a:xfrm>
            <a:off x="26101" y="-1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59"/>
              <a:buNone/>
            </a:pPr>
            <a:r>
              <a:rPr lang="en-US" sz="3959" b="1">
                <a:solidFill>
                  <a:srgbClr val="00527D"/>
                </a:solidFill>
              </a:rPr>
              <a:t>4 Vorsicht beim Spühlen</a:t>
            </a:r>
            <a:endParaRPr sz="3959" b="1">
              <a:solidFill>
                <a:srgbClr val="00527D"/>
              </a:solidFill>
            </a:endParaRPr>
          </a:p>
        </p:txBody>
      </p:sp>
      <p:sp>
        <p:nvSpPr>
          <p:cNvPr id="195" name="Google Shape;195;p7"/>
          <p:cNvSpPr txBox="1">
            <a:spLocks noGrp="1"/>
          </p:cNvSpPr>
          <p:nvPr>
            <p:ph type="body" idx="1"/>
          </p:nvPr>
        </p:nvSpPr>
        <p:spPr>
          <a:xfrm>
            <a:off x="165583" y="1059647"/>
            <a:ext cx="8746924" cy="50466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1800"/>
              <a:buNone/>
            </a:pPr>
            <a:r>
              <a:rPr lang="en-US"/>
              <a:t>Wirf keine Farbe in das Waschbecken und achte  auf die Menge an Duschgel oder Seife, Waschmittel oder Geschirrspülseife, die du verwendest. Alle diese Produkte enthalten Chemikalien, die in den Boden versickern, in Flüsse gelangen und im Meer enden.</a:t>
            </a:r>
            <a:endParaRPr/>
          </a:p>
        </p:txBody>
      </p:sp>
      <p:pic>
        <p:nvPicPr>
          <p:cNvPr id="196" name="Google Shape;196;p7"/>
          <p:cNvPicPr preferRelativeResize="0"/>
          <p:nvPr/>
        </p:nvPicPr>
        <p:blipFill rotWithShape="1">
          <a:blip r:embed="rId3">
            <a:alphaModFix/>
          </a:blip>
          <a:srcRect/>
          <a:stretch/>
        </p:blipFill>
        <p:spPr>
          <a:xfrm>
            <a:off x="3003621" y="4251815"/>
            <a:ext cx="3686274" cy="24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100200" y="1787441"/>
            <a:ext cx="8895300" cy="3543976"/>
          </a:xfrm>
          <a:prstGeom prst="roundRect">
            <a:avLst>
              <a:gd name="adj" fmla="val 1209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9"/>
          <p:cNvSpPr txBox="1">
            <a:spLocks noGrp="1"/>
          </p:cNvSpPr>
          <p:nvPr>
            <p:ph type="title"/>
          </p:nvPr>
        </p:nvSpPr>
        <p:spPr>
          <a:xfrm>
            <a:off x="-24150" y="11913"/>
            <a:ext cx="9144000" cy="73975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ts val="3959"/>
              <a:buNone/>
            </a:pPr>
            <a:br>
              <a:rPr lang="en-US" sz="3563" b="1">
                <a:solidFill>
                  <a:srgbClr val="00527D"/>
                </a:solidFill>
              </a:rPr>
            </a:br>
            <a:r>
              <a:rPr lang="en-US" sz="3563" b="1">
                <a:solidFill>
                  <a:srgbClr val="00527D"/>
                </a:solidFill>
              </a:rPr>
              <a:t>WWF – die  internationale Umweltschutzorganisation</a:t>
            </a:r>
            <a:endParaRPr sz="3563" b="1">
              <a:solidFill>
                <a:srgbClr val="00527D"/>
              </a:solidFill>
            </a:endParaRPr>
          </a:p>
        </p:txBody>
      </p:sp>
      <p:sp>
        <p:nvSpPr>
          <p:cNvPr id="203" name="Google Shape;203;p29"/>
          <p:cNvSpPr txBox="1">
            <a:spLocks noGrp="1"/>
          </p:cNvSpPr>
          <p:nvPr>
            <p:ph type="body" idx="1"/>
          </p:nvPr>
        </p:nvSpPr>
        <p:spPr>
          <a:xfrm>
            <a:off x="107412" y="1787441"/>
            <a:ext cx="8895300" cy="3543976"/>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SzPts val="1800"/>
              <a:buNone/>
            </a:pPr>
            <a:r>
              <a:rPr lang="en-US" sz="2800"/>
              <a:t>Der WWF, die internationale Umweltschutzorganisation, ermutigt Menschen, den Planeten zu schützen und so in Harmonie mit der Natur zu leben.</a:t>
            </a:r>
            <a:endParaRPr/>
          </a:p>
          <a:p>
            <a:pPr marL="0" lvl="0" indent="0" algn="just" rtl="0">
              <a:lnSpc>
                <a:spcPct val="100000"/>
              </a:lnSpc>
              <a:spcBef>
                <a:spcPts val="0"/>
              </a:spcBef>
              <a:spcAft>
                <a:spcPts val="0"/>
              </a:spcAft>
              <a:buSzPts val="1800"/>
              <a:buNone/>
            </a:pPr>
            <a:r>
              <a:rPr lang="en-US" sz="2800"/>
              <a:t>Der Schutz gefährdeter Arten ist eine ihrer 7 Prioritäten.</a:t>
            </a:r>
            <a:endParaRPr/>
          </a:p>
          <a:p>
            <a:pPr marL="0" lvl="0" indent="0" algn="just" rtl="0">
              <a:lnSpc>
                <a:spcPct val="100000"/>
              </a:lnSpc>
              <a:spcBef>
                <a:spcPts val="0"/>
              </a:spcBef>
              <a:spcAft>
                <a:spcPts val="0"/>
              </a:spcAft>
              <a:buSzPts val="1800"/>
              <a:buNone/>
            </a:pPr>
            <a:r>
              <a:rPr lang="en-US" sz="2800"/>
              <a:t>Weltweit ist jede dritte Fischart bedroht. Der WWF führt zum Beispiel Programme zum Schutz von Walen und Meeresschildkröten durch. </a:t>
            </a:r>
            <a:endParaRPr/>
          </a:p>
          <a:p>
            <a:pPr marL="0" lvl="0" indent="0" algn="just" rtl="0">
              <a:lnSpc>
                <a:spcPct val="100000"/>
              </a:lnSpc>
              <a:spcBef>
                <a:spcPts val="0"/>
              </a:spcBef>
              <a:spcAft>
                <a:spcPts val="0"/>
              </a:spcAft>
              <a:buSzPts val="1800"/>
              <a:buNone/>
            </a:pPr>
            <a:endParaRPr sz="2800"/>
          </a:p>
        </p:txBody>
      </p:sp>
      <p:pic>
        <p:nvPicPr>
          <p:cNvPr id="204" name="Google Shape;204;p29"/>
          <p:cNvPicPr preferRelativeResize="0"/>
          <p:nvPr/>
        </p:nvPicPr>
        <p:blipFill rotWithShape="1">
          <a:blip r:embed="rId3">
            <a:alphaModFix/>
          </a:blip>
          <a:srcRect b="23289"/>
          <a:stretch/>
        </p:blipFill>
        <p:spPr>
          <a:xfrm>
            <a:off x="5880341" y="5222929"/>
            <a:ext cx="3115159" cy="1518834"/>
          </a:xfrm>
          <a:prstGeom prst="rect">
            <a:avLst/>
          </a:prstGeom>
          <a:noFill/>
          <a:ln>
            <a:noFill/>
          </a:ln>
        </p:spPr>
      </p:pic>
      <p:pic>
        <p:nvPicPr>
          <p:cNvPr id="205" name="Google Shape;205;p29"/>
          <p:cNvPicPr preferRelativeResize="0"/>
          <p:nvPr/>
        </p:nvPicPr>
        <p:blipFill rotWithShape="1">
          <a:blip r:embed="rId4">
            <a:alphaModFix/>
          </a:blip>
          <a:srcRect/>
          <a:stretch/>
        </p:blipFill>
        <p:spPr>
          <a:xfrm>
            <a:off x="24150" y="184889"/>
            <a:ext cx="1133556" cy="1133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p:nvPr/>
        </p:nvSpPr>
        <p:spPr>
          <a:xfrm>
            <a:off x="244925" y="1703375"/>
            <a:ext cx="8784000" cy="3729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Verständnisfragen</a:t>
            </a:r>
            <a:endParaRPr b="1">
              <a:solidFill>
                <a:srgbClr val="00527D"/>
              </a:solidFill>
            </a:endParaRPr>
          </a:p>
        </p:txBody>
      </p:sp>
      <p:sp>
        <p:nvSpPr>
          <p:cNvPr id="212" name="Google Shape;212;p30"/>
          <p:cNvSpPr txBox="1">
            <a:spLocks noGrp="1"/>
          </p:cNvSpPr>
          <p:nvPr>
            <p:ph type="body" idx="1"/>
          </p:nvPr>
        </p:nvSpPr>
        <p:spPr>
          <a:xfrm>
            <a:off x="457200" y="1870375"/>
            <a:ext cx="8229600" cy="344554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1 What do the WWF do? (1)</a:t>
            </a:r>
            <a:endParaRPr/>
          </a:p>
          <a:p>
            <a:pPr marL="342900" lvl="0" indent="-342900" algn="l" rtl="0">
              <a:lnSpc>
                <a:spcPct val="100000"/>
              </a:lnSpc>
              <a:spcBef>
                <a:spcPts val="640"/>
              </a:spcBef>
              <a:spcAft>
                <a:spcPts val="0"/>
              </a:spcAft>
              <a:buClr>
                <a:schemeClr val="dk1"/>
              </a:buClr>
              <a:buSzPts val="3200"/>
              <a:buNone/>
            </a:pPr>
            <a:r>
              <a:rPr lang="en-US"/>
              <a:t>2 Name one of their 7 priority areas (1)</a:t>
            </a:r>
            <a:endParaRPr/>
          </a:p>
          <a:p>
            <a:pPr marL="342900" lvl="0" indent="-342900" algn="l" rtl="0">
              <a:lnSpc>
                <a:spcPct val="100000"/>
              </a:lnSpc>
              <a:spcBef>
                <a:spcPts val="640"/>
              </a:spcBef>
              <a:spcAft>
                <a:spcPts val="0"/>
              </a:spcAft>
              <a:buClr>
                <a:schemeClr val="dk1"/>
              </a:buClr>
              <a:buSzPts val="3200"/>
              <a:buNone/>
            </a:pPr>
            <a:r>
              <a:rPr lang="en-US"/>
              <a:t>3 ___ in ___ fish species are at risk. (1)</a:t>
            </a:r>
            <a:endParaRPr/>
          </a:p>
          <a:p>
            <a:pPr marL="342900" lvl="0" indent="-342900" algn="l" rtl="0">
              <a:lnSpc>
                <a:spcPct val="100000"/>
              </a:lnSpc>
              <a:spcBef>
                <a:spcPts val="640"/>
              </a:spcBef>
              <a:spcAft>
                <a:spcPts val="0"/>
              </a:spcAft>
              <a:buClr>
                <a:schemeClr val="dk1"/>
              </a:buClr>
              <a:buSzPts val="3200"/>
              <a:buNone/>
            </a:pPr>
            <a:r>
              <a:rPr lang="en-US"/>
              <a:t>4 Name 2 specific types of sea creatures that the</a:t>
            </a:r>
            <a:endParaRPr/>
          </a:p>
          <a:p>
            <a:pPr marL="342900" lvl="0" indent="-342900" algn="l" rtl="0">
              <a:lnSpc>
                <a:spcPct val="100000"/>
              </a:lnSpc>
              <a:spcBef>
                <a:spcPts val="640"/>
              </a:spcBef>
              <a:spcAft>
                <a:spcPts val="0"/>
              </a:spcAft>
              <a:buClr>
                <a:schemeClr val="dk1"/>
              </a:buClr>
              <a:buSzPts val="3200"/>
              <a:buNone/>
            </a:pPr>
            <a:r>
              <a:rPr lang="en-US"/>
              <a:t>WWF aim to protect (2)</a:t>
            </a:r>
            <a:endParaRPr/>
          </a:p>
        </p:txBody>
      </p:sp>
      <p:sp>
        <p:nvSpPr>
          <p:cNvPr id="213" name="Google Shape;213;p30"/>
          <p:cNvSpPr/>
          <p:nvPr/>
        </p:nvSpPr>
        <p:spPr>
          <a:xfrm>
            <a:off x="8081825"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
        <p:nvSpPr>
          <p:cNvPr id="214" name="Google Shape;214;p30"/>
          <p:cNvSpPr/>
          <p:nvPr/>
        </p:nvSpPr>
        <p:spPr>
          <a:xfrm>
            <a:off x="262900"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289450" y="1799837"/>
            <a:ext cx="8639400" cy="4675800"/>
          </a:xfrm>
          <a:prstGeom prst="roundRect">
            <a:avLst>
              <a:gd name="adj" fmla="val 1238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1"/>
          <p:cNvSpPr txBox="1">
            <a:spLocks noGrp="1"/>
          </p:cNvSpPr>
          <p:nvPr>
            <p:ph type="body" idx="1"/>
          </p:nvPr>
        </p:nvSpPr>
        <p:spPr>
          <a:xfrm>
            <a:off x="457200" y="1923050"/>
            <a:ext cx="8229600" cy="4534200"/>
          </a:xfrm>
          <a:prstGeom prst="rect">
            <a:avLst/>
          </a:prstGeom>
          <a:noFill/>
          <a:ln>
            <a:noFill/>
          </a:ln>
        </p:spPr>
        <p:txBody>
          <a:bodyPr spcFirstLastPara="1" wrap="square" lIns="91425" tIns="45700" rIns="91425" bIns="45700" anchor="t" anchorCtr="0">
            <a:normAutofit/>
          </a:bodyPr>
          <a:lstStyle/>
          <a:p>
            <a:pPr marL="342900" lvl="0" indent="-342900" algn="l" rtl="0">
              <a:lnSpc>
                <a:spcPct val="70000"/>
              </a:lnSpc>
              <a:spcBef>
                <a:spcPts val="0"/>
              </a:spcBef>
              <a:spcAft>
                <a:spcPts val="0"/>
              </a:spcAft>
              <a:buClr>
                <a:schemeClr val="dk1"/>
              </a:buClr>
              <a:buSzPts val="2960"/>
              <a:buNone/>
            </a:pPr>
            <a:r>
              <a:rPr lang="en-US" sz="2960"/>
              <a:t>1 What do the WWF do? (1)</a:t>
            </a:r>
            <a:endParaRPr/>
          </a:p>
          <a:p>
            <a:pPr marL="342900" lvl="0" indent="-342900" algn="l" rtl="0">
              <a:lnSpc>
                <a:spcPct val="70000"/>
              </a:lnSpc>
              <a:spcBef>
                <a:spcPts val="592"/>
              </a:spcBef>
              <a:spcAft>
                <a:spcPts val="0"/>
              </a:spcAft>
              <a:buClr>
                <a:srgbClr val="FF0000"/>
              </a:buClr>
              <a:buSzPts val="2960"/>
              <a:buNone/>
            </a:pPr>
            <a:r>
              <a:rPr lang="en-US" sz="2960" b="1">
                <a:solidFill>
                  <a:srgbClr val="FF0000"/>
                </a:solidFill>
              </a:rPr>
              <a:t>Protect the planet, encourage humans to live in</a:t>
            </a:r>
            <a:endParaRPr/>
          </a:p>
          <a:p>
            <a:pPr marL="342900" lvl="0" indent="-342900" algn="l" rtl="0">
              <a:lnSpc>
                <a:spcPct val="70000"/>
              </a:lnSpc>
              <a:spcBef>
                <a:spcPts val="592"/>
              </a:spcBef>
              <a:spcAft>
                <a:spcPts val="0"/>
              </a:spcAft>
              <a:buClr>
                <a:srgbClr val="FF0000"/>
              </a:buClr>
              <a:buSzPts val="2960"/>
              <a:buNone/>
            </a:pPr>
            <a:r>
              <a:rPr lang="en-US" sz="2960" b="1">
                <a:solidFill>
                  <a:srgbClr val="FF0000"/>
                </a:solidFill>
              </a:rPr>
              <a:t>harmony with nature</a:t>
            </a:r>
            <a:endParaRPr/>
          </a:p>
          <a:p>
            <a:pPr marL="342900" lvl="0" indent="-342900" algn="l" rtl="0">
              <a:lnSpc>
                <a:spcPct val="70000"/>
              </a:lnSpc>
              <a:spcBef>
                <a:spcPts val="592"/>
              </a:spcBef>
              <a:spcAft>
                <a:spcPts val="0"/>
              </a:spcAft>
              <a:buClr>
                <a:schemeClr val="dk1"/>
              </a:buClr>
              <a:buSzPts val="2960"/>
              <a:buNone/>
            </a:pPr>
            <a:r>
              <a:rPr lang="en-US" sz="2960"/>
              <a:t>2 Name one of their 7 priority areas (1)</a:t>
            </a:r>
            <a:endParaRPr/>
          </a:p>
          <a:p>
            <a:pPr marL="342900" lvl="0" indent="-342900" algn="l" rtl="0">
              <a:lnSpc>
                <a:spcPct val="70000"/>
              </a:lnSpc>
              <a:spcBef>
                <a:spcPts val="592"/>
              </a:spcBef>
              <a:spcAft>
                <a:spcPts val="0"/>
              </a:spcAft>
              <a:buClr>
                <a:srgbClr val="FF0000"/>
              </a:buClr>
              <a:buSzPts val="2960"/>
              <a:buNone/>
            </a:pPr>
            <a:r>
              <a:rPr lang="en-US" sz="2960" b="1">
                <a:solidFill>
                  <a:srgbClr val="FF0000"/>
                </a:solidFill>
              </a:rPr>
              <a:t>Protection of endangered species</a:t>
            </a:r>
            <a:endParaRPr sz="2960"/>
          </a:p>
          <a:p>
            <a:pPr marL="342900" lvl="0" indent="-342900" algn="l" rtl="0">
              <a:lnSpc>
                <a:spcPct val="70000"/>
              </a:lnSpc>
              <a:spcBef>
                <a:spcPts val="592"/>
              </a:spcBef>
              <a:spcAft>
                <a:spcPts val="0"/>
              </a:spcAft>
              <a:buClr>
                <a:schemeClr val="dk1"/>
              </a:buClr>
              <a:buSzPts val="2960"/>
              <a:buNone/>
            </a:pPr>
            <a:r>
              <a:rPr lang="en-US" sz="2960"/>
              <a:t>3 How many fish species are at risk? (1)</a:t>
            </a:r>
            <a:endParaRPr/>
          </a:p>
          <a:p>
            <a:pPr marL="342900" lvl="0" indent="-342900" algn="l" rtl="0">
              <a:lnSpc>
                <a:spcPct val="70000"/>
              </a:lnSpc>
              <a:spcBef>
                <a:spcPts val="592"/>
              </a:spcBef>
              <a:spcAft>
                <a:spcPts val="0"/>
              </a:spcAft>
              <a:buClr>
                <a:srgbClr val="FF0000"/>
              </a:buClr>
              <a:buSzPts val="2960"/>
              <a:buNone/>
            </a:pPr>
            <a:r>
              <a:rPr lang="en-US" sz="2960" b="1">
                <a:solidFill>
                  <a:srgbClr val="FF0000"/>
                </a:solidFill>
              </a:rPr>
              <a:t>1 in 3</a:t>
            </a:r>
            <a:endParaRPr/>
          </a:p>
          <a:p>
            <a:pPr marL="342900" lvl="0" indent="-342900" algn="l" rtl="0">
              <a:lnSpc>
                <a:spcPct val="70000"/>
              </a:lnSpc>
              <a:spcBef>
                <a:spcPts val="592"/>
              </a:spcBef>
              <a:spcAft>
                <a:spcPts val="0"/>
              </a:spcAft>
              <a:buClr>
                <a:schemeClr val="dk1"/>
              </a:buClr>
              <a:buSzPts val="2960"/>
              <a:buNone/>
            </a:pPr>
            <a:r>
              <a:rPr lang="en-US" sz="2960"/>
              <a:t>4 Name 2 specific types of sea creatures that the</a:t>
            </a:r>
            <a:endParaRPr/>
          </a:p>
          <a:p>
            <a:pPr marL="342900" lvl="0" indent="-342900" algn="l" rtl="0">
              <a:lnSpc>
                <a:spcPct val="70000"/>
              </a:lnSpc>
              <a:spcBef>
                <a:spcPts val="592"/>
              </a:spcBef>
              <a:spcAft>
                <a:spcPts val="0"/>
              </a:spcAft>
              <a:buClr>
                <a:schemeClr val="dk1"/>
              </a:buClr>
              <a:buSzPts val="2960"/>
              <a:buNone/>
            </a:pPr>
            <a:r>
              <a:rPr lang="en-US" sz="2960"/>
              <a:t>WWF aim to protect (2)</a:t>
            </a:r>
            <a:endParaRPr/>
          </a:p>
          <a:p>
            <a:pPr marL="342900" lvl="0" indent="-342900" algn="l" rtl="0">
              <a:lnSpc>
                <a:spcPct val="70000"/>
              </a:lnSpc>
              <a:spcBef>
                <a:spcPts val="592"/>
              </a:spcBef>
              <a:spcAft>
                <a:spcPts val="0"/>
              </a:spcAft>
              <a:buClr>
                <a:srgbClr val="FF0000"/>
              </a:buClr>
              <a:buSzPts val="2960"/>
              <a:buNone/>
            </a:pPr>
            <a:r>
              <a:rPr lang="en-US" sz="2960" b="1">
                <a:solidFill>
                  <a:srgbClr val="FF0000"/>
                </a:solidFill>
              </a:rPr>
              <a:t>Whales and sea turtles</a:t>
            </a:r>
            <a:endParaRPr/>
          </a:p>
          <a:p>
            <a:pPr marL="342900" lvl="0" indent="-342900" algn="l" rtl="0">
              <a:lnSpc>
                <a:spcPct val="70000"/>
              </a:lnSpc>
              <a:spcBef>
                <a:spcPts val="592"/>
              </a:spcBef>
              <a:spcAft>
                <a:spcPts val="0"/>
              </a:spcAft>
              <a:buClr>
                <a:schemeClr val="dk1"/>
              </a:buClr>
              <a:buSzPts val="2960"/>
              <a:buNone/>
            </a:pPr>
            <a:r>
              <a:rPr lang="en-US" sz="2960"/>
              <a:t>  </a:t>
            </a:r>
            <a:endParaRPr sz="2960"/>
          </a:p>
        </p:txBody>
      </p:sp>
      <p:sp>
        <p:nvSpPr>
          <p:cNvPr id="221" name="Google Shape;22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Verständnisfragen - Lösungen</a:t>
            </a:r>
            <a:endParaRPr b="1">
              <a:solidFill>
                <a:srgbClr val="00527D"/>
              </a:solidFill>
            </a:endParaRPr>
          </a:p>
        </p:txBody>
      </p:sp>
      <p:sp>
        <p:nvSpPr>
          <p:cNvPr id="222" name="Google Shape;222;p31"/>
          <p:cNvSpPr/>
          <p:nvPr/>
        </p:nvSpPr>
        <p:spPr>
          <a:xfrm>
            <a:off x="8081825"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
        <p:nvSpPr>
          <p:cNvPr id="223" name="Google Shape;223;p31"/>
          <p:cNvSpPr/>
          <p:nvPr/>
        </p:nvSpPr>
        <p:spPr>
          <a:xfrm>
            <a:off x="262900"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3" name="Google Shape;209;p31">
            <a:extLst>
              <a:ext uri="{FF2B5EF4-FFF2-40B4-BE49-F238E27FC236}">
                <a16:creationId xmlns:a16="http://schemas.microsoft.com/office/drawing/2014/main" id="{DDDB8F6E-8415-47CC-A073-E96AC5E84956}"/>
              </a:ext>
            </a:extLst>
          </p:cNvPr>
          <p:cNvSpPr/>
          <p:nvPr/>
        </p:nvSpPr>
        <p:spPr>
          <a:xfrm>
            <a:off x="289450" y="314325"/>
            <a:ext cx="8639400" cy="6098250"/>
          </a:xfrm>
          <a:prstGeom prst="roundRect">
            <a:avLst>
              <a:gd name="adj" fmla="val 1238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41D491C9-E973-4C35-A59F-D898C9B6AB01}"/>
              </a:ext>
            </a:extLst>
          </p:cNvPr>
          <p:cNvPicPr>
            <a:picLocks noChangeAspect="1"/>
          </p:cNvPicPr>
          <p:nvPr/>
        </p:nvPicPr>
        <p:blipFill rotWithShape="1">
          <a:blip r:embed="rId3"/>
          <a:srcRect l="28594" t="9981" r="28906" b="14704"/>
          <a:stretch/>
        </p:blipFill>
        <p:spPr>
          <a:xfrm>
            <a:off x="1793081" y="594748"/>
            <a:ext cx="5557837" cy="5537404"/>
          </a:xfrm>
          <a:prstGeom prst="rect">
            <a:avLst/>
          </a:prstGeom>
        </p:spPr>
      </p:pic>
      <p:sp>
        <p:nvSpPr>
          <p:cNvPr id="5" name="TextBox 4">
            <a:extLst>
              <a:ext uri="{FF2B5EF4-FFF2-40B4-BE49-F238E27FC236}">
                <a16:creationId xmlns:a16="http://schemas.microsoft.com/office/drawing/2014/main" id="{FBD162E0-55D3-4281-8683-B467D45D1607}"/>
              </a:ext>
            </a:extLst>
          </p:cNvPr>
          <p:cNvSpPr txBox="1"/>
          <p:nvPr/>
        </p:nvSpPr>
        <p:spPr>
          <a:xfrm>
            <a:off x="2314575" y="914400"/>
            <a:ext cx="4643438" cy="954107"/>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Versova beach, Mumbai, India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9" name="Google Shape;223;p33">
            <a:extLst>
              <a:ext uri="{FF2B5EF4-FFF2-40B4-BE49-F238E27FC236}">
                <a16:creationId xmlns:a16="http://schemas.microsoft.com/office/drawing/2014/main" id="{BEA65F0E-5D4B-4D7E-A2CB-6B271F294207}"/>
              </a:ext>
            </a:extLst>
          </p:cNvPr>
          <p:cNvSpPr/>
          <p:nvPr/>
        </p:nvSpPr>
        <p:spPr>
          <a:xfrm>
            <a:off x="77936" y="2693935"/>
            <a:ext cx="8988125" cy="3900486"/>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endParaRPr sz="3200" dirty="0">
              <a:latin typeface="Calibri" panose="020F0502020204030204" pitchFamily="34" charset="0"/>
              <a:cs typeface="Calibri" panose="020F0502020204030204" pitchFamily="34" charset="0"/>
            </a:endParaRPr>
          </a:p>
        </p:txBody>
      </p:sp>
      <p:sp>
        <p:nvSpPr>
          <p:cNvPr id="224" name="Google Shape;224;p33"/>
          <p:cNvSpPr txBox="1">
            <a:spLocks noGrp="1"/>
          </p:cNvSpPr>
          <p:nvPr>
            <p:ph type="title"/>
          </p:nvPr>
        </p:nvSpPr>
        <p:spPr>
          <a:xfrm>
            <a:off x="457200" y="-9459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u="sng" dirty="0">
                <a:solidFill>
                  <a:schemeClr val="dk1"/>
                </a:solidFill>
              </a:rPr>
              <a:t>Der Versova Strand</a:t>
            </a:r>
            <a:endParaRPr dirty="0"/>
          </a:p>
        </p:txBody>
      </p:sp>
      <p:pic>
        <p:nvPicPr>
          <p:cNvPr id="4" name="Picture 3">
            <a:extLst>
              <a:ext uri="{FF2B5EF4-FFF2-40B4-BE49-F238E27FC236}">
                <a16:creationId xmlns:a16="http://schemas.microsoft.com/office/drawing/2014/main" id="{D280B7CD-CE5A-447F-A70F-C505C0B6F06B}"/>
              </a:ext>
            </a:extLst>
          </p:cNvPr>
          <p:cNvPicPr>
            <a:picLocks noChangeAspect="1"/>
          </p:cNvPicPr>
          <p:nvPr/>
        </p:nvPicPr>
        <p:blipFill rotWithShape="1">
          <a:blip r:embed="rId3"/>
          <a:srcRect l="28281" t="26363" r="28281" b="19151"/>
          <a:stretch/>
        </p:blipFill>
        <p:spPr>
          <a:xfrm>
            <a:off x="457200" y="3145687"/>
            <a:ext cx="3971925" cy="2801090"/>
          </a:xfrm>
          <a:prstGeom prst="rect">
            <a:avLst/>
          </a:prstGeom>
        </p:spPr>
      </p:pic>
      <p:pic>
        <p:nvPicPr>
          <p:cNvPr id="6" name="Picture 5">
            <a:extLst>
              <a:ext uri="{FF2B5EF4-FFF2-40B4-BE49-F238E27FC236}">
                <a16:creationId xmlns:a16="http://schemas.microsoft.com/office/drawing/2014/main" id="{46A55584-6CC0-4864-98DE-A2B21F958DAD}"/>
              </a:ext>
            </a:extLst>
          </p:cNvPr>
          <p:cNvPicPr>
            <a:picLocks noChangeAspect="1"/>
          </p:cNvPicPr>
          <p:nvPr/>
        </p:nvPicPr>
        <p:blipFill rotWithShape="1">
          <a:blip r:embed="rId4"/>
          <a:srcRect l="28125" t="21638" r="28438" b="23877"/>
          <a:stretch/>
        </p:blipFill>
        <p:spPr>
          <a:xfrm>
            <a:off x="4808389" y="3145687"/>
            <a:ext cx="3971925" cy="2801090"/>
          </a:xfrm>
          <a:prstGeom prst="rect">
            <a:avLst/>
          </a:prstGeom>
        </p:spPr>
      </p:pic>
      <p:sp>
        <p:nvSpPr>
          <p:cNvPr id="2" name="Google Shape;237;p33">
            <a:extLst>
              <a:ext uri="{FF2B5EF4-FFF2-40B4-BE49-F238E27FC236}">
                <a16:creationId xmlns:a16="http://schemas.microsoft.com/office/drawing/2014/main" id="{870A8DA4-E9B5-438E-AC52-1B9CA08ACEFD}"/>
              </a:ext>
            </a:extLst>
          </p:cNvPr>
          <p:cNvSpPr txBox="1"/>
          <p:nvPr/>
        </p:nvSpPr>
        <p:spPr>
          <a:xfrm>
            <a:off x="1554162" y="5099498"/>
            <a:ext cx="1778000" cy="477054"/>
          </a:xfrm>
          <a:prstGeom prst="rect">
            <a:avLst/>
          </a:prstGeom>
          <a:solidFill>
            <a:srgbClr val="E36C0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500" b="1" i="0" u="none" strike="noStrike" cap="none" dirty="0">
                <a:solidFill>
                  <a:schemeClr val="lt1"/>
                </a:solidFill>
                <a:latin typeface="Arial"/>
                <a:ea typeface="Arial"/>
                <a:cs typeface="Arial"/>
                <a:sym typeface="Arial"/>
              </a:rPr>
              <a:t>VORHER</a:t>
            </a:r>
            <a:endParaRPr dirty="0"/>
          </a:p>
        </p:txBody>
      </p:sp>
      <p:pic>
        <p:nvPicPr>
          <p:cNvPr id="5" name="Picture 4">
            <a:extLst>
              <a:ext uri="{FF2B5EF4-FFF2-40B4-BE49-F238E27FC236}">
                <a16:creationId xmlns:a16="http://schemas.microsoft.com/office/drawing/2014/main" id="{B534970A-B456-4245-A642-D79892CF3CFC}"/>
              </a:ext>
            </a:extLst>
          </p:cNvPr>
          <p:cNvPicPr>
            <a:picLocks noChangeAspect="1"/>
          </p:cNvPicPr>
          <p:nvPr/>
        </p:nvPicPr>
        <p:blipFill>
          <a:blip r:embed="rId5"/>
          <a:stretch>
            <a:fillRect/>
          </a:stretch>
        </p:blipFill>
        <p:spPr>
          <a:xfrm>
            <a:off x="5969419" y="5002716"/>
            <a:ext cx="1969179" cy="670618"/>
          </a:xfrm>
          <a:prstGeom prst="rect">
            <a:avLst/>
          </a:prstGeom>
        </p:spPr>
      </p:pic>
      <p:sp>
        <p:nvSpPr>
          <p:cNvPr id="7" name="Google Shape;234;p33">
            <a:extLst>
              <a:ext uri="{FF2B5EF4-FFF2-40B4-BE49-F238E27FC236}">
                <a16:creationId xmlns:a16="http://schemas.microsoft.com/office/drawing/2014/main" id="{9441766D-EF6F-4A72-9691-431206391E4B}"/>
              </a:ext>
            </a:extLst>
          </p:cNvPr>
          <p:cNvSpPr/>
          <p:nvPr/>
        </p:nvSpPr>
        <p:spPr>
          <a:xfrm>
            <a:off x="216874" y="911223"/>
            <a:ext cx="8710247" cy="1510171"/>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3200" b="0" i="0" u="none" strike="noStrike" cap="none" dirty="0" err="1">
                <a:solidFill>
                  <a:srgbClr val="000000"/>
                </a:solidFill>
                <a:latin typeface="Calibri"/>
                <a:ea typeface="Calibri"/>
                <a:cs typeface="Calibri"/>
                <a:sym typeface="Calibri"/>
              </a:rPr>
              <a:t>Einer</a:t>
            </a:r>
            <a:r>
              <a:rPr lang="en-US" sz="3200" b="0" i="0" u="none" strike="noStrike" cap="none" dirty="0">
                <a:solidFill>
                  <a:srgbClr val="000000"/>
                </a:solidFill>
                <a:latin typeface="Calibri"/>
                <a:ea typeface="Calibri"/>
                <a:cs typeface="Calibri"/>
                <a:sym typeface="Calibri"/>
              </a:rPr>
              <a:t> der am </a:t>
            </a:r>
            <a:r>
              <a:rPr lang="en-US" sz="3200" b="0" i="0" u="none" strike="noStrike" cap="none" dirty="0" err="1">
                <a:solidFill>
                  <a:srgbClr val="000000"/>
                </a:solidFill>
                <a:latin typeface="Calibri"/>
                <a:ea typeface="Calibri"/>
                <a:cs typeface="Calibri"/>
                <a:sym typeface="Calibri"/>
              </a:rPr>
              <a:t>stärksten</a:t>
            </a:r>
            <a:r>
              <a:rPr lang="en-US" sz="3200" b="0" i="0" u="none" strike="noStrike" cap="none" dirty="0">
                <a:solidFill>
                  <a:srgbClr val="000000"/>
                </a:solidFill>
                <a:latin typeface="Calibri"/>
                <a:ea typeface="Calibri"/>
                <a:cs typeface="Calibri"/>
                <a:sym typeface="Calibri"/>
              </a:rPr>
              <a:t> </a:t>
            </a:r>
            <a:r>
              <a:rPr lang="en-US" sz="3200" b="0" i="0" u="none" strike="noStrike" cap="none" dirty="0" err="1">
                <a:solidFill>
                  <a:srgbClr val="000000"/>
                </a:solidFill>
                <a:latin typeface="Calibri"/>
                <a:ea typeface="Calibri"/>
                <a:cs typeface="Calibri"/>
                <a:sym typeface="Calibri"/>
              </a:rPr>
              <a:t>verschmutzten</a:t>
            </a:r>
            <a:r>
              <a:rPr lang="en-US" sz="3200" b="0" i="0" u="none" strike="noStrike" cap="none" dirty="0">
                <a:solidFill>
                  <a:srgbClr val="000000"/>
                </a:solidFill>
                <a:latin typeface="Calibri"/>
                <a:ea typeface="Calibri"/>
                <a:cs typeface="Calibri"/>
                <a:sym typeface="Calibri"/>
              </a:rPr>
              <a:t> </a:t>
            </a:r>
            <a:r>
              <a:rPr lang="en-US" sz="3200" b="0" i="0" u="none" strike="noStrike" cap="none" dirty="0" err="1">
                <a:solidFill>
                  <a:srgbClr val="000000"/>
                </a:solidFill>
                <a:latin typeface="Calibri"/>
                <a:ea typeface="Calibri"/>
                <a:cs typeface="Calibri"/>
                <a:sym typeface="Calibri"/>
              </a:rPr>
              <a:t>Strände</a:t>
            </a:r>
            <a:r>
              <a:rPr lang="en-US" sz="3200" b="0" i="0" u="none" strike="noStrike" cap="none" dirty="0">
                <a:solidFill>
                  <a:srgbClr val="000000"/>
                </a:solidFill>
                <a:latin typeface="Calibri"/>
                <a:ea typeface="Calibri"/>
                <a:cs typeface="Calibri"/>
                <a:sym typeface="Calibri"/>
              </a:rPr>
              <a:t> der Welt </a:t>
            </a:r>
            <a:r>
              <a:rPr lang="en-US" sz="3200" b="0" i="0" u="none" strike="noStrike" cap="none" dirty="0" err="1">
                <a:solidFill>
                  <a:srgbClr val="000000"/>
                </a:solidFill>
                <a:latin typeface="Calibri"/>
                <a:ea typeface="Calibri"/>
                <a:cs typeface="Calibri"/>
                <a:sym typeface="Calibri"/>
              </a:rPr>
              <a:t>wurde</a:t>
            </a:r>
            <a:r>
              <a:rPr lang="en-US" sz="3200" b="0" i="0" u="none" strike="noStrike" cap="none" dirty="0">
                <a:solidFill>
                  <a:srgbClr val="000000"/>
                </a:solidFill>
                <a:latin typeface="Calibri"/>
                <a:ea typeface="Calibri"/>
                <a:cs typeface="Calibri"/>
                <a:sym typeface="Calibri"/>
              </a:rPr>
              <a:t> dank </a:t>
            </a:r>
            <a:r>
              <a:rPr lang="en-US" sz="3200" b="0" i="0" u="none" strike="noStrike" cap="none" dirty="0" err="1">
                <a:solidFill>
                  <a:srgbClr val="000000"/>
                </a:solidFill>
                <a:latin typeface="Calibri"/>
                <a:ea typeface="Calibri"/>
                <a:cs typeface="Calibri"/>
                <a:sym typeface="Calibri"/>
              </a:rPr>
              <a:t>einer</a:t>
            </a:r>
            <a:r>
              <a:rPr lang="en-US" sz="3200" b="0" i="0" u="none" strike="noStrike" cap="none" dirty="0">
                <a:solidFill>
                  <a:srgbClr val="000000"/>
                </a:solidFill>
                <a:latin typeface="Calibri"/>
                <a:ea typeface="Calibri"/>
                <a:cs typeface="Calibri"/>
                <a:sym typeface="Calibri"/>
              </a:rPr>
              <a:t> </a:t>
            </a:r>
            <a:r>
              <a:rPr lang="en-US" sz="3200" b="0" i="0" u="none" strike="noStrike" cap="none" dirty="0" err="1">
                <a:solidFill>
                  <a:srgbClr val="000000"/>
                </a:solidFill>
                <a:latin typeface="Calibri"/>
                <a:ea typeface="Calibri"/>
                <a:cs typeface="Calibri"/>
                <a:sym typeface="Calibri"/>
              </a:rPr>
              <a:t>erfolgreichen</a:t>
            </a:r>
            <a:r>
              <a:rPr lang="en-US" sz="3200" b="0" i="0" u="none" strike="noStrike" cap="none" dirty="0">
                <a:solidFill>
                  <a:srgbClr val="000000"/>
                </a:solidFill>
                <a:latin typeface="Calibri"/>
                <a:ea typeface="Calibri"/>
                <a:cs typeface="Calibri"/>
                <a:sym typeface="Calibri"/>
              </a:rPr>
              <a:t> Initiative </a:t>
            </a:r>
            <a:r>
              <a:rPr lang="en-US" sz="3200" b="0" i="0" u="none" strike="noStrike" cap="none" dirty="0" err="1">
                <a:solidFill>
                  <a:srgbClr val="000000"/>
                </a:solidFill>
                <a:latin typeface="Calibri"/>
                <a:ea typeface="Calibri"/>
                <a:cs typeface="Calibri"/>
                <a:sym typeface="Calibri"/>
              </a:rPr>
              <a:t>gerettet</a:t>
            </a:r>
            <a:r>
              <a:rPr lang="en-US" sz="3200" b="0" i="0" u="none" strike="noStrike" cap="none" dirty="0">
                <a:solidFill>
                  <a:srgbClr val="000000"/>
                </a:solidFill>
                <a:latin typeface="Calibri"/>
                <a:ea typeface="Calibri"/>
                <a:cs typeface="Calibri"/>
                <a:sym typeface="Calibri"/>
              </a:rPr>
              <a:t>.</a:t>
            </a:r>
            <a:endParaRPr sz="3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1728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A927DADC-A627-4DE5-AF88-8457DA2ADD69}"/>
              </a:ext>
            </a:extLst>
          </p:cNvPr>
          <p:cNvPicPr>
            <a:picLocks noChangeAspect="1"/>
          </p:cNvPicPr>
          <p:nvPr/>
        </p:nvPicPr>
        <p:blipFill rotWithShape="1">
          <a:blip r:embed="rId3"/>
          <a:srcRect l="35182" t="-205" b="90769"/>
          <a:stretch/>
        </p:blipFill>
        <p:spPr>
          <a:xfrm>
            <a:off x="4235848" y="-4286"/>
            <a:ext cx="4908152" cy="1010617"/>
          </a:xfrm>
          <a:prstGeom prst="rect">
            <a:avLst/>
          </a:prstGeom>
        </p:spPr>
      </p:pic>
      <p:pic>
        <p:nvPicPr>
          <p:cNvPr id="3" name="Picture 2">
            <a:extLst>
              <a:ext uri="{FF2B5EF4-FFF2-40B4-BE49-F238E27FC236}">
                <a16:creationId xmlns:a16="http://schemas.microsoft.com/office/drawing/2014/main" id="{F56A8553-B9C7-4359-B903-4B9ADB05FB3C}"/>
              </a:ext>
            </a:extLst>
          </p:cNvPr>
          <p:cNvPicPr>
            <a:picLocks noChangeAspect="1"/>
          </p:cNvPicPr>
          <p:nvPr/>
        </p:nvPicPr>
        <p:blipFill rotWithShape="1">
          <a:blip r:embed="rId4"/>
          <a:srcRect t="58051" b="4205"/>
          <a:stretch/>
        </p:blipFill>
        <p:spPr>
          <a:xfrm>
            <a:off x="181245" y="1084970"/>
            <a:ext cx="8781510" cy="46880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p:nvPr/>
        </p:nvSpPr>
        <p:spPr>
          <a:xfrm>
            <a:off x="155875" y="309489"/>
            <a:ext cx="8706772" cy="6139474"/>
          </a:xfrm>
          <a:prstGeom prst="roundRect">
            <a:avLst>
              <a:gd name="adj" fmla="val 130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8"/>
          <p:cNvSpPr txBox="1">
            <a:spLocks noGrp="1"/>
          </p:cNvSpPr>
          <p:nvPr>
            <p:ph type="body" idx="1"/>
          </p:nvPr>
        </p:nvSpPr>
        <p:spPr>
          <a:xfrm>
            <a:off x="302486" y="467263"/>
            <a:ext cx="8539027" cy="6332074"/>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00"/>
              <a:buChar char="•"/>
            </a:pPr>
            <a:r>
              <a:rPr lang="en-US" sz="2000" dirty="0" err="1"/>
              <a:t>Vor</a:t>
            </a:r>
            <a:r>
              <a:rPr lang="en-US" sz="2000" dirty="0"/>
              <a:t> </a:t>
            </a:r>
            <a:r>
              <a:rPr lang="en-US" sz="2000" dirty="0" err="1"/>
              <a:t>drei</a:t>
            </a:r>
            <a:r>
              <a:rPr lang="en-US" sz="2000" dirty="0"/>
              <a:t> Jahren </a:t>
            </a:r>
            <a:r>
              <a:rPr lang="en-US" sz="2000" dirty="0" err="1"/>
              <a:t>galt</a:t>
            </a:r>
            <a:r>
              <a:rPr lang="en-US" sz="2000" dirty="0"/>
              <a:t> der Strand von Versova in </a:t>
            </a:r>
            <a:r>
              <a:rPr lang="en-US" sz="2000" dirty="0" err="1"/>
              <a:t>Indien</a:t>
            </a:r>
            <a:r>
              <a:rPr lang="en-US" sz="2000" dirty="0"/>
              <a:t> </a:t>
            </a:r>
            <a:r>
              <a:rPr lang="en-US" sz="2000" dirty="0" err="1"/>
              <a:t>als</a:t>
            </a:r>
            <a:r>
              <a:rPr lang="en-US" sz="2000" dirty="0"/>
              <a:t> </a:t>
            </a:r>
            <a:r>
              <a:rPr lang="en-US" sz="2000" dirty="0" err="1"/>
              <a:t>einer</a:t>
            </a:r>
            <a:r>
              <a:rPr lang="en-US" sz="2000" dirty="0"/>
              <a:t> der am </a:t>
            </a:r>
            <a:r>
              <a:rPr lang="en-US" sz="2000" dirty="0" err="1"/>
              <a:t>stärksten</a:t>
            </a:r>
            <a:r>
              <a:rPr lang="en-US" sz="2000" dirty="0"/>
              <a:t> </a:t>
            </a:r>
            <a:r>
              <a:rPr lang="en-US" sz="2000" dirty="0" err="1"/>
              <a:t>verschmutzten</a:t>
            </a:r>
            <a:r>
              <a:rPr lang="en-US" sz="2000" dirty="0"/>
              <a:t> </a:t>
            </a:r>
            <a:r>
              <a:rPr lang="en-US" sz="2000" dirty="0" err="1"/>
              <a:t>Strände</a:t>
            </a:r>
            <a:r>
              <a:rPr lang="en-US" sz="2000" dirty="0"/>
              <a:t> der Welt. Aber dank der </a:t>
            </a:r>
            <a:r>
              <a:rPr lang="en-US" sz="2000" dirty="0" err="1"/>
              <a:t>Bemühungen</a:t>
            </a:r>
            <a:r>
              <a:rPr lang="en-US" sz="2000" dirty="0"/>
              <a:t> der </a:t>
            </a:r>
            <a:r>
              <a:rPr lang="en-US" sz="2000" dirty="0" err="1"/>
              <a:t>Einwohner</a:t>
            </a:r>
            <a:r>
              <a:rPr lang="en-US" sz="2000" dirty="0"/>
              <a:t> hat er sein </a:t>
            </a:r>
            <a:r>
              <a:rPr lang="en-US" sz="2000" dirty="0" err="1"/>
              <a:t>ursprüngliches</a:t>
            </a:r>
            <a:r>
              <a:rPr lang="en-US" sz="2000" dirty="0"/>
              <a:t> </a:t>
            </a:r>
            <a:r>
              <a:rPr lang="en-US" sz="2000" dirty="0" err="1"/>
              <a:t>Aussehen</a:t>
            </a:r>
            <a:r>
              <a:rPr lang="en-US" sz="2000" dirty="0"/>
              <a:t> </a:t>
            </a:r>
            <a:r>
              <a:rPr lang="en-US" sz="2000" dirty="0" err="1"/>
              <a:t>wiedererlangt</a:t>
            </a:r>
            <a:r>
              <a:rPr lang="en-US" sz="2000" dirty="0"/>
              <a:t> und </a:t>
            </a:r>
            <a:r>
              <a:rPr lang="en-US" sz="2000" dirty="0" err="1"/>
              <a:t>wurde</a:t>
            </a:r>
            <a:r>
              <a:rPr lang="en-US" sz="2000" dirty="0"/>
              <a:t> von den 5.000 </a:t>
            </a:r>
            <a:r>
              <a:rPr lang="en-US" sz="2000" dirty="0" err="1"/>
              <a:t>Tonnen</a:t>
            </a:r>
            <a:r>
              <a:rPr lang="en-US" sz="2000" dirty="0"/>
              <a:t> </a:t>
            </a:r>
            <a:r>
              <a:rPr lang="en-US" sz="2000" dirty="0" err="1"/>
              <a:t>Abfall</a:t>
            </a:r>
            <a:r>
              <a:rPr lang="en-US" sz="2000" dirty="0"/>
              <a:t> </a:t>
            </a:r>
            <a:r>
              <a:rPr lang="en-US" sz="2000" dirty="0" err="1"/>
              <a:t>befreit</a:t>
            </a:r>
            <a:r>
              <a:rPr lang="en-US" sz="2000" dirty="0"/>
              <a:t>.</a:t>
            </a:r>
            <a:endParaRPr dirty="0"/>
          </a:p>
          <a:p>
            <a:pPr marL="342900" lvl="0" indent="-196850" algn="l" rtl="0">
              <a:lnSpc>
                <a:spcPct val="80000"/>
              </a:lnSpc>
              <a:spcBef>
                <a:spcPts val="0"/>
              </a:spcBef>
              <a:spcAft>
                <a:spcPts val="0"/>
              </a:spcAft>
              <a:buSzPts val="2300"/>
              <a:buNone/>
            </a:pPr>
            <a:endParaRPr sz="2000" dirty="0"/>
          </a:p>
          <a:p>
            <a:pPr marL="342900" lvl="0" indent="-342900" algn="l" rtl="0">
              <a:lnSpc>
                <a:spcPct val="80000"/>
              </a:lnSpc>
              <a:spcBef>
                <a:spcPts val="0"/>
              </a:spcBef>
              <a:spcAft>
                <a:spcPts val="0"/>
              </a:spcAft>
              <a:buSzPts val="2300"/>
              <a:buChar char="•"/>
            </a:pPr>
            <a:r>
              <a:rPr lang="en-US" sz="2000" dirty="0"/>
              <a:t>Es </a:t>
            </a:r>
            <a:r>
              <a:rPr lang="en-US" sz="2000" dirty="0" err="1"/>
              <a:t>ist</a:t>
            </a:r>
            <a:r>
              <a:rPr lang="en-US" sz="2000" dirty="0"/>
              <a:t> </a:t>
            </a:r>
            <a:r>
              <a:rPr lang="en-US" sz="2000" dirty="0" err="1"/>
              <a:t>ein</a:t>
            </a:r>
            <a:r>
              <a:rPr lang="en-US" sz="2000" dirty="0"/>
              <a:t> </a:t>
            </a:r>
            <a:r>
              <a:rPr lang="en-US" sz="2000" dirty="0" err="1"/>
              <a:t>wirkliches</a:t>
            </a:r>
            <a:r>
              <a:rPr lang="en-US" sz="2000" dirty="0"/>
              <a:t> </a:t>
            </a:r>
            <a:r>
              <a:rPr lang="en-US" sz="2000" dirty="0" err="1"/>
              <a:t>kleines</a:t>
            </a:r>
            <a:r>
              <a:rPr lang="en-US" sz="2000" dirty="0"/>
              <a:t> </a:t>
            </a:r>
            <a:r>
              <a:rPr lang="en-US" sz="2000" dirty="0" err="1"/>
              <a:t>Wunder</a:t>
            </a:r>
            <a:r>
              <a:rPr lang="en-US" sz="2000" dirty="0"/>
              <a:t>, das in Mumbai, </a:t>
            </a:r>
            <a:r>
              <a:rPr lang="en-US" sz="2000" dirty="0" err="1"/>
              <a:t>Indien</a:t>
            </a:r>
            <a:r>
              <a:rPr lang="en-US" sz="2000" dirty="0"/>
              <a:t>, </a:t>
            </a:r>
            <a:r>
              <a:rPr lang="en-US" sz="2000" dirty="0" err="1"/>
              <a:t>geschah</a:t>
            </a:r>
            <a:r>
              <a:rPr lang="en-US" sz="2000" dirty="0"/>
              <a:t>. Dank </a:t>
            </a:r>
            <a:r>
              <a:rPr lang="en-US" sz="2000" dirty="0" err="1"/>
              <a:t>einer</a:t>
            </a:r>
            <a:r>
              <a:rPr lang="en-US" sz="2000" dirty="0"/>
              <a:t> </a:t>
            </a:r>
            <a:r>
              <a:rPr lang="en-US" sz="2000" dirty="0" err="1"/>
              <a:t>gemeinsamen</a:t>
            </a:r>
            <a:r>
              <a:rPr lang="en-US" sz="2000" dirty="0"/>
              <a:t> </a:t>
            </a:r>
            <a:r>
              <a:rPr lang="en-US" sz="2000" dirty="0" err="1"/>
              <a:t>Anstrengung</a:t>
            </a:r>
            <a:r>
              <a:rPr lang="en-US" sz="2000" dirty="0"/>
              <a:t> hat </a:t>
            </a:r>
            <a:r>
              <a:rPr lang="en-US" sz="2000" dirty="0" err="1"/>
              <a:t>sich</a:t>
            </a:r>
            <a:r>
              <a:rPr lang="en-US" sz="2000" dirty="0"/>
              <a:t> der Strand von Versova, der </a:t>
            </a:r>
            <a:r>
              <a:rPr lang="en-US" sz="2000" dirty="0" err="1"/>
              <a:t>dafür</a:t>
            </a:r>
            <a:r>
              <a:rPr lang="en-US" sz="2000" dirty="0"/>
              <a:t> </a:t>
            </a:r>
            <a:r>
              <a:rPr lang="en-US" sz="2000" dirty="0" err="1"/>
              <a:t>bekannt</a:t>
            </a:r>
            <a:r>
              <a:rPr lang="en-US" sz="2000" dirty="0"/>
              <a:t> </a:t>
            </a:r>
            <a:r>
              <a:rPr lang="en-US" sz="2000" dirty="0" err="1"/>
              <a:t>ist</a:t>
            </a:r>
            <a:r>
              <a:rPr lang="en-US" sz="2000" dirty="0"/>
              <a:t>, </a:t>
            </a:r>
            <a:r>
              <a:rPr lang="en-US" sz="2000" dirty="0" err="1"/>
              <a:t>einer</a:t>
            </a:r>
            <a:r>
              <a:rPr lang="en-US" sz="2000" dirty="0"/>
              <a:t> der am </a:t>
            </a:r>
            <a:r>
              <a:rPr lang="en-US" sz="2000" dirty="0" err="1"/>
              <a:t>stärksten</a:t>
            </a:r>
            <a:r>
              <a:rPr lang="en-US" sz="2000" dirty="0"/>
              <a:t> </a:t>
            </a:r>
            <a:r>
              <a:rPr lang="en-US" sz="2000" dirty="0" err="1"/>
              <a:t>verschmutzten</a:t>
            </a:r>
            <a:r>
              <a:rPr lang="en-US" sz="2000" dirty="0"/>
              <a:t> </a:t>
            </a:r>
            <a:r>
              <a:rPr lang="en-US" sz="2000" dirty="0" err="1"/>
              <a:t>Strände</a:t>
            </a:r>
            <a:r>
              <a:rPr lang="en-US" sz="2000" dirty="0"/>
              <a:t> der Welt </a:t>
            </a:r>
            <a:r>
              <a:rPr lang="en-US" sz="2000" dirty="0" err="1"/>
              <a:t>zu</a:t>
            </a:r>
            <a:r>
              <a:rPr lang="en-US" sz="2000" dirty="0"/>
              <a:t> sein, </a:t>
            </a:r>
            <a:r>
              <a:rPr lang="en-US" sz="2000" dirty="0" err="1"/>
              <a:t>komplett</a:t>
            </a:r>
            <a:r>
              <a:rPr lang="en-US" sz="2000" dirty="0"/>
              <a:t> </a:t>
            </a:r>
            <a:r>
              <a:rPr lang="en-US" sz="2000" dirty="0" err="1"/>
              <a:t>verändert</a:t>
            </a:r>
            <a:r>
              <a:rPr lang="en-US" sz="2000" dirty="0"/>
              <a:t>. Der Strand </a:t>
            </a:r>
            <a:r>
              <a:rPr lang="en-US" sz="2000" dirty="0" err="1"/>
              <a:t>ist</a:t>
            </a:r>
            <a:r>
              <a:rPr lang="en-US" sz="2000" dirty="0"/>
              <a:t> 2,5 </a:t>
            </a:r>
            <a:r>
              <a:rPr lang="en-US" sz="2000" dirty="0" err="1"/>
              <a:t>Meilen</a:t>
            </a:r>
            <a:r>
              <a:rPr lang="en-US" sz="2000" dirty="0"/>
              <a:t> </a:t>
            </a:r>
            <a:r>
              <a:rPr lang="en-US" sz="2000" dirty="0" err="1"/>
              <a:t>westlich</a:t>
            </a:r>
            <a:r>
              <a:rPr lang="en-US" sz="2000" dirty="0"/>
              <a:t> der Stadt </a:t>
            </a:r>
            <a:r>
              <a:rPr lang="en-US" sz="2000" dirty="0" err="1"/>
              <a:t>gelegen</a:t>
            </a:r>
            <a:r>
              <a:rPr lang="en-US" sz="2000" dirty="0"/>
              <a:t>. Der 2,5 km </a:t>
            </a:r>
            <a:r>
              <a:rPr lang="en-US" sz="2000" dirty="0" err="1"/>
              <a:t>lange</a:t>
            </a:r>
            <a:r>
              <a:rPr lang="en-US" sz="2000" dirty="0"/>
              <a:t> Strand war </a:t>
            </a:r>
            <a:r>
              <a:rPr lang="en-US" sz="2000" dirty="0" err="1"/>
              <a:t>vor</a:t>
            </a:r>
            <a:r>
              <a:rPr lang="en-US" sz="2000" dirty="0"/>
              <a:t> </a:t>
            </a:r>
            <a:r>
              <a:rPr lang="en-US" sz="2000" dirty="0" err="1"/>
              <a:t>einigen</a:t>
            </a:r>
            <a:r>
              <a:rPr lang="en-US" sz="2000" dirty="0"/>
              <a:t> Jahren </a:t>
            </a:r>
            <a:r>
              <a:rPr lang="en-US" sz="2000" dirty="0" err="1"/>
              <a:t>noch</a:t>
            </a:r>
            <a:r>
              <a:rPr lang="en-US" sz="2000" dirty="0"/>
              <a:t> </a:t>
            </a:r>
            <a:r>
              <a:rPr lang="en-US" sz="2000" dirty="0" err="1"/>
              <a:t>voller</a:t>
            </a:r>
            <a:r>
              <a:rPr lang="en-US" sz="2000" dirty="0"/>
              <a:t> </a:t>
            </a:r>
            <a:r>
              <a:rPr lang="en-US" sz="2000" dirty="0" err="1"/>
              <a:t>Müll</a:t>
            </a:r>
            <a:r>
              <a:rPr lang="en-US" sz="2000" dirty="0"/>
              <a:t>, </a:t>
            </a:r>
            <a:r>
              <a:rPr lang="en-US" sz="2000" dirty="0" err="1"/>
              <a:t>einige</a:t>
            </a:r>
            <a:r>
              <a:rPr lang="en-US" sz="2000" dirty="0"/>
              <a:t> </a:t>
            </a:r>
            <a:r>
              <a:rPr lang="en-US" sz="2000" dirty="0" err="1"/>
              <a:t>Müllhügel</a:t>
            </a:r>
            <a:r>
              <a:rPr lang="en-US" sz="2000" dirty="0"/>
              <a:t> </a:t>
            </a:r>
            <a:r>
              <a:rPr lang="en-US" sz="2000" dirty="0" err="1"/>
              <a:t>konnten</a:t>
            </a:r>
            <a:r>
              <a:rPr lang="en-US" sz="2000" dirty="0"/>
              <a:t> bis </a:t>
            </a:r>
            <a:r>
              <a:rPr lang="en-US" sz="2000" dirty="0" err="1"/>
              <a:t>zu</a:t>
            </a:r>
            <a:r>
              <a:rPr lang="en-US" sz="2000" dirty="0"/>
              <a:t> 1,5 Meter </a:t>
            </a:r>
            <a:r>
              <a:rPr lang="en-US" sz="2000" dirty="0" err="1"/>
              <a:t>hoch</a:t>
            </a:r>
            <a:r>
              <a:rPr lang="en-US" sz="2000" dirty="0"/>
              <a:t> sein.</a:t>
            </a:r>
            <a:endParaRPr dirty="0"/>
          </a:p>
          <a:p>
            <a:pPr marL="0" lvl="0" indent="0" algn="l" rtl="0">
              <a:lnSpc>
                <a:spcPct val="80000"/>
              </a:lnSpc>
              <a:spcBef>
                <a:spcPts val="0"/>
              </a:spcBef>
              <a:spcAft>
                <a:spcPts val="0"/>
              </a:spcAft>
              <a:buSzPts val="2300"/>
              <a:buNone/>
            </a:pPr>
            <a:endParaRPr sz="2000" dirty="0"/>
          </a:p>
          <a:p>
            <a:pPr marL="342900" lvl="0" indent="-342900" algn="l" rtl="0">
              <a:lnSpc>
                <a:spcPct val="80000"/>
              </a:lnSpc>
              <a:spcBef>
                <a:spcPts val="0"/>
              </a:spcBef>
              <a:spcAft>
                <a:spcPts val="0"/>
              </a:spcAft>
              <a:buSzPts val="2300"/>
              <a:buChar char="•"/>
            </a:pPr>
            <a:r>
              <a:rPr lang="en-US" sz="2000" dirty="0"/>
              <a:t>Afro Shah, </a:t>
            </a:r>
            <a:r>
              <a:rPr lang="en-US" sz="2000" dirty="0" err="1"/>
              <a:t>ein</a:t>
            </a:r>
            <a:r>
              <a:rPr lang="en-US" sz="2000" dirty="0"/>
              <a:t> 33-jähriger </a:t>
            </a:r>
            <a:r>
              <a:rPr lang="en-US" sz="2000" dirty="0" err="1"/>
              <a:t>Anwalt</a:t>
            </a:r>
            <a:r>
              <a:rPr lang="en-US" sz="2000" dirty="0"/>
              <a:t>, der in Versova </a:t>
            </a:r>
            <a:r>
              <a:rPr lang="en-US" sz="2000" dirty="0" err="1"/>
              <a:t>lebt</a:t>
            </a:r>
            <a:r>
              <a:rPr lang="en-US" sz="2000" dirty="0"/>
              <a:t>, war 2015 </a:t>
            </a:r>
            <a:r>
              <a:rPr lang="en-US" sz="2000" dirty="0" err="1"/>
              <a:t>sehr</a:t>
            </a:r>
            <a:r>
              <a:rPr lang="en-US" sz="2000" dirty="0"/>
              <a:t> </a:t>
            </a:r>
            <a:r>
              <a:rPr lang="en-US" sz="2000" dirty="0" err="1"/>
              <a:t>traurig</a:t>
            </a:r>
            <a:r>
              <a:rPr lang="en-US" sz="2000" dirty="0"/>
              <a:t>, den Strand so </a:t>
            </a:r>
            <a:r>
              <a:rPr lang="en-US" sz="2000" dirty="0" err="1"/>
              <a:t>schmutzig</a:t>
            </a:r>
            <a:r>
              <a:rPr lang="en-US" sz="2000" dirty="0"/>
              <a:t> </a:t>
            </a:r>
            <a:r>
              <a:rPr lang="en-US" sz="2000" dirty="0" err="1"/>
              <a:t>zu</a:t>
            </a:r>
            <a:r>
              <a:rPr lang="en-US" sz="2000" dirty="0"/>
              <a:t> </a:t>
            </a:r>
            <a:r>
              <a:rPr lang="en-US" sz="2000" dirty="0" err="1"/>
              <a:t>sehen</a:t>
            </a:r>
            <a:r>
              <a:rPr lang="en-US" sz="2000" dirty="0"/>
              <a:t> und </a:t>
            </a:r>
            <a:r>
              <a:rPr lang="en-US" sz="2000" dirty="0" err="1"/>
              <a:t>startete</a:t>
            </a:r>
            <a:r>
              <a:rPr lang="en-US" sz="2000" dirty="0"/>
              <a:t> </a:t>
            </a:r>
            <a:r>
              <a:rPr lang="en-US" sz="2000" dirty="0" err="1"/>
              <a:t>eine</a:t>
            </a:r>
            <a:r>
              <a:rPr lang="en-US" sz="2000" dirty="0"/>
              <a:t> </a:t>
            </a:r>
            <a:r>
              <a:rPr lang="en-US" sz="2000" dirty="0" err="1"/>
              <a:t>erste</a:t>
            </a:r>
            <a:r>
              <a:rPr lang="en-US" sz="2000" dirty="0"/>
              <a:t> </a:t>
            </a:r>
            <a:r>
              <a:rPr lang="en-US" sz="2000" dirty="0" err="1"/>
              <a:t>Säuberungsinitiative</a:t>
            </a:r>
            <a:r>
              <a:rPr lang="en-US" sz="2000" dirty="0"/>
              <a:t>. Dieser Initiative </a:t>
            </a:r>
            <a:r>
              <a:rPr lang="en-US" sz="2000" dirty="0" err="1"/>
              <a:t>folgten</a:t>
            </a:r>
            <a:r>
              <a:rPr lang="en-US" sz="2000" dirty="0"/>
              <a:t> schnell </a:t>
            </a:r>
            <a:r>
              <a:rPr lang="en-US" sz="2000" dirty="0" err="1"/>
              <a:t>weitere</a:t>
            </a:r>
            <a:r>
              <a:rPr lang="en-US" sz="2000" dirty="0"/>
              <a:t> </a:t>
            </a:r>
            <a:r>
              <a:rPr lang="en-US" sz="2000" dirty="0" err="1"/>
              <a:t>Aktionen</a:t>
            </a:r>
            <a:r>
              <a:rPr lang="en-US" sz="2000" dirty="0"/>
              <a:t>.</a:t>
            </a:r>
            <a:endParaRPr dirty="0"/>
          </a:p>
          <a:p>
            <a:pPr marL="457200" lvl="0" indent="0" algn="l" rtl="0">
              <a:lnSpc>
                <a:spcPct val="80000"/>
              </a:lnSpc>
              <a:spcBef>
                <a:spcPts val="0"/>
              </a:spcBef>
              <a:spcAft>
                <a:spcPts val="0"/>
              </a:spcAft>
              <a:buNone/>
            </a:pPr>
            <a:r>
              <a:rPr lang="en-US" sz="2000" dirty="0"/>
              <a:t> </a:t>
            </a:r>
            <a:endParaRPr dirty="0"/>
          </a:p>
          <a:p>
            <a:pPr marL="342900" lvl="0" indent="-342900" algn="l" rtl="0">
              <a:lnSpc>
                <a:spcPct val="80000"/>
              </a:lnSpc>
              <a:spcBef>
                <a:spcPts val="0"/>
              </a:spcBef>
              <a:spcAft>
                <a:spcPts val="0"/>
              </a:spcAft>
              <a:buSzPts val="2300"/>
              <a:buChar char="•"/>
            </a:pPr>
            <a:r>
              <a:rPr lang="en-US" sz="2000" dirty="0" err="1"/>
              <a:t>Im</a:t>
            </a:r>
            <a:r>
              <a:rPr lang="en-US" sz="2000" dirty="0"/>
              <a:t> </a:t>
            </a:r>
            <a:r>
              <a:rPr lang="en-US" sz="2000" dirty="0" err="1"/>
              <a:t>Jahr</a:t>
            </a:r>
            <a:r>
              <a:rPr lang="en-US" sz="2000" dirty="0"/>
              <a:t> 2016 </a:t>
            </a:r>
            <a:r>
              <a:rPr lang="en-US" sz="2000" dirty="0" err="1"/>
              <a:t>versammelte</a:t>
            </a:r>
            <a:r>
              <a:rPr lang="en-US" sz="2000" dirty="0"/>
              <a:t> </a:t>
            </a:r>
            <a:r>
              <a:rPr lang="en-US" sz="2000" dirty="0" err="1"/>
              <a:t>sich</a:t>
            </a:r>
            <a:r>
              <a:rPr lang="en-US" sz="2000" dirty="0"/>
              <a:t> </a:t>
            </a:r>
            <a:r>
              <a:rPr lang="en-US" sz="2000" dirty="0" err="1"/>
              <a:t>jedes</a:t>
            </a:r>
            <a:r>
              <a:rPr lang="en-US" sz="2000" dirty="0"/>
              <a:t> </a:t>
            </a:r>
            <a:r>
              <a:rPr lang="en-US" sz="2000" dirty="0" err="1"/>
              <a:t>Wochenende</a:t>
            </a:r>
            <a:r>
              <a:rPr lang="en-US" sz="2000" dirty="0"/>
              <a:t> die Gruppe der "Verso Resident Volunteers", die </a:t>
            </a:r>
            <a:r>
              <a:rPr lang="en-US" sz="2000" dirty="0" err="1"/>
              <a:t>sich</a:t>
            </a:r>
            <a:r>
              <a:rPr lang="en-US" sz="2000" dirty="0"/>
              <a:t> </a:t>
            </a:r>
            <a:r>
              <a:rPr lang="en-US" sz="2000" dirty="0" err="1"/>
              <a:t>aus</a:t>
            </a:r>
            <a:r>
              <a:rPr lang="en-US" sz="2000" dirty="0"/>
              <a:t> </a:t>
            </a:r>
            <a:r>
              <a:rPr lang="en-US" sz="2000" dirty="0" err="1"/>
              <a:t>Anwohnern</a:t>
            </a:r>
            <a:r>
              <a:rPr lang="en-US" sz="2000" dirty="0"/>
              <a:t>, </a:t>
            </a:r>
            <a:r>
              <a:rPr lang="en-US" sz="2000" dirty="0" err="1"/>
              <a:t>Politikern</a:t>
            </a:r>
            <a:r>
              <a:rPr lang="en-US" sz="2000" dirty="0"/>
              <a:t>, </a:t>
            </a:r>
            <a:r>
              <a:rPr lang="en-US" sz="2000" dirty="0" err="1"/>
              <a:t>Filmstars</a:t>
            </a:r>
            <a:r>
              <a:rPr lang="en-US" sz="2000" dirty="0"/>
              <a:t> und </a:t>
            </a:r>
            <a:r>
              <a:rPr lang="en-US" sz="2000" dirty="0" err="1"/>
              <a:t>Schulkindern</a:t>
            </a:r>
            <a:r>
              <a:rPr lang="en-US" sz="2000" dirty="0"/>
              <a:t> </a:t>
            </a:r>
            <a:r>
              <a:rPr lang="en-US" sz="2000" dirty="0" err="1"/>
              <a:t>zusammensetzt</a:t>
            </a:r>
            <a:r>
              <a:rPr lang="en-US" sz="2000" dirty="0"/>
              <a:t>, um </a:t>
            </a:r>
            <a:r>
              <a:rPr lang="en-US" sz="2000" dirty="0" err="1"/>
              <a:t>Hunderte</a:t>
            </a:r>
            <a:r>
              <a:rPr lang="en-US" sz="2000" dirty="0"/>
              <a:t> von </a:t>
            </a:r>
            <a:r>
              <a:rPr lang="en-US" sz="2000" dirty="0" err="1"/>
              <a:t>Müllstücken</a:t>
            </a:r>
            <a:r>
              <a:rPr lang="en-US" sz="2000" dirty="0"/>
              <a:t> </a:t>
            </a:r>
            <a:r>
              <a:rPr lang="en-US" sz="2000" dirty="0" err="1"/>
              <a:t>zu</a:t>
            </a:r>
            <a:r>
              <a:rPr lang="en-US" sz="2000" dirty="0"/>
              <a:t> </a:t>
            </a:r>
            <a:r>
              <a:rPr lang="en-US" sz="2000" dirty="0" err="1"/>
              <a:t>sammeln</a:t>
            </a:r>
            <a:r>
              <a:rPr lang="en-US" sz="2000" dirty="0"/>
              <a:t>.  </a:t>
            </a:r>
            <a:endParaRPr dirty="0"/>
          </a:p>
          <a:p>
            <a:pPr marL="0" lvl="0" indent="0" algn="l" rtl="0">
              <a:lnSpc>
                <a:spcPct val="80000"/>
              </a:lnSpc>
              <a:spcBef>
                <a:spcPts val="0"/>
              </a:spcBef>
              <a:spcAft>
                <a:spcPts val="0"/>
              </a:spcAft>
              <a:buSzPts val="2300"/>
              <a:buNone/>
            </a:pPr>
            <a:endParaRPr sz="2000" dirty="0"/>
          </a:p>
          <a:p>
            <a:pPr marL="342900" lvl="0" indent="-342900" algn="l" rtl="0">
              <a:lnSpc>
                <a:spcPct val="80000"/>
              </a:lnSpc>
              <a:spcBef>
                <a:spcPts val="0"/>
              </a:spcBef>
              <a:spcAft>
                <a:spcPts val="0"/>
              </a:spcAft>
              <a:buSzPts val="2300"/>
              <a:buChar char="•"/>
            </a:pPr>
            <a:r>
              <a:rPr lang="en-US" sz="2000" dirty="0"/>
              <a:t>In 21 </a:t>
            </a:r>
            <a:r>
              <a:rPr lang="en-US" sz="2000" dirty="0" err="1"/>
              <a:t>Monaten</a:t>
            </a:r>
            <a:r>
              <a:rPr lang="en-US" sz="2000" dirty="0"/>
              <a:t> </a:t>
            </a:r>
            <a:r>
              <a:rPr lang="en-US" sz="2000" dirty="0" err="1"/>
              <a:t>hatten</a:t>
            </a:r>
            <a:r>
              <a:rPr lang="en-US" sz="2000" dirty="0"/>
              <a:t> die </a:t>
            </a:r>
            <a:r>
              <a:rPr lang="en-US" sz="2000" dirty="0" err="1"/>
              <a:t>Freiwilligen</a:t>
            </a:r>
            <a:r>
              <a:rPr lang="en-US" sz="2000" dirty="0"/>
              <a:t> </a:t>
            </a:r>
            <a:r>
              <a:rPr lang="en-US" sz="2000" dirty="0" err="1"/>
              <a:t>nicht</a:t>
            </a:r>
            <a:r>
              <a:rPr lang="en-US" sz="2000" dirty="0"/>
              <a:t> </a:t>
            </a:r>
            <a:r>
              <a:rPr lang="en-US" sz="2000" dirty="0" err="1"/>
              <a:t>weniger</a:t>
            </a:r>
            <a:r>
              <a:rPr lang="en-US" sz="2000" dirty="0"/>
              <a:t> </a:t>
            </a:r>
            <a:r>
              <a:rPr lang="en-US" sz="2000" dirty="0" err="1"/>
              <a:t>als</a:t>
            </a:r>
            <a:r>
              <a:rPr lang="en-US" sz="2000" dirty="0"/>
              <a:t> 5,3 </a:t>
            </a:r>
            <a:r>
              <a:rPr lang="en-US" sz="2000" dirty="0" err="1"/>
              <a:t>Millionen</a:t>
            </a:r>
            <a:r>
              <a:rPr lang="en-US" sz="2000" dirty="0"/>
              <a:t> </a:t>
            </a:r>
            <a:r>
              <a:rPr lang="en-US" sz="2000" dirty="0" err="1"/>
              <a:t>Kilogramm</a:t>
            </a:r>
            <a:r>
              <a:rPr lang="en-US" sz="2000" dirty="0"/>
              <a:t> </a:t>
            </a:r>
            <a:r>
              <a:rPr lang="en-US" sz="2000" dirty="0" err="1"/>
              <a:t>Müll</a:t>
            </a:r>
            <a:r>
              <a:rPr lang="en-US" sz="2000" dirty="0"/>
              <a:t> </a:t>
            </a:r>
            <a:r>
              <a:rPr lang="en-US" sz="2000" dirty="0" err="1"/>
              <a:t>beseitigt</a:t>
            </a:r>
            <a:r>
              <a:rPr lang="en-US" sz="2000" dirty="0"/>
              <a:t>, 52 </a:t>
            </a:r>
            <a:r>
              <a:rPr lang="en-US" sz="2200" dirty="0" err="1"/>
              <a:t>öffentliche</a:t>
            </a:r>
            <a:r>
              <a:rPr lang="en-US" sz="2200" dirty="0"/>
              <a:t> </a:t>
            </a:r>
            <a:r>
              <a:rPr lang="en-US" sz="2200" dirty="0" err="1"/>
              <a:t>Toiletten</a:t>
            </a:r>
            <a:r>
              <a:rPr lang="en-US" sz="2200" dirty="0"/>
              <a:t> </a:t>
            </a:r>
            <a:r>
              <a:rPr lang="en-US" sz="2200" dirty="0" err="1"/>
              <a:t>restauriert</a:t>
            </a:r>
            <a:r>
              <a:rPr lang="en-US" sz="2200" dirty="0"/>
              <a:t> und 50 </a:t>
            </a:r>
            <a:r>
              <a:rPr lang="en-US" sz="2200" dirty="0" err="1"/>
              <a:t>Kokosnussbäume</a:t>
            </a:r>
            <a:r>
              <a:rPr lang="en-US" sz="2200" dirty="0"/>
              <a:t> </a:t>
            </a:r>
            <a:r>
              <a:rPr lang="en-US" sz="2200" dirty="0" err="1"/>
              <a:t>gepflanzt</a:t>
            </a:r>
            <a:r>
              <a:rPr lang="en-US" sz="2200" dirty="0"/>
              <a:t>.</a:t>
            </a:r>
            <a:endParaRP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p:nvPr/>
        </p:nvSpPr>
        <p:spPr>
          <a:xfrm>
            <a:off x="256050" y="1291450"/>
            <a:ext cx="8583600" cy="5143500"/>
          </a:xfrm>
          <a:prstGeom prst="roundRect">
            <a:avLst>
              <a:gd name="adj" fmla="val 1298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Verständnisaufgabe:</a:t>
            </a:r>
            <a:endParaRPr b="1">
              <a:solidFill>
                <a:srgbClr val="00527D"/>
              </a:solidFill>
            </a:endParaRPr>
          </a:p>
        </p:txBody>
      </p:sp>
      <p:sp>
        <p:nvSpPr>
          <p:cNvPr id="251" name="Google Shape;251;p36"/>
          <p:cNvSpPr txBox="1">
            <a:spLocks noGrp="1"/>
          </p:cNvSpPr>
          <p:nvPr>
            <p:ph type="body" idx="1"/>
          </p:nvPr>
        </p:nvSpPr>
        <p:spPr>
          <a:xfrm>
            <a:off x="457200" y="1600200"/>
            <a:ext cx="8229600" cy="49620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US" sz="2960"/>
              <a:t>1 How long ago was it that Versova beach was considered to be one of the most polluted in the world? </a:t>
            </a:r>
            <a:endParaRPr sz="2960">
              <a:solidFill>
                <a:srgbClr val="FF0000"/>
              </a:solidFill>
            </a:endParaRPr>
          </a:p>
          <a:p>
            <a:pPr marL="342900" lvl="0" indent="-342900" algn="l" rtl="0">
              <a:lnSpc>
                <a:spcPct val="80000"/>
              </a:lnSpc>
              <a:spcBef>
                <a:spcPts val="592"/>
              </a:spcBef>
              <a:spcAft>
                <a:spcPts val="0"/>
              </a:spcAft>
              <a:buClr>
                <a:schemeClr val="dk1"/>
              </a:buClr>
              <a:buSzPts val="2960"/>
              <a:buNone/>
            </a:pPr>
            <a:r>
              <a:rPr lang="en-US" sz="2960"/>
              <a:t>2 What do you know about Afroz Shahm, who was responsible for the clean up operation? </a:t>
            </a:r>
            <a:endParaRPr sz="2960">
              <a:solidFill>
                <a:srgbClr val="FF0000"/>
              </a:solidFill>
            </a:endParaRPr>
          </a:p>
          <a:p>
            <a:pPr marL="342900" lvl="0" indent="-342900" algn="l" rtl="0">
              <a:lnSpc>
                <a:spcPct val="80000"/>
              </a:lnSpc>
              <a:spcBef>
                <a:spcPts val="592"/>
              </a:spcBef>
              <a:spcAft>
                <a:spcPts val="0"/>
              </a:spcAft>
              <a:buClr>
                <a:schemeClr val="dk1"/>
              </a:buClr>
              <a:buSzPts val="2960"/>
              <a:buNone/>
            </a:pPr>
            <a:r>
              <a:rPr lang="en-US" sz="2960"/>
              <a:t>3 How much rubbish was collected in total?</a:t>
            </a:r>
            <a:endParaRPr/>
          </a:p>
          <a:p>
            <a:pPr marL="342900" lvl="0" indent="-342900" algn="l" rtl="0">
              <a:lnSpc>
                <a:spcPct val="80000"/>
              </a:lnSpc>
              <a:spcBef>
                <a:spcPts val="592"/>
              </a:spcBef>
              <a:spcAft>
                <a:spcPts val="0"/>
              </a:spcAft>
              <a:buClr>
                <a:schemeClr val="dk1"/>
              </a:buClr>
              <a:buSzPts val="2960"/>
              <a:buNone/>
            </a:pPr>
            <a:r>
              <a:rPr lang="en-US" sz="2960"/>
              <a:t>4 Where in the city is the beach located?</a:t>
            </a:r>
            <a:endParaRPr/>
          </a:p>
          <a:p>
            <a:pPr marL="342900" lvl="0" indent="-342900" algn="l" rtl="0">
              <a:lnSpc>
                <a:spcPct val="80000"/>
              </a:lnSpc>
              <a:spcBef>
                <a:spcPts val="592"/>
              </a:spcBef>
              <a:spcAft>
                <a:spcPts val="0"/>
              </a:spcAft>
              <a:buClr>
                <a:schemeClr val="dk1"/>
              </a:buClr>
              <a:buSzPts val="2960"/>
              <a:buNone/>
            </a:pPr>
            <a:r>
              <a:rPr lang="en-US" sz="2960"/>
              <a:t>5 Who else was involved in the clean up?</a:t>
            </a:r>
            <a:endParaRPr/>
          </a:p>
          <a:p>
            <a:pPr marL="342900" lvl="0" indent="-342900" algn="l" rtl="0">
              <a:lnSpc>
                <a:spcPct val="80000"/>
              </a:lnSpc>
              <a:spcBef>
                <a:spcPts val="592"/>
              </a:spcBef>
              <a:spcAft>
                <a:spcPts val="0"/>
              </a:spcAft>
              <a:buClr>
                <a:schemeClr val="dk1"/>
              </a:buClr>
              <a:buSzPts val="2960"/>
              <a:buNone/>
            </a:pPr>
            <a:r>
              <a:rPr lang="en-US" sz="2960"/>
              <a:t>6 In addition to collecting rubbish and cleaning up the beach, what did these eco-warriors also manage to achieve?</a:t>
            </a:r>
            <a:endParaRPr/>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endParaRPr sz="296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p:nvPr/>
        </p:nvSpPr>
        <p:spPr>
          <a:xfrm>
            <a:off x="133600" y="1224650"/>
            <a:ext cx="8739600" cy="5076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Lösungen:</a:t>
            </a:r>
            <a:endParaRPr b="1">
              <a:solidFill>
                <a:srgbClr val="00527D"/>
              </a:solidFill>
            </a:endParaRPr>
          </a:p>
        </p:txBody>
      </p:sp>
      <p:sp>
        <p:nvSpPr>
          <p:cNvPr id="258" name="Google Shape;258;p37"/>
          <p:cNvSpPr txBox="1">
            <a:spLocks noGrp="1"/>
          </p:cNvSpPr>
          <p:nvPr>
            <p:ph type="body" idx="1"/>
          </p:nvPr>
        </p:nvSpPr>
        <p:spPr>
          <a:xfrm>
            <a:off x="457200" y="1600200"/>
            <a:ext cx="8229600" cy="49620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None/>
            </a:pPr>
            <a:r>
              <a:rPr lang="en-US" sz="2480"/>
              <a:t>1 How long ago was it that Versova beach was considered to be one of the most polluted in the world? </a:t>
            </a:r>
            <a:r>
              <a:rPr lang="en-US" sz="2480">
                <a:solidFill>
                  <a:srgbClr val="FF0000"/>
                </a:solidFill>
              </a:rPr>
              <a:t>3 years</a:t>
            </a:r>
            <a:endParaRPr sz="2480"/>
          </a:p>
          <a:p>
            <a:pPr marL="342900" lvl="0" indent="-342900" algn="l" rtl="0">
              <a:lnSpc>
                <a:spcPct val="80000"/>
              </a:lnSpc>
              <a:spcBef>
                <a:spcPts val="496"/>
              </a:spcBef>
              <a:spcAft>
                <a:spcPts val="0"/>
              </a:spcAft>
              <a:buClr>
                <a:schemeClr val="dk1"/>
              </a:buClr>
              <a:buSzPts val="2480"/>
              <a:buNone/>
            </a:pPr>
            <a:r>
              <a:rPr lang="en-US" sz="2480"/>
              <a:t>2 What do you know about Afroz Shahm, who was responsible for the clean up operation? </a:t>
            </a:r>
            <a:r>
              <a:rPr lang="en-US" sz="2480">
                <a:solidFill>
                  <a:srgbClr val="FF0000"/>
                </a:solidFill>
              </a:rPr>
              <a:t>33 year old lawyer</a:t>
            </a:r>
            <a:endParaRPr sz="2480"/>
          </a:p>
          <a:p>
            <a:pPr marL="342900" lvl="0" indent="-342900" algn="l" rtl="0">
              <a:lnSpc>
                <a:spcPct val="80000"/>
              </a:lnSpc>
              <a:spcBef>
                <a:spcPts val="496"/>
              </a:spcBef>
              <a:spcAft>
                <a:spcPts val="0"/>
              </a:spcAft>
              <a:buClr>
                <a:schemeClr val="dk1"/>
              </a:buClr>
              <a:buSzPts val="2480"/>
              <a:buNone/>
            </a:pPr>
            <a:r>
              <a:rPr lang="en-US" sz="2480"/>
              <a:t>3 How much rubbish was collected in total? </a:t>
            </a:r>
            <a:r>
              <a:rPr lang="en-US" sz="2480">
                <a:solidFill>
                  <a:srgbClr val="FF0000"/>
                </a:solidFill>
              </a:rPr>
              <a:t>5,3 million kilos in 21 months</a:t>
            </a:r>
            <a:endParaRPr/>
          </a:p>
          <a:p>
            <a:pPr marL="342900" lvl="0" indent="-342900" algn="l" rtl="0">
              <a:lnSpc>
                <a:spcPct val="80000"/>
              </a:lnSpc>
              <a:spcBef>
                <a:spcPts val="496"/>
              </a:spcBef>
              <a:spcAft>
                <a:spcPts val="0"/>
              </a:spcAft>
              <a:buClr>
                <a:schemeClr val="dk1"/>
              </a:buClr>
              <a:buSzPts val="2480"/>
              <a:buNone/>
            </a:pPr>
            <a:r>
              <a:rPr lang="en-US" sz="2480"/>
              <a:t>4 Where in the city is the beach located? </a:t>
            </a:r>
            <a:r>
              <a:rPr lang="en-US" sz="2480">
                <a:solidFill>
                  <a:srgbClr val="FF0000"/>
                </a:solidFill>
              </a:rPr>
              <a:t>West of the city</a:t>
            </a:r>
            <a:endParaRPr/>
          </a:p>
          <a:p>
            <a:pPr marL="342900" lvl="0" indent="-342900" algn="l" rtl="0">
              <a:lnSpc>
                <a:spcPct val="80000"/>
              </a:lnSpc>
              <a:spcBef>
                <a:spcPts val="496"/>
              </a:spcBef>
              <a:spcAft>
                <a:spcPts val="0"/>
              </a:spcAft>
              <a:buClr>
                <a:schemeClr val="dk1"/>
              </a:buClr>
              <a:buSzPts val="2480"/>
              <a:buNone/>
            </a:pPr>
            <a:r>
              <a:rPr lang="en-US" sz="2480"/>
              <a:t>5 Who else was involved in the clean up? </a:t>
            </a:r>
            <a:r>
              <a:rPr lang="en-US" sz="2480">
                <a:solidFill>
                  <a:srgbClr val="FF0000"/>
                </a:solidFill>
              </a:rPr>
              <a:t>Volunteers including local residents, politicians, actors and actresses and school children</a:t>
            </a:r>
            <a:endParaRPr/>
          </a:p>
          <a:p>
            <a:pPr marL="342900" lvl="0" indent="-342900" algn="l" rtl="0">
              <a:lnSpc>
                <a:spcPct val="80000"/>
              </a:lnSpc>
              <a:spcBef>
                <a:spcPts val="496"/>
              </a:spcBef>
              <a:spcAft>
                <a:spcPts val="0"/>
              </a:spcAft>
              <a:buClr>
                <a:schemeClr val="dk1"/>
              </a:buClr>
              <a:buSzPts val="2480"/>
              <a:buNone/>
            </a:pPr>
            <a:r>
              <a:rPr lang="en-US" sz="2480"/>
              <a:t>6 In addition to collecting rubbish and cleaning up the beach, what did these eco-warriors also manage to achieve? 52 new toilets and planted 50 coconut trees</a:t>
            </a:r>
            <a:endParaRPr/>
          </a:p>
          <a:p>
            <a:pPr marL="342900" lvl="0" indent="-34290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chemeClr val="dk1"/>
              </a:buClr>
              <a:buSzPts val="2480"/>
              <a:buNone/>
            </a:pPr>
            <a:endParaRPr sz="2480"/>
          </a:p>
          <a:p>
            <a:pPr marL="342900" lvl="0" indent="-342900" algn="l" rtl="0">
              <a:lnSpc>
                <a:spcPct val="80000"/>
              </a:lnSpc>
              <a:spcBef>
                <a:spcPts val="496"/>
              </a:spcBef>
              <a:spcAft>
                <a:spcPts val="0"/>
              </a:spcAft>
              <a:buClr>
                <a:schemeClr val="dk1"/>
              </a:buClr>
              <a:buSzPts val="2480"/>
              <a:buNone/>
            </a:pPr>
            <a:endParaRPr sz="248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p:nvPr/>
        </p:nvSpPr>
        <p:spPr>
          <a:xfrm>
            <a:off x="267200" y="1502975"/>
            <a:ext cx="8419500" cy="1525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Und du, was kannst du tun?</a:t>
            </a:r>
            <a:endParaRPr b="1">
              <a:solidFill>
                <a:srgbClr val="00527D"/>
              </a:solidFill>
            </a:endParaRPr>
          </a:p>
        </p:txBody>
      </p:sp>
      <p:sp>
        <p:nvSpPr>
          <p:cNvPr id="265" name="Google Shape;265;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Consider all the facts and evidence you have</a:t>
            </a:r>
            <a:endParaRPr/>
          </a:p>
          <a:p>
            <a:pPr marL="342900" lvl="0" indent="-342900" algn="l" rtl="0">
              <a:lnSpc>
                <a:spcPct val="100000"/>
              </a:lnSpc>
              <a:spcBef>
                <a:spcPts val="640"/>
              </a:spcBef>
              <a:spcAft>
                <a:spcPts val="0"/>
              </a:spcAft>
              <a:buClr>
                <a:schemeClr val="dk1"/>
              </a:buClr>
              <a:buSzPts val="3200"/>
              <a:buNone/>
            </a:pPr>
            <a:r>
              <a:rPr lang="en-US"/>
              <a:t>been exposed to in the last 2 lessons.</a:t>
            </a:r>
            <a:endParaRPr/>
          </a:p>
          <a:p>
            <a:pPr marL="342900" lvl="0" indent="-342900" algn="l" rtl="0">
              <a:lnSpc>
                <a:spcPct val="100000"/>
              </a:lnSpc>
              <a:spcBef>
                <a:spcPts val="640"/>
              </a:spcBef>
              <a:spcAft>
                <a:spcPts val="0"/>
              </a:spcAft>
              <a:buClr>
                <a:schemeClr val="dk1"/>
              </a:buClr>
              <a:buSzPts val="3200"/>
              <a:buNone/>
            </a:pPr>
            <a:endParaRPr b="1"/>
          </a:p>
          <a:p>
            <a:pPr marL="342900" lvl="0" indent="-342900" algn="l" rtl="0">
              <a:lnSpc>
                <a:spcPct val="100000"/>
              </a:lnSpc>
              <a:spcBef>
                <a:spcPts val="640"/>
              </a:spcBef>
              <a:spcAft>
                <a:spcPts val="0"/>
              </a:spcAft>
              <a:buClr>
                <a:schemeClr val="dk1"/>
              </a:buClr>
              <a:buSzPts val="3200"/>
              <a:buNone/>
            </a:pPr>
            <a:r>
              <a:rPr lang="en-US" b="1">
                <a:solidFill>
                  <a:srgbClr val="00527D"/>
                </a:solidFill>
              </a:rPr>
              <a:t>What can you personally do?</a:t>
            </a:r>
            <a:endParaRPr>
              <a:solidFill>
                <a:srgbClr val="00527D"/>
              </a:solidFill>
            </a:endParaRPr>
          </a:p>
          <a:p>
            <a:pPr marL="342900" lvl="0" indent="-342900" algn="l" rtl="0">
              <a:lnSpc>
                <a:spcPct val="100000"/>
              </a:lnSpc>
              <a:spcBef>
                <a:spcPts val="640"/>
              </a:spcBef>
              <a:spcAft>
                <a:spcPts val="0"/>
              </a:spcAft>
              <a:buClr>
                <a:schemeClr val="dk1"/>
              </a:buClr>
              <a:buSzPts val="3200"/>
              <a:buNone/>
            </a:pPr>
            <a:endParaRPr b="1">
              <a:solidFill>
                <a:srgbClr val="00527D"/>
              </a:solidFill>
            </a:endParaRPr>
          </a:p>
          <a:p>
            <a:pPr marL="342900" lvl="0" indent="-342900" algn="l" rtl="0">
              <a:lnSpc>
                <a:spcPct val="100000"/>
              </a:lnSpc>
              <a:spcBef>
                <a:spcPts val="640"/>
              </a:spcBef>
              <a:spcAft>
                <a:spcPts val="0"/>
              </a:spcAft>
              <a:buClr>
                <a:schemeClr val="dk1"/>
              </a:buClr>
              <a:buSzPts val="3200"/>
              <a:buNone/>
            </a:pPr>
            <a:r>
              <a:rPr lang="en-US" b="1">
                <a:solidFill>
                  <a:srgbClr val="00527D"/>
                </a:solidFill>
              </a:rPr>
              <a:t>What impact will this have on</a:t>
            </a:r>
            <a:endParaRPr>
              <a:solidFill>
                <a:srgbClr val="00527D"/>
              </a:solidFill>
            </a:endParaRPr>
          </a:p>
          <a:p>
            <a:pPr marL="342900" lvl="0" indent="-342900" algn="l" rtl="0">
              <a:lnSpc>
                <a:spcPct val="100000"/>
              </a:lnSpc>
              <a:spcBef>
                <a:spcPts val="640"/>
              </a:spcBef>
              <a:spcAft>
                <a:spcPts val="0"/>
              </a:spcAft>
              <a:buClr>
                <a:schemeClr val="dk1"/>
              </a:buClr>
              <a:buSzPts val="3200"/>
              <a:buNone/>
            </a:pPr>
            <a:r>
              <a:rPr lang="en-US" b="1">
                <a:solidFill>
                  <a:srgbClr val="00527D"/>
                </a:solidFill>
              </a:rPr>
              <a:t>You? / Your children? / Future generations?</a:t>
            </a:r>
            <a:endParaRPr b="1">
              <a:solidFill>
                <a:srgbClr val="00527D"/>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E80000E1-7311-473F-9EA8-0A588477D2CD}"/>
              </a:ext>
            </a:extLst>
          </p:cNvPr>
          <p:cNvPicPr>
            <a:picLocks noChangeAspect="1"/>
          </p:cNvPicPr>
          <p:nvPr/>
        </p:nvPicPr>
        <p:blipFill rotWithShape="1">
          <a:blip r:embed="rId3"/>
          <a:srcRect t="53573" b="13099"/>
          <a:stretch/>
        </p:blipFill>
        <p:spPr>
          <a:xfrm>
            <a:off x="121855" y="1178169"/>
            <a:ext cx="8900290" cy="4195689"/>
          </a:xfrm>
          <a:prstGeom prst="rect">
            <a:avLst/>
          </a:prstGeom>
        </p:spPr>
      </p:pic>
    </p:spTree>
    <p:extLst>
      <p:ext uri="{BB962C8B-B14F-4D97-AF65-F5344CB8AC3E}">
        <p14:creationId xmlns:p14="http://schemas.microsoft.com/office/powerpoint/2010/main" val="167589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p:nvPr/>
        </p:nvSpPr>
        <p:spPr>
          <a:xfrm>
            <a:off x="207750" y="274638"/>
            <a:ext cx="8728500" cy="6078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t>Extra resources:</a:t>
            </a:r>
            <a:endParaRPr b="1"/>
          </a:p>
        </p:txBody>
      </p:sp>
      <p:sp>
        <p:nvSpPr>
          <p:cNvPr id="272" name="Google Shape;272;p39"/>
          <p:cNvSpPr txBox="1">
            <a:spLocks noGrp="1"/>
          </p:cNvSpPr>
          <p:nvPr>
            <p:ph type="body" idx="1"/>
          </p:nvPr>
        </p:nvSpPr>
        <p:spPr>
          <a:xfrm>
            <a:off x="457200" y="1439894"/>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3200"/>
              <a:buNone/>
            </a:pPr>
            <a:r>
              <a:rPr lang="en-US" sz="2960" u="sng">
                <a:solidFill>
                  <a:schemeClr val="hlink"/>
                </a:solidFill>
                <a:hlinkClick r:id="rId3"/>
              </a:rPr>
              <a:t>https://www.un.org/sustainabledevelopment/es/oceans/</a:t>
            </a:r>
            <a:endParaRPr sz="2960"/>
          </a:p>
          <a:p>
            <a:pPr marL="342900" lvl="0" indent="-342900" algn="l" rtl="0">
              <a:lnSpc>
                <a:spcPct val="80000"/>
              </a:lnSpc>
              <a:spcBef>
                <a:spcPts val="0"/>
              </a:spcBef>
              <a:spcAft>
                <a:spcPts val="0"/>
              </a:spcAft>
              <a:buSzPts val="3200"/>
              <a:buNone/>
            </a:pPr>
            <a:endParaRPr sz="2960"/>
          </a:p>
          <a:p>
            <a:pPr marL="342900" lvl="0" indent="-342900" algn="l" rtl="0">
              <a:lnSpc>
                <a:spcPct val="80000"/>
              </a:lnSpc>
              <a:spcBef>
                <a:spcPts val="0"/>
              </a:spcBef>
              <a:spcAft>
                <a:spcPts val="0"/>
              </a:spcAft>
              <a:buSzPts val="3200"/>
              <a:buNone/>
            </a:pPr>
            <a:r>
              <a:rPr lang="en-US" sz="2960" u="sng">
                <a:solidFill>
                  <a:schemeClr val="hlink"/>
                </a:solidFill>
                <a:hlinkClick r:id="rId4"/>
              </a:rPr>
              <a:t>https://www.wwf.de/themen-projekte/meere-kuesten/plastik/unsere-ozeane-versinken-im-plastikmuell/</a:t>
            </a:r>
            <a:r>
              <a:rPr lang="en-US" sz="2960"/>
              <a:t> </a:t>
            </a:r>
            <a:endParaRPr/>
          </a:p>
          <a:p>
            <a:pPr marL="342900" lvl="0" indent="-342900" algn="l" rtl="0">
              <a:lnSpc>
                <a:spcPct val="80000"/>
              </a:lnSpc>
              <a:spcBef>
                <a:spcPts val="0"/>
              </a:spcBef>
              <a:spcAft>
                <a:spcPts val="0"/>
              </a:spcAft>
              <a:buSzPts val="3200"/>
              <a:buNone/>
            </a:pPr>
            <a:endParaRPr sz="2960" u="sng">
              <a:solidFill>
                <a:schemeClr val="hlink"/>
              </a:solidFill>
              <a:hlinkClick r:id="rId5"/>
            </a:endParaRPr>
          </a:p>
          <a:p>
            <a:pPr marL="342900" lvl="0" indent="-342900" algn="l" rtl="0">
              <a:lnSpc>
                <a:spcPct val="80000"/>
              </a:lnSpc>
              <a:spcBef>
                <a:spcPts val="640"/>
              </a:spcBef>
              <a:spcAft>
                <a:spcPts val="0"/>
              </a:spcAft>
              <a:buSzPts val="3200"/>
              <a:buNone/>
            </a:pPr>
            <a:r>
              <a:rPr lang="en-US" sz="2960" u="sng">
                <a:solidFill>
                  <a:schemeClr val="hlink"/>
                </a:solidFill>
                <a:hlinkClick r:id="rId6"/>
              </a:rPr>
              <a:t>https://www.duh.de/plastik-im-meer/</a:t>
            </a:r>
            <a:r>
              <a:rPr lang="en-US" sz="2960"/>
              <a:t> </a:t>
            </a:r>
            <a:endParaRPr/>
          </a:p>
          <a:p>
            <a:pPr marL="342900" lvl="0" indent="-342900" algn="l" rtl="0">
              <a:lnSpc>
                <a:spcPct val="80000"/>
              </a:lnSpc>
              <a:spcBef>
                <a:spcPts val="640"/>
              </a:spcBef>
              <a:spcAft>
                <a:spcPts val="0"/>
              </a:spcAft>
              <a:buSzPts val="3200"/>
              <a:buNone/>
            </a:pPr>
            <a:endParaRPr sz="2960"/>
          </a:p>
          <a:p>
            <a:pPr marL="342900" lvl="0" indent="-342900" algn="l" rtl="0">
              <a:lnSpc>
                <a:spcPct val="80000"/>
              </a:lnSpc>
              <a:spcBef>
                <a:spcPts val="640"/>
              </a:spcBef>
              <a:spcAft>
                <a:spcPts val="0"/>
              </a:spcAft>
              <a:buSzPts val="3200"/>
              <a:buNone/>
            </a:pPr>
            <a:r>
              <a:rPr lang="en-US" sz="2960" u="sng">
                <a:solidFill>
                  <a:schemeClr val="hlink"/>
                </a:solidFill>
                <a:hlinkClick r:id="rId7"/>
              </a:rPr>
              <a:t>https://www.plastikalternative.de/muellstrudel-im-meer/</a:t>
            </a:r>
            <a:r>
              <a:rPr lang="en-US" sz="2960"/>
              <a:t> </a:t>
            </a:r>
            <a:endParaRPr sz="2960"/>
          </a:p>
          <a:p>
            <a:pPr marL="342900" lvl="0" indent="-342900" algn="l" rtl="0">
              <a:lnSpc>
                <a:spcPct val="80000"/>
              </a:lnSpc>
              <a:spcBef>
                <a:spcPts val="640"/>
              </a:spcBef>
              <a:spcAft>
                <a:spcPts val="0"/>
              </a:spcAft>
              <a:buClr>
                <a:schemeClr val="dk1"/>
              </a:buClr>
              <a:buSzPts val="3200"/>
              <a:buNone/>
            </a:pPr>
            <a:endParaRPr sz="296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g7e8293b447_0_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78" name="Google Shape;278;g7e8293b447_0_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79" name="Google Shape;279;g7e8293b447_0_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 name="Picture 1">
            <a:extLst>
              <a:ext uri="{FF2B5EF4-FFF2-40B4-BE49-F238E27FC236}">
                <a16:creationId xmlns:a16="http://schemas.microsoft.com/office/drawing/2014/main" id="{EA4D2F71-9000-4782-BF63-6D91AC8FDDED}"/>
              </a:ext>
            </a:extLst>
          </p:cNvPr>
          <p:cNvPicPr>
            <a:picLocks noChangeAspect="1"/>
          </p:cNvPicPr>
          <p:nvPr/>
        </p:nvPicPr>
        <p:blipFill rotWithShape="1">
          <a:blip r:embed="rId3"/>
          <a:srcRect l="35182" t="-205" b="90769"/>
          <a:stretch/>
        </p:blipFill>
        <p:spPr>
          <a:xfrm>
            <a:off x="4221033" y="0"/>
            <a:ext cx="4908152" cy="1010617"/>
          </a:xfrm>
          <a:prstGeom prst="rect">
            <a:avLst/>
          </a:prstGeom>
        </p:spPr>
      </p:pic>
      <p:pic>
        <p:nvPicPr>
          <p:cNvPr id="3" name="Picture 2">
            <a:extLst>
              <a:ext uri="{FF2B5EF4-FFF2-40B4-BE49-F238E27FC236}">
                <a16:creationId xmlns:a16="http://schemas.microsoft.com/office/drawing/2014/main" id="{67B109DB-469C-4EB2-9259-480687AB83A4}"/>
              </a:ext>
            </a:extLst>
          </p:cNvPr>
          <p:cNvPicPr>
            <a:picLocks noChangeAspect="1"/>
          </p:cNvPicPr>
          <p:nvPr/>
        </p:nvPicPr>
        <p:blipFill rotWithShape="1">
          <a:blip r:embed="rId4"/>
          <a:srcRect t="14737" b="46461"/>
          <a:stretch/>
        </p:blipFill>
        <p:spPr>
          <a:xfrm>
            <a:off x="0" y="1306038"/>
            <a:ext cx="9129185" cy="5010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2;p20">
            <a:extLst>
              <a:ext uri="{FF2B5EF4-FFF2-40B4-BE49-F238E27FC236}">
                <a16:creationId xmlns:a16="http://schemas.microsoft.com/office/drawing/2014/main" id="{7C9A0C87-4A11-41EF-87FF-CF4A66195F6E}"/>
              </a:ext>
            </a:extLst>
          </p:cNvPr>
          <p:cNvSpPr/>
          <p:nvPr/>
        </p:nvSpPr>
        <p:spPr>
          <a:xfrm>
            <a:off x="267200" y="281354"/>
            <a:ext cx="8717100" cy="6372664"/>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15FDFFEE-2DCA-48A3-A9EF-8EDBE0305ED5}"/>
              </a:ext>
            </a:extLst>
          </p:cNvPr>
          <p:cNvPicPr>
            <a:picLocks noChangeAspect="1"/>
          </p:cNvPicPr>
          <p:nvPr/>
        </p:nvPicPr>
        <p:blipFill rotWithShape="1">
          <a:blip r:embed="rId3"/>
          <a:srcRect l="4186" r="1842"/>
          <a:stretch/>
        </p:blipFill>
        <p:spPr>
          <a:xfrm>
            <a:off x="408240" y="844062"/>
            <a:ext cx="8484247" cy="5078436"/>
          </a:xfrm>
          <a:prstGeom prst="rect">
            <a:avLst/>
          </a:prstGeom>
        </p:spPr>
      </p:pic>
    </p:spTree>
    <p:extLst>
      <p:ext uri="{BB962C8B-B14F-4D97-AF65-F5344CB8AC3E}">
        <p14:creationId xmlns:p14="http://schemas.microsoft.com/office/powerpoint/2010/main" val="227150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9" descr="How_long_until_it's_gone.jpg"/>
          <p:cNvPicPr preferRelativeResize="0"/>
          <p:nvPr/>
        </p:nvPicPr>
        <p:blipFill rotWithShape="1">
          <a:blip r:embed="rId3">
            <a:alphaModFix/>
          </a:blip>
          <a:srcRect/>
          <a:stretch/>
        </p:blipFill>
        <p:spPr>
          <a:xfrm>
            <a:off x="149460" y="0"/>
            <a:ext cx="887505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p:nvPr/>
        </p:nvSpPr>
        <p:spPr>
          <a:xfrm>
            <a:off x="267200" y="1235775"/>
            <a:ext cx="8717100" cy="5043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b="1">
                <a:solidFill>
                  <a:srgbClr val="00527D"/>
                </a:solidFill>
              </a:rPr>
              <a:t>Richtig/ Falsch?</a:t>
            </a:r>
            <a:endParaRPr sz="4800" b="1">
              <a:solidFill>
                <a:srgbClr val="00527D"/>
              </a:solidFill>
            </a:endParaRPr>
          </a:p>
        </p:txBody>
      </p:sp>
      <p:sp>
        <p:nvSpPr>
          <p:cNvPr id="127" name="Google Shape;12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a:t>Die </a:t>
            </a:r>
            <a:r>
              <a:rPr lang="en-US" sz="2960" u="sng"/>
              <a:t>am häufigsten </a:t>
            </a:r>
            <a:r>
              <a:rPr lang="en-US" sz="2960"/>
              <a:t>gefundenen Plastiksachen sind Plastikflaschen</a:t>
            </a:r>
            <a:endParaRPr sz="2960"/>
          </a:p>
          <a:p>
            <a:pPr marL="342900" lvl="0" indent="-342900" algn="l" rtl="0">
              <a:lnSpc>
                <a:spcPct val="80000"/>
              </a:lnSpc>
              <a:spcBef>
                <a:spcPts val="0"/>
              </a:spcBef>
              <a:spcAft>
                <a:spcPts val="0"/>
              </a:spcAft>
              <a:buClr>
                <a:schemeClr val="dk1"/>
              </a:buClr>
              <a:buSzPts val="2960"/>
              <a:buChar char="•"/>
            </a:pPr>
            <a:r>
              <a:rPr lang="en-US" sz="2960"/>
              <a:t>Die </a:t>
            </a:r>
            <a:r>
              <a:rPr lang="en-US" sz="2960" u="sng"/>
              <a:t>am seltensten </a:t>
            </a:r>
            <a:r>
              <a:rPr lang="en-US" sz="2960"/>
              <a:t>gefundenen Plastiksachen sind Plastikflaschenverschlüsse</a:t>
            </a:r>
            <a:endParaRPr/>
          </a:p>
          <a:p>
            <a:pPr marL="342900" lvl="0" indent="-342900" algn="l" rtl="0">
              <a:lnSpc>
                <a:spcPct val="80000"/>
              </a:lnSpc>
              <a:spcBef>
                <a:spcPts val="592"/>
              </a:spcBef>
              <a:spcAft>
                <a:spcPts val="0"/>
              </a:spcAft>
              <a:buSzPts val="2960"/>
              <a:buChar char="•"/>
            </a:pPr>
            <a:r>
              <a:rPr lang="en-US" sz="2960"/>
              <a:t>Es dauert vierhundert Jahre, bis sich eine Windel zersetzt</a:t>
            </a:r>
            <a:endParaRPr sz="2960"/>
          </a:p>
          <a:p>
            <a:pPr marL="342900" lvl="0" indent="-342900" algn="l" rtl="0">
              <a:lnSpc>
                <a:spcPct val="80000"/>
              </a:lnSpc>
              <a:spcBef>
                <a:spcPts val="592"/>
              </a:spcBef>
              <a:spcAft>
                <a:spcPts val="0"/>
              </a:spcAft>
              <a:buSzPts val="2960"/>
              <a:buChar char="•"/>
            </a:pPr>
            <a:r>
              <a:rPr lang="en-US" sz="2960"/>
              <a:t>Es dauert dreißig Jahre, bis sich eine Plastiktüte zersetzt</a:t>
            </a:r>
            <a:endParaRPr sz="2960"/>
          </a:p>
          <a:p>
            <a:pPr marL="342900" lvl="0" indent="-342900" algn="l" rtl="0">
              <a:lnSpc>
                <a:spcPct val="80000"/>
              </a:lnSpc>
              <a:spcBef>
                <a:spcPts val="592"/>
              </a:spcBef>
              <a:spcAft>
                <a:spcPts val="0"/>
              </a:spcAft>
              <a:buSzPts val="2960"/>
              <a:buChar char="•"/>
            </a:pPr>
            <a:r>
              <a:rPr lang="en-US" sz="2960"/>
              <a:t>Es dauert dreihundert Jahre, bis sich eine Plastikflasche zersetzt</a:t>
            </a: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p:txBody>
      </p:sp>
      <p:sp>
        <p:nvSpPr>
          <p:cNvPr id="128" name="Google Shape;128;p1"/>
          <p:cNvSpPr txBox="1"/>
          <p:nvPr/>
        </p:nvSpPr>
        <p:spPr>
          <a:xfrm>
            <a:off x="4509656" y="5630847"/>
            <a:ext cx="4474644" cy="923330"/>
          </a:xfrm>
          <a:prstGeom prst="rect">
            <a:avLst/>
          </a:prstGeom>
          <a:solidFill>
            <a:srgbClr val="FFFF00"/>
          </a:solidFill>
          <a:ln w="9525" cap="flat" cmpd="sng">
            <a:solidFill>
              <a:schemeClr val="dk1">
                <a:alpha val="78431"/>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EXTENSION: can you come up with some sentences of your own using the infographics and the sentences above as a model.</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p:nvPr/>
        </p:nvSpPr>
        <p:spPr>
          <a:xfrm>
            <a:off x="267200" y="1235775"/>
            <a:ext cx="8717100" cy="5043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b="1">
                <a:solidFill>
                  <a:srgbClr val="00527D"/>
                </a:solidFill>
              </a:rPr>
              <a:t>Richtig/ Falsch?</a:t>
            </a:r>
            <a:endParaRPr sz="4800" b="1">
              <a:solidFill>
                <a:srgbClr val="00527D"/>
              </a:solidFill>
            </a:endParaRPr>
          </a:p>
        </p:txBody>
      </p:sp>
      <p:sp>
        <p:nvSpPr>
          <p:cNvPr id="135" name="Google Shape;135;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a:t>Die </a:t>
            </a:r>
            <a:r>
              <a:rPr lang="en-US" sz="2960" u="sng"/>
              <a:t>am häufigsten </a:t>
            </a:r>
            <a:r>
              <a:rPr lang="en-US" sz="2960"/>
              <a:t>gefundenen Plastiksachen sind Plastikflaschen </a:t>
            </a:r>
            <a:endParaRPr sz="2960"/>
          </a:p>
          <a:p>
            <a:pPr marL="342900" lvl="0" indent="-342900" algn="l" rtl="0">
              <a:lnSpc>
                <a:spcPct val="80000"/>
              </a:lnSpc>
              <a:spcBef>
                <a:spcPts val="0"/>
              </a:spcBef>
              <a:spcAft>
                <a:spcPts val="0"/>
              </a:spcAft>
              <a:buClr>
                <a:schemeClr val="dk1"/>
              </a:buClr>
              <a:buSzPts val="2960"/>
              <a:buChar char="•"/>
            </a:pPr>
            <a:r>
              <a:rPr lang="en-US" sz="2960"/>
              <a:t>Die </a:t>
            </a:r>
            <a:r>
              <a:rPr lang="en-US" sz="2960" u="sng"/>
              <a:t>am seltensten </a:t>
            </a:r>
            <a:r>
              <a:rPr lang="en-US" sz="2960"/>
              <a:t>gefundenen Plastiksachen sind Plastikflaschenverschluss </a:t>
            </a:r>
            <a:endParaRPr/>
          </a:p>
          <a:p>
            <a:pPr marL="342900" lvl="0" indent="-342900" algn="l" rtl="0">
              <a:lnSpc>
                <a:spcPct val="80000"/>
              </a:lnSpc>
              <a:spcBef>
                <a:spcPts val="592"/>
              </a:spcBef>
              <a:spcAft>
                <a:spcPts val="0"/>
              </a:spcAft>
              <a:buSzPts val="2960"/>
              <a:buChar char="•"/>
            </a:pPr>
            <a:r>
              <a:rPr lang="en-US" sz="2960"/>
              <a:t>Es dauert vierhundert Jahre, bis sich eine Windel zersetzt </a:t>
            </a:r>
            <a:endParaRPr sz="2960"/>
          </a:p>
          <a:p>
            <a:pPr marL="342900" lvl="0" indent="-342900" algn="l" rtl="0">
              <a:lnSpc>
                <a:spcPct val="80000"/>
              </a:lnSpc>
              <a:spcBef>
                <a:spcPts val="592"/>
              </a:spcBef>
              <a:spcAft>
                <a:spcPts val="0"/>
              </a:spcAft>
              <a:buSzPts val="2960"/>
              <a:buChar char="•"/>
            </a:pPr>
            <a:r>
              <a:rPr lang="en-US" sz="2960"/>
              <a:t>Es dauert dreißig Jahre, bis sich eine Plastiktüte zersetzt  </a:t>
            </a:r>
            <a:endParaRPr sz="2960"/>
          </a:p>
          <a:p>
            <a:pPr marL="342900" lvl="0" indent="-342900" algn="l" rtl="0">
              <a:lnSpc>
                <a:spcPct val="80000"/>
              </a:lnSpc>
              <a:spcBef>
                <a:spcPts val="592"/>
              </a:spcBef>
              <a:spcAft>
                <a:spcPts val="0"/>
              </a:spcAft>
              <a:buSzPts val="2960"/>
              <a:buChar char="•"/>
            </a:pPr>
            <a:r>
              <a:rPr lang="en-US" sz="2960"/>
              <a:t>Es dauert dreihundert Jahre, bis sich eine Plastikflasche zersetzt  </a:t>
            </a: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p:txBody>
      </p:sp>
      <p:sp>
        <p:nvSpPr>
          <p:cNvPr id="136" name="Google Shape;136;p2"/>
          <p:cNvSpPr txBox="1"/>
          <p:nvPr/>
        </p:nvSpPr>
        <p:spPr>
          <a:xfrm>
            <a:off x="4509656" y="5630847"/>
            <a:ext cx="4474644" cy="923330"/>
          </a:xfrm>
          <a:prstGeom prst="rect">
            <a:avLst/>
          </a:prstGeom>
          <a:solidFill>
            <a:srgbClr val="FFFF00"/>
          </a:solidFill>
          <a:ln w="9525" cap="flat" cmpd="sng">
            <a:solidFill>
              <a:schemeClr val="dk1">
                <a:alpha val="78431"/>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EXTENSION: can you come up with some sentences of your own using the infographics and the sentences above as a model.</a:t>
            </a:r>
            <a:endParaRPr sz="1800" b="1" i="0" u="none" strike="noStrike" cap="none">
              <a:solidFill>
                <a:schemeClr val="dk1"/>
              </a:solidFill>
              <a:latin typeface="Calibri"/>
              <a:ea typeface="Calibri"/>
              <a:cs typeface="Calibri"/>
              <a:sym typeface="Calibri"/>
            </a:endParaRPr>
          </a:p>
        </p:txBody>
      </p:sp>
      <p:sp>
        <p:nvSpPr>
          <p:cNvPr id="137" name="Google Shape;137;p2"/>
          <p:cNvSpPr/>
          <p:nvPr/>
        </p:nvSpPr>
        <p:spPr>
          <a:xfrm>
            <a:off x="5157397" y="2057930"/>
            <a:ext cx="3078087"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0" i="0" u="none" strike="noStrike" cap="none">
                <a:solidFill>
                  <a:srgbClr val="FF0000"/>
                </a:solidFill>
                <a:latin typeface="Arial"/>
                <a:ea typeface="Arial"/>
                <a:cs typeface="Arial"/>
                <a:sym typeface="Arial"/>
              </a:rPr>
              <a:t>FALSCH die Zigarettenstummel</a:t>
            </a:r>
            <a:endParaRPr sz="1600" b="0" i="0" u="none" strike="noStrike" cap="none">
              <a:solidFill>
                <a:srgbClr val="FF0000"/>
              </a:solidFill>
              <a:latin typeface="Arial"/>
              <a:ea typeface="Arial"/>
              <a:cs typeface="Arial"/>
              <a:sym typeface="Arial"/>
            </a:endParaRPr>
          </a:p>
        </p:txBody>
      </p:sp>
      <p:sp>
        <p:nvSpPr>
          <p:cNvPr id="138" name="Google Shape;138;p2"/>
          <p:cNvSpPr/>
          <p:nvPr/>
        </p:nvSpPr>
        <p:spPr>
          <a:xfrm>
            <a:off x="5203724" y="2829592"/>
            <a:ext cx="1027845"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0" i="0" u="none" strike="noStrike" cap="none">
                <a:solidFill>
                  <a:srgbClr val="FF0000"/>
                </a:solidFill>
                <a:latin typeface="Arial"/>
                <a:ea typeface="Arial"/>
                <a:cs typeface="Arial"/>
                <a:sym typeface="Arial"/>
              </a:rPr>
              <a:t>RICHTIG</a:t>
            </a:r>
            <a:endParaRPr/>
          </a:p>
        </p:txBody>
      </p:sp>
      <p:sp>
        <p:nvSpPr>
          <p:cNvPr id="139" name="Google Shape;139;p2"/>
          <p:cNvSpPr/>
          <p:nvPr/>
        </p:nvSpPr>
        <p:spPr>
          <a:xfrm>
            <a:off x="4158566" y="3557511"/>
            <a:ext cx="3249608"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0" i="0" u="none" strike="noStrike" cap="none">
                <a:solidFill>
                  <a:srgbClr val="FF0000"/>
                </a:solidFill>
                <a:latin typeface="Arial"/>
                <a:ea typeface="Arial"/>
                <a:cs typeface="Arial"/>
                <a:sym typeface="Arial"/>
              </a:rPr>
              <a:t>FALSCH  vierhunderfünfzig Jahre</a:t>
            </a:r>
            <a:endParaRPr sz="1600" b="0" i="0" u="none" strike="noStrike" cap="none">
              <a:solidFill>
                <a:srgbClr val="FF0000"/>
              </a:solidFill>
              <a:latin typeface="Arial"/>
              <a:ea typeface="Arial"/>
              <a:cs typeface="Arial"/>
              <a:sym typeface="Arial"/>
            </a:endParaRPr>
          </a:p>
        </p:txBody>
      </p:sp>
      <p:sp>
        <p:nvSpPr>
          <p:cNvPr id="140" name="Google Shape;140;p2"/>
          <p:cNvSpPr/>
          <p:nvPr/>
        </p:nvSpPr>
        <p:spPr>
          <a:xfrm>
            <a:off x="3731365" y="4362691"/>
            <a:ext cx="3179075"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0" i="0" u="none" strike="noStrike" cap="none">
                <a:solidFill>
                  <a:srgbClr val="FF0000"/>
                </a:solidFill>
                <a:latin typeface="Arial"/>
                <a:ea typeface="Arial"/>
                <a:cs typeface="Arial"/>
                <a:sym typeface="Arial"/>
              </a:rPr>
              <a:t>FALSCH zehn bis zwanzig Jahre</a:t>
            </a:r>
            <a:endParaRPr sz="1600" b="0" i="0" u="none" strike="noStrike" cap="none">
              <a:solidFill>
                <a:srgbClr val="FF0000"/>
              </a:solidFill>
              <a:latin typeface="Arial"/>
              <a:ea typeface="Arial"/>
              <a:cs typeface="Arial"/>
              <a:sym typeface="Arial"/>
            </a:endParaRPr>
          </a:p>
        </p:txBody>
      </p:sp>
      <p:sp>
        <p:nvSpPr>
          <p:cNvPr id="141" name="Google Shape;141;p2"/>
          <p:cNvSpPr/>
          <p:nvPr/>
        </p:nvSpPr>
        <p:spPr>
          <a:xfrm>
            <a:off x="4509656" y="5225634"/>
            <a:ext cx="3307316"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0" i="0" u="none" strike="noStrike" cap="none">
                <a:solidFill>
                  <a:srgbClr val="FF0000"/>
                </a:solidFill>
                <a:latin typeface="Arial"/>
                <a:ea typeface="Arial"/>
                <a:cs typeface="Arial"/>
                <a:sym typeface="Arial"/>
              </a:rPr>
              <a:t>FALSCH  vierhundertfünfzig Jahre</a:t>
            </a:r>
            <a:endParaRPr sz="16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p:nvPr/>
        </p:nvSpPr>
        <p:spPr>
          <a:xfrm>
            <a:off x="267200" y="1491850"/>
            <a:ext cx="8594700" cy="5065500"/>
          </a:xfrm>
          <a:prstGeom prst="roundRect">
            <a:avLst>
              <a:gd name="adj" fmla="val 1318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txBox="1">
            <a:spLocks noGrp="1"/>
          </p:cNvSpPr>
          <p:nvPr>
            <p:ph type="title"/>
          </p:nvPr>
        </p:nvSpPr>
        <p:spPr>
          <a:xfrm>
            <a:off x="211673" y="274638"/>
            <a:ext cx="8753337"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b="1">
                <a:solidFill>
                  <a:srgbClr val="00527D"/>
                </a:solidFill>
              </a:rPr>
              <a:t>Schreibt eine Zusammenfassung des Texts:</a:t>
            </a:r>
            <a:br>
              <a:rPr lang="en-US" sz="3000" b="1">
                <a:solidFill>
                  <a:srgbClr val="00527D"/>
                </a:solidFill>
              </a:rPr>
            </a:br>
            <a:r>
              <a:rPr lang="en-US" sz="3000" b="1">
                <a:solidFill>
                  <a:srgbClr val="00527D"/>
                </a:solidFill>
              </a:rPr>
              <a:t> </a:t>
            </a:r>
            <a:r>
              <a:rPr lang="en-US" sz="3000" b="1" u="sng">
                <a:solidFill>
                  <a:schemeClr val="dk1"/>
                </a:solidFill>
              </a:rPr>
              <a:t>Jede Sekunde landen 100 Tonnen Müll im Meer</a:t>
            </a:r>
            <a:endParaRPr sz="3000" b="1">
              <a:solidFill>
                <a:schemeClr val="dk1"/>
              </a:solidFill>
            </a:endParaRPr>
          </a:p>
        </p:txBody>
      </p:sp>
      <p:sp>
        <p:nvSpPr>
          <p:cNvPr id="149" name="Google Shape;149;p3"/>
          <p:cNvSpPr txBox="1">
            <a:spLocks noGrp="1"/>
          </p:cNvSpPr>
          <p:nvPr>
            <p:ph type="body" idx="1"/>
          </p:nvPr>
        </p:nvSpPr>
        <p:spPr>
          <a:xfrm>
            <a:off x="0" y="1780116"/>
            <a:ext cx="8753337" cy="4851446"/>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SzPts val="2960"/>
              <a:buNone/>
            </a:pPr>
            <a:r>
              <a:rPr lang="en-US"/>
              <a:t>	 Jede Sekunde landen 100 Tonnen Abfall (von den vier Milliarden, die jährlich produziert werden) im Meer. Ein großer Teil davon besteht aus Plastikmaterial. Manche Menschen zögern nicht, über den "siebten Kontinent" zu sprechen. Kunststoffabfälle wie schwimmende Gegenstände oder Mikropartikel, die an den Stränden zurückgelassen werden, werden ins Meer geschwemmt und an anderen Stränden wieder an Land gespült. Welche Auswirkungen hat das auf Mensch und Umwelt und was können wir tun, um die Ozeane zu erhalten?</a:t>
            </a:r>
            <a:endParaRPr sz="296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a:stretch/>
        </p:blipFill>
        <p:spPr>
          <a:xfrm>
            <a:off x="0" y="12452"/>
            <a:ext cx="9144000" cy="6858000"/>
          </a:xfrm>
          <a:prstGeom prst="rect">
            <a:avLst/>
          </a:prstGeom>
          <a:noFill/>
          <a:ln>
            <a:noFill/>
          </a:ln>
        </p:spPr>
      </p:pic>
      <p:sp>
        <p:nvSpPr>
          <p:cNvPr id="155" name="Google Shape;155;p23"/>
          <p:cNvSpPr txBox="1">
            <a:spLocks noGrp="1"/>
          </p:cNvSpPr>
          <p:nvPr>
            <p:ph type="title"/>
          </p:nvPr>
        </p:nvSpPr>
        <p:spPr>
          <a:xfrm>
            <a:off x="378795" y="5884653"/>
            <a:ext cx="8229600" cy="83549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ts val="3959"/>
              <a:buFont typeface="Arial"/>
              <a:buNone/>
            </a:pPr>
            <a:br>
              <a:rPr lang="en-US" sz="3563">
                <a:solidFill>
                  <a:schemeClr val="lt1"/>
                </a:solidFill>
                <a:latin typeface="Arial"/>
                <a:ea typeface="Arial"/>
                <a:cs typeface="Arial"/>
                <a:sym typeface="Arial"/>
              </a:rPr>
            </a:br>
            <a:endParaRPr sz="3563">
              <a:solidFill>
                <a:schemeClr val="lt1"/>
              </a:solidFill>
              <a:latin typeface="Arial"/>
              <a:ea typeface="Arial"/>
              <a:cs typeface="Arial"/>
              <a:sym typeface="Arial"/>
            </a:endParaRPr>
          </a:p>
        </p:txBody>
      </p:sp>
      <p:sp>
        <p:nvSpPr>
          <p:cNvPr id="156" name="Google Shape;156;p23"/>
          <p:cNvSpPr txBox="1"/>
          <p:nvPr/>
        </p:nvSpPr>
        <p:spPr>
          <a:xfrm>
            <a:off x="7648575" y="6512073"/>
            <a:ext cx="16097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Image: Shutterstock</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1682</Words>
  <Application>Microsoft Office PowerPoint</Application>
  <PresentationFormat>On-screen Show (4:3)</PresentationFormat>
  <Paragraphs>143</Paragraphs>
  <Slides>26</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system-ui</vt:lpstr>
      <vt:lpstr>Office Theme</vt:lpstr>
      <vt:lpstr>1_Office Theme</vt:lpstr>
      <vt:lpstr>PowerPoint Presentation</vt:lpstr>
      <vt:lpstr>PowerPoint Presentation</vt:lpstr>
      <vt:lpstr>PowerPoint Presentation</vt:lpstr>
      <vt:lpstr>PowerPoint Presentation</vt:lpstr>
      <vt:lpstr>PowerPoint Presentation</vt:lpstr>
      <vt:lpstr>Richtig/ Falsch?</vt:lpstr>
      <vt:lpstr>Richtig/ Falsch?</vt:lpstr>
      <vt:lpstr>Schreibt eine Zusammenfassung des Texts:  Jede Sekunde landen 100 Tonnen Müll im Meer</vt:lpstr>
      <vt:lpstr> </vt:lpstr>
      <vt:lpstr>Sind die Ozeane wirklich in Gefahr?</vt:lpstr>
      <vt:lpstr>1 Die Vegetation muss geschützt werden </vt:lpstr>
      <vt:lpstr>2 Keinen Müll ins Meer werfen</vt:lpstr>
      <vt:lpstr>3 Vorsicht beim Fischen</vt:lpstr>
      <vt:lpstr>4 Vorsicht beim Spühlen</vt:lpstr>
      <vt:lpstr> WWF – die  internationale Umweltschutzorganisation</vt:lpstr>
      <vt:lpstr>Verständnisfragen</vt:lpstr>
      <vt:lpstr>Verständnisfragen - Lösungen</vt:lpstr>
      <vt:lpstr>PowerPoint Presentation</vt:lpstr>
      <vt:lpstr>Der Versova Strand</vt:lpstr>
      <vt:lpstr>PowerPoint Presentation</vt:lpstr>
      <vt:lpstr>Verständnisaufgabe:</vt:lpstr>
      <vt:lpstr>Lösungen:</vt:lpstr>
      <vt:lpstr>Und du, was kannst du tun?</vt:lpstr>
      <vt:lpstr>PowerPoint Presentation</vt:lpstr>
      <vt:lpstr>Extra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dc:creator>
  <cp:lastModifiedBy>Hannah Langdana</cp:lastModifiedBy>
  <cp:revision>3</cp:revision>
  <dcterms:created xsi:type="dcterms:W3CDTF">2020-01-15T14:35:49Z</dcterms:created>
  <dcterms:modified xsi:type="dcterms:W3CDTF">2020-10-30T11:17:31Z</dcterms:modified>
</cp:coreProperties>
</file>