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embeddedFontLst>
    <p:embeddedFont>
      <p:font typeface="Amatic SC"/>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hf/ag7tYRyYaWZoWaXHquDnV5W7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CBB0202-D0E6-44B5-9CD3-7E7C3A36ECA6}">
  <a:tblStyle styleId="{BCBB0202-D0E6-44B5-9CD3-7E7C3A36ECA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AmaticSC-regular.fntdata"/><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font" Target="fonts/AmaticSC-bold.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t>https://pxhere.com/en/photo/709978</a:t>
            </a:r>
            <a:endParaRPr/>
          </a:p>
        </p:txBody>
      </p:sp>
      <p:sp>
        <p:nvSpPr>
          <p:cNvPr id="86" name="Google Shape;8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Font typeface="Calibri"/>
              <a:buNone/>
            </a:pPr>
            <a:r>
              <a:rPr lang="en-GB"/>
              <a:t>https://www.sth.org.uk/</a:t>
            </a:r>
            <a:endParaRPr/>
          </a:p>
        </p:txBody>
      </p:sp>
      <p:sp>
        <p:nvSpPr>
          <p:cNvPr id="166" name="Google Shape;166;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78" name="Google Shape;17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85" name="Google Shape;18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4: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94" name="Google Shape;94;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01" name="Google Shape;101;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GB"/>
              <a:t>https://pixabay.com/fi/photos/sein%C3%A4t-kaupunkien-pohdintaa-3197310/</a:t>
            </a:r>
            <a:endParaRPr/>
          </a:p>
        </p:txBody>
      </p:sp>
      <p:sp>
        <p:nvSpPr>
          <p:cNvPr id="107" name="Google Shape;10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Font typeface="Calibri"/>
              <a:buNone/>
            </a:pPr>
            <a:r>
              <a:rPr lang="en-GB"/>
              <a:t>https://mss.carto.com/viz/064da52a-2edc-4b7b-a709-f3697a5928b0/public_map </a:t>
            </a:r>
            <a:endParaRPr/>
          </a:p>
          <a:p>
            <a:pPr indent="0" lvl="0" marL="0" rtl="0" algn="l">
              <a:spcBef>
                <a:spcPts val="0"/>
              </a:spcBef>
              <a:spcAft>
                <a:spcPts val="0"/>
              </a:spcAft>
              <a:buClr>
                <a:schemeClr val="dk1"/>
              </a:buClr>
              <a:buSzPts val="1200"/>
              <a:buFont typeface="Calibri"/>
              <a:buNone/>
            </a:pPr>
            <a:r>
              <a:rPr lang="en-GB"/>
              <a:t>Encourage learners to visit the website and see what the child poverty rate is like in the area where they live</a:t>
            </a:r>
            <a:endParaRPr/>
          </a:p>
          <a:p>
            <a:pPr indent="0" lvl="0" marL="0" rtl="0" algn="l">
              <a:spcBef>
                <a:spcPts val="0"/>
              </a:spcBef>
              <a:spcAft>
                <a:spcPts val="0"/>
              </a:spcAft>
              <a:buClr>
                <a:schemeClr val="dk1"/>
              </a:buClr>
              <a:buSzPts val="1200"/>
              <a:buFont typeface="Calibri"/>
              <a:buNone/>
            </a:pPr>
            <a:r>
              <a:rPr lang="en-GB"/>
              <a:t>For example in NW Durham, 34.8% of children are in poverty (source May 2019)</a:t>
            </a:r>
            <a:endParaRPr/>
          </a:p>
          <a:p>
            <a:pPr indent="0" lvl="0" marL="0" rtl="0" algn="l">
              <a:spcBef>
                <a:spcPts val="0"/>
              </a:spcBef>
              <a:spcAft>
                <a:spcPts val="0"/>
              </a:spcAft>
              <a:buClr>
                <a:schemeClr val="dk1"/>
              </a:buClr>
              <a:buSzPts val="1200"/>
              <a:buFont typeface="Calibri"/>
              <a:buNone/>
            </a:pPr>
            <a:r>
              <a:t/>
            </a:r>
            <a:endParaRPr/>
          </a:p>
        </p:txBody>
      </p:sp>
      <p:sp>
        <p:nvSpPr>
          <p:cNvPr id="116" name="Google Shape;116;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GB"/>
              <a:t>Ask pupils to visit https://mss.carto.com/viz/064da52a-2edc-4b7b-a709-f3697a5928b0/public_map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And scrolling over the map, fill in the details for the 10 different regions</a:t>
            </a:r>
            <a:endParaRPr/>
          </a:p>
          <a:p>
            <a:pPr indent="0" lvl="0" marL="0" rtl="0" algn="l">
              <a:spcBef>
                <a:spcPts val="0"/>
              </a:spcBef>
              <a:spcAft>
                <a:spcPts val="0"/>
              </a:spcAft>
              <a:buClr>
                <a:schemeClr val="dk1"/>
              </a:buClr>
              <a:buSzPts val="1200"/>
              <a:buFont typeface="Calibri"/>
              <a:buNone/>
            </a:pPr>
            <a:r>
              <a:rPr lang="en-GB"/>
              <a:t>In Spanish go over the answers as a class enabling them to have  go at higher numbers and percentages</a:t>
            </a:r>
            <a:endParaRPr/>
          </a:p>
        </p:txBody>
      </p:sp>
      <p:sp>
        <p:nvSpPr>
          <p:cNvPr id="123" name="Google Shape;123;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GB"/>
              <a:t>Ask pupils to visit https://mss.carto.com/viz/064da52a-2edc-4b7b-a709-f3697a5928b0/public_map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And scrolling over the map, fill in the details for the 10 different regions</a:t>
            </a:r>
            <a:endParaRPr/>
          </a:p>
          <a:p>
            <a:pPr indent="0" lvl="0" marL="0" rtl="0" algn="l">
              <a:spcBef>
                <a:spcPts val="0"/>
              </a:spcBef>
              <a:spcAft>
                <a:spcPts val="0"/>
              </a:spcAft>
              <a:buClr>
                <a:schemeClr val="dk1"/>
              </a:buClr>
              <a:buSzPts val="1200"/>
              <a:buFont typeface="Calibri"/>
              <a:buNone/>
            </a:pPr>
            <a:r>
              <a:rPr lang="en-GB"/>
              <a:t>In Spanish  go over the answers as a class enabling them to have  go at higher numbers and percentages</a:t>
            </a:r>
            <a:endParaRPr/>
          </a:p>
        </p:txBody>
      </p:sp>
      <p:sp>
        <p:nvSpPr>
          <p:cNvPr id="132" name="Google Shape;132;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Font typeface="Calibri"/>
              <a:buNone/>
            </a:pPr>
            <a:r>
              <a:rPr lang="en-GB"/>
              <a:t>https://www.sth.org.uk/</a:t>
            </a:r>
            <a:endParaRPr/>
          </a:p>
          <a:p>
            <a:pPr indent="0" lvl="0" marL="0" rtl="0" algn="l">
              <a:spcBef>
                <a:spcPts val="0"/>
              </a:spcBef>
              <a:spcAft>
                <a:spcPts val="0"/>
              </a:spcAft>
              <a:buClr>
                <a:schemeClr val="dk1"/>
              </a:buClr>
              <a:buSzPts val="1200"/>
              <a:buFont typeface="Calibri"/>
              <a:buNone/>
            </a:pPr>
            <a:r>
              <a:t/>
            </a:r>
            <a:endParaRPr/>
          </a:p>
        </p:txBody>
      </p:sp>
      <p:sp>
        <p:nvSpPr>
          <p:cNvPr id="150" name="Google Shape;150;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Font typeface="Calibri"/>
              <a:buNone/>
            </a:pPr>
            <a:r>
              <a:rPr lang="en-GB"/>
              <a:t>https://www.sth.org.uk/</a:t>
            </a:r>
            <a:endParaRPr/>
          </a:p>
          <a:p>
            <a:pPr indent="0" lvl="0" marL="0" rtl="0" algn="l">
              <a:spcBef>
                <a:spcPts val="0"/>
              </a:spcBef>
              <a:spcAft>
                <a:spcPts val="0"/>
              </a:spcAft>
              <a:buClr>
                <a:schemeClr val="dk1"/>
              </a:buClr>
              <a:buSzPts val="1200"/>
              <a:buFont typeface="Calibri"/>
              <a:buNone/>
            </a:pPr>
            <a:r>
              <a:rPr lang="en-GB"/>
              <a:t>Translate the text from English into Spanish </a:t>
            </a:r>
            <a:endParaRPr/>
          </a:p>
        </p:txBody>
      </p:sp>
      <p:sp>
        <p:nvSpPr>
          <p:cNvPr id="159" name="Google Shape;159;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7" name="Google Shape;17;p1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8" name="Google Shape;18;p1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5"/>
          <p:cNvSpPr txBox="1"/>
          <p:nvPr>
            <p:ph idx="1" type="body"/>
          </p:nvPr>
        </p:nvSpPr>
        <p:spPr>
          <a:xfrm rot="5400000">
            <a:off x="3833019" y="-1623219"/>
            <a:ext cx="4525963" cy="10972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2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76" name="Google Shape;76;p2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77" name="Google Shape;77;p2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6"/>
          <p:cNvSpPr txBox="1"/>
          <p:nvPr>
            <p:ph type="title"/>
          </p:nvPr>
        </p:nvSpPr>
        <p:spPr>
          <a:xfrm rot="5400000">
            <a:off x="7285038" y="1828800"/>
            <a:ext cx="5851525" cy="2743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6"/>
          <p:cNvSpPr txBox="1"/>
          <p:nvPr>
            <p:ph idx="1" type="body"/>
          </p:nvPr>
        </p:nvSpPr>
        <p:spPr>
          <a:xfrm rot="5400000">
            <a:off x="1697039"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2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82" name="Google Shape;82;p2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83" name="Google Shape;83;p2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1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7"/>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 name="Google Shape;22;p1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3" name="Google Shape;23;p1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4" name="Google Shape;24;p1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18"/>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8"/>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1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9" name="Google Shape;29;p1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30" name="Google Shape;30;p1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9"/>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9"/>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1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35" name="Google Shape;35;p1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36" name="Google Shape;36;p1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0"/>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20"/>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2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42" name="Google Shape;42;p2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43" name="Google Shape;43;p2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1"/>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21"/>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21"/>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21"/>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2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51" name="Google Shape;51;p2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52" name="Google Shape;52;p2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56" name="Google Shape;56;p2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57" name="Google Shape;57;p2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3"/>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3"/>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23"/>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2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63" name="Google Shape;63;p2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64" name="Google Shape;64;p2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4"/>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4"/>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24"/>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2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70" name="Google Shape;70;p2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71" name="Google Shape;71;p2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B8CF"/>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3" name="Google Shape;13;p1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4" name="Google Shape;14;p1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youtube.com/watch?v=rfTSjLwcWdo" TargetMode="External"/><Relationship Id="rId4" Type="http://schemas.openxmlformats.org/officeDocument/2006/relationships/hyperlink" Target="https://www.youtube.com/watch?v=BGqmB5LSFu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thehungerproject.org.uk/join-the-movement/fundraise/food-challenges/live-below-the-line/" TargetMode="Externa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hyperlink" Target="https://mss.carto.com/viz/064da52a-2edc-4b7b-a709-f3697a5928b0/public_map" TargetMode="External"/><Relationship Id="rId5" Type="http://schemas.openxmlformats.org/officeDocument/2006/relationships/hyperlink" Target="https://mss.carto.com/viz/064da52a-2edc-4b7b-a709-f3697a5928b0/public_map" TargetMode="External"/><Relationship Id="rId6" Type="http://schemas.openxmlformats.org/officeDocument/2006/relationships/hyperlink" Target="https://mss.carto.com/viz/064da52a-2edc-4b7b-a709-f3697a5928b0/public_ma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mss.carto.com/viz/064da52a-2edc-4b7b-a709-f3697a5928b0/public_map" TargetMode="External"/><Relationship Id="rId4" Type="http://schemas.openxmlformats.org/officeDocument/2006/relationships/hyperlink" Target="https://mss.carto.com/viz/064da52a-2edc-4b7b-a709-f3697a5928b0/public_map" TargetMode="External"/><Relationship Id="rId5" Type="http://schemas.openxmlformats.org/officeDocument/2006/relationships/hyperlink" Target="https://mss.carto.com/viz/064da52a-2edc-4b7b-a709-f3697a5928b0/public_map"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mss.carto.com/viz/064da52a-2edc-4b7b-a709-f3697a5928b0/public_map" TargetMode="External"/><Relationship Id="rId4" Type="http://schemas.openxmlformats.org/officeDocument/2006/relationships/hyperlink" Target="https://mss.carto.com/viz/064da52a-2edc-4b7b-a709-f3697a5928b0/public_map" TargetMode="External"/><Relationship Id="rId5" Type="http://schemas.openxmlformats.org/officeDocument/2006/relationships/hyperlink" Target="https://mss.carto.com/viz/064da52a-2edc-4b7b-a709-f3697a5928b0/public_ma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sth.org.uk/"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1934950" y="398675"/>
            <a:ext cx="3696000" cy="19389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6000" u="none" cap="none" strike="noStrike">
                <a:solidFill>
                  <a:srgbClr val="00ACD8"/>
                </a:solidFill>
                <a:latin typeface="Amatic SC"/>
                <a:ea typeface="Amatic SC"/>
                <a:cs typeface="Amatic SC"/>
                <a:sym typeface="Amatic SC"/>
              </a:rPr>
              <a:t>Pas de pauvreté</a:t>
            </a:r>
            <a:endParaRPr b="1" i="0" sz="6000" u="none" cap="none" strike="noStrike">
              <a:solidFill>
                <a:srgbClr val="00ACD8"/>
              </a:solidFill>
              <a:latin typeface="Amatic SC"/>
              <a:ea typeface="Amatic SC"/>
              <a:cs typeface="Amatic SC"/>
              <a:sym typeface="Amatic SC"/>
            </a:endParaRPr>
          </a:p>
        </p:txBody>
      </p:sp>
      <p:pic>
        <p:nvPicPr>
          <p:cNvPr id="89" name="Google Shape;89;p1"/>
          <p:cNvPicPr preferRelativeResize="0"/>
          <p:nvPr/>
        </p:nvPicPr>
        <p:blipFill rotWithShape="1">
          <a:blip r:embed="rId3">
            <a:alphaModFix/>
          </a:blip>
          <a:srcRect b="0" l="0" r="0" t="0"/>
          <a:stretch/>
        </p:blipFill>
        <p:spPr>
          <a:xfrm>
            <a:off x="1524000" y="0"/>
            <a:ext cx="9144000" cy="6863046"/>
          </a:xfrm>
          <a:prstGeom prst="rect">
            <a:avLst/>
          </a:prstGeom>
          <a:noFill/>
          <a:ln>
            <a:noFill/>
          </a:ln>
        </p:spPr>
      </p:pic>
      <p:sp>
        <p:nvSpPr>
          <p:cNvPr id="90" name="Google Shape;90;p1"/>
          <p:cNvSpPr txBox="1"/>
          <p:nvPr/>
        </p:nvSpPr>
        <p:spPr>
          <a:xfrm>
            <a:off x="2104625" y="519825"/>
            <a:ext cx="3404700" cy="17874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i="0" lang="en-GB" sz="6000" u="none" cap="none" strike="noStrike">
                <a:solidFill>
                  <a:srgbClr val="00ACD8"/>
                </a:solidFill>
                <a:latin typeface="Amatic SC"/>
                <a:ea typeface="Amatic SC"/>
                <a:cs typeface="Amatic SC"/>
                <a:sym typeface="Amatic SC"/>
              </a:rPr>
              <a:t>Fin de la pobreza</a:t>
            </a:r>
            <a:endParaRPr b="1" i="0" sz="6000" u="none" cap="none" strike="noStrike">
              <a:solidFill>
                <a:srgbClr val="00ACD8"/>
              </a:solidFill>
              <a:latin typeface="Amatic SC"/>
              <a:ea typeface="Amatic SC"/>
              <a:cs typeface="Amatic SC"/>
              <a:sym typeface="Amatic SC"/>
            </a:endParaRPr>
          </a:p>
          <a:p>
            <a:pPr indent="0" lvl="0" marL="0" marR="0" rtl="0" algn="l">
              <a:spcBef>
                <a:spcPts val="0"/>
              </a:spcBef>
              <a:spcAft>
                <a:spcPts val="0"/>
              </a:spcAft>
              <a:buNone/>
            </a:pPr>
            <a:r>
              <a:rPr b="1" i="0" lang="en-GB" sz="4000" u="none" cap="none" strike="noStrike">
                <a:solidFill>
                  <a:srgbClr val="00ACD8"/>
                </a:solidFill>
                <a:latin typeface="Amatic SC"/>
                <a:ea typeface="Amatic SC"/>
                <a:cs typeface="Amatic SC"/>
                <a:sym typeface="Amatic SC"/>
              </a:rPr>
              <a:t>Lesson 2 of 2</a:t>
            </a:r>
            <a:endParaRPr b="1" i="0" sz="4000" u="none" cap="none" strike="noStrike">
              <a:solidFill>
                <a:srgbClr val="00ACD8"/>
              </a:solidFill>
              <a:latin typeface="Amatic SC"/>
              <a:ea typeface="Amatic SC"/>
              <a:cs typeface="Amatic SC"/>
              <a:sym typeface="Amatic S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0"/>
          <p:cNvSpPr txBox="1"/>
          <p:nvPr>
            <p:ph type="title"/>
          </p:nvPr>
        </p:nvSpPr>
        <p:spPr>
          <a:xfrm>
            <a:off x="1981200" y="106998"/>
            <a:ext cx="8229600" cy="173704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3959"/>
              <a:buNone/>
            </a:pPr>
            <a:r>
              <a:rPr b="1" lang="en-GB" sz="3563">
                <a:solidFill>
                  <a:srgbClr val="FFFFFF"/>
                </a:solidFill>
              </a:rPr>
              <a:t>Ejercicio de traducción:</a:t>
            </a:r>
            <a:br>
              <a:rPr b="1" lang="en-GB" sz="3563">
                <a:solidFill>
                  <a:srgbClr val="FFFFFF"/>
                </a:solidFill>
              </a:rPr>
            </a:br>
            <a:r>
              <a:rPr b="1" lang="en-GB" sz="3563">
                <a:solidFill>
                  <a:srgbClr val="FFFFFF"/>
                </a:solidFill>
              </a:rPr>
              <a:t>Hay que traducir los textos al español</a:t>
            </a:r>
            <a:br>
              <a:rPr b="1" lang="en-GB" sz="3563">
                <a:solidFill>
                  <a:srgbClr val="FFFFFF"/>
                </a:solidFill>
              </a:rPr>
            </a:br>
            <a:r>
              <a:rPr b="1" lang="en-GB" sz="3563">
                <a:solidFill>
                  <a:srgbClr val="FF0000"/>
                </a:solidFill>
              </a:rPr>
              <a:t>Respuestas</a:t>
            </a:r>
            <a:endParaRPr b="1" sz="3563">
              <a:solidFill>
                <a:srgbClr val="FF0000"/>
              </a:solidFill>
            </a:endParaRPr>
          </a:p>
        </p:txBody>
      </p:sp>
      <p:pic>
        <p:nvPicPr>
          <p:cNvPr id="169" name="Google Shape;169;p10"/>
          <p:cNvPicPr preferRelativeResize="0"/>
          <p:nvPr/>
        </p:nvPicPr>
        <p:blipFill rotWithShape="1">
          <a:blip r:embed="rId3">
            <a:alphaModFix/>
          </a:blip>
          <a:srcRect b="0" l="0" r="0" t="0"/>
          <a:stretch/>
        </p:blipFill>
        <p:spPr>
          <a:xfrm>
            <a:off x="588866" y="2285827"/>
            <a:ext cx="11014267" cy="3736765"/>
          </a:xfrm>
          <a:prstGeom prst="rect">
            <a:avLst/>
          </a:prstGeom>
          <a:noFill/>
          <a:ln>
            <a:noFill/>
          </a:ln>
        </p:spPr>
      </p:pic>
      <p:sp>
        <p:nvSpPr>
          <p:cNvPr id="170" name="Google Shape;170;p10"/>
          <p:cNvSpPr txBox="1"/>
          <p:nvPr/>
        </p:nvSpPr>
        <p:spPr>
          <a:xfrm>
            <a:off x="588867" y="4369180"/>
            <a:ext cx="3419252" cy="1477328"/>
          </a:xfrm>
          <a:prstGeom prst="rect">
            <a:avLst/>
          </a:prstGeom>
          <a:solidFill>
            <a:srgbClr val="FF151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lt1"/>
                </a:solidFill>
                <a:latin typeface="Arial"/>
                <a:ea typeface="Arial"/>
                <a:cs typeface="Arial"/>
                <a:sym typeface="Arial"/>
              </a:rPr>
              <a:t>Muy a menudo las vacaciones son la época más cara para una familia, no dejando suficiente dinero para alimentar a sus hijos.  </a:t>
            </a:r>
            <a:endParaRPr/>
          </a:p>
        </p:txBody>
      </p:sp>
      <p:sp>
        <p:nvSpPr>
          <p:cNvPr id="171" name="Google Shape;171;p10"/>
          <p:cNvSpPr txBox="1"/>
          <p:nvPr/>
        </p:nvSpPr>
        <p:spPr>
          <a:xfrm>
            <a:off x="1343825" y="3731357"/>
            <a:ext cx="2105063" cy="523220"/>
          </a:xfrm>
          <a:prstGeom prst="rect">
            <a:avLst/>
          </a:prstGeom>
          <a:solidFill>
            <a:srgbClr val="FF151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chemeClr val="lt1"/>
                </a:solidFill>
                <a:latin typeface="Arial"/>
                <a:ea typeface="Arial"/>
                <a:cs typeface="Arial"/>
                <a:sym typeface="Arial"/>
              </a:rPr>
              <a:t>El problema</a:t>
            </a:r>
            <a:endParaRPr sz="2800">
              <a:solidFill>
                <a:schemeClr val="lt1"/>
              </a:solidFill>
              <a:latin typeface="Arial"/>
              <a:ea typeface="Arial"/>
              <a:cs typeface="Arial"/>
              <a:sym typeface="Arial"/>
            </a:endParaRPr>
          </a:p>
        </p:txBody>
      </p:sp>
      <p:sp>
        <p:nvSpPr>
          <p:cNvPr id="172" name="Google Shape;172;p10"/>
          <p:cNvSpPr txBox="1"/>
          <p:nvPr/>
        </p:nvSpPr>
        <p:spPr>
          <a:xfrm>
            <a:off x="4803818" y="3744154"/>
            <a:ext cx="2584362" cy="523220"/>
          </a:xfrm>
          <a:prstGeom prst="rect">
            <a:avLst/>
          </a:prstGeom>
          <a:solidFill>
            <a:srgbClr val="FF151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chemeClr val="lt1"/>
                </a:solidFill>
                <a:latin typeface="Arial"/>
                <a:ea typeface="Arial"/>
                <a:cs typeface="Arial"/>
                <a:sym typeface="Arial"/>
              </a:rPr>
              <a:t>Nuestra misión</a:t>
            </a:r>
            <a:endParaRPr sz="2800">
              <a:solidFill>
                <a:schemeClr val="lt1"/>
              </a:solidFill>
              <a:latin typeface="Arial"/>
              <a:ea typeface="Arial"/>
              <a:cs typeface="Arial"/>
              <a:sym typeface="Arial"/>
            </a:endParaRPr>
          </a:p>
        </p:txBody>
      </p:sp>
      <p:sp>
        <p:nvSpPr>
          <p:cNvPr id="173" name="Google Shape;173;p10"/>
          <p:cNvSpPr txBox="1"/>
          <p:nvPr/>
        </p:nvSpPr>
        <p:spPr>
          <a:xfrm>
            <a:off x="4386373" y="4381977"/>
            <a:ext cx="3419252" cy="1477328"/>
          </a:xfrm>
          <a:prstGeom prst="rect">
            <a:avLst/>
          </a:prstGeom>
          <a:solidFill>
            <a:srgbClr val="FF151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lt1"/>
                </a:solidFill>
                <a:latin typeface="Arial"/>
                <a:ea typeface="Arial"/>
                <a:cs typeface="Arial"/>
                <a:sym typeface="Arial"/>
              </a:rPr>
              <a:t>Nuestro objetivo es difundir felicidad con cestas de felicidad, para ayudar a las familias a atravesar esta época difícil.  </a:t>
            </a:r>
            <a:endParaRPr/>
          </a:p>
        </p:txBody>
      </p:sp>
      <p:sp>
        <p:nvSpPr>
          <p:cNvPr id="174" name="Google Shape;174;p10"/>
          <p:cNvSpPr txBox="1"/>
          <p:nvPr/>
        </p:nvSpPr>
        <p:spPr>
          <a:xfrm>
            <a:off x="8248057" y="3754982"/>
            <a:ext cx="3084499" cy="523220"/>
          </a:xfrm>
          <a:prstGeom prst="rect">
            <a:avLst/>
          </a:prstGeom>
          <a:solidFill>
            <a:srgbClr val="FF151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chemeClr val="lt1"/>
                </a:solidFill>
                <a:latin typeface="Arial"/>
                <a:ea typeface="Arial"/>
                <a:cs typeface="Arial"/>
                <a:sym typeface="Arial"/>
              </a:rPr>
              <a:t>Cómo lo hacemos</a:t>
            </a:r>
            <a:endParaRPr sz="2800">
              <a:solidFill>
                <a:schemeClr val="lt1"/>
              </a:solidFill>
              <a:latin typeface="Arial"/>
              <a:ea typeface="Arial"/>
              <a:cs typeface="Arial"/>
              <a:sym typeface="Arial"/>
            </a:endParaRPr>
          </a:p>
        </p:txBody>
      </p:sp>
      <p:sp>
        <p:nvSpPr>
          <p:cNvPr id="175" name="Google Shape;175;p10"/>
          <p:cNvSpPr txBox="1"/>
          <p:nvPr/>
        </p:nvSpPr>
        <p:spPr>
          <a:xfrm>
            <a:off x="8080681" y="4411733"/>
            <a:ext cx="3419252" cy="1477328"/>
          </a:xfrm>
          <a:prstGeom prst="rect">
            <a:avLst/>
          </a:prstGeom>
          <a:solidFill>
            <a:srgbClr val="FF151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lt1"/>
                </a:solidFill>
                <a:latin typeface="Arial"/>
                <a:ea typeface="Arial"/>
                <a:cs typeface="Arial"/>
                <a:sym typeface="Arial"/>
              </a:rPr>
              <a:t>Las cestas se distribuyen periódicamente y contienen comida y artículos de aseo para una familia de hasta cuatro personas.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1"/>
          <p:cNvSpPr/>
          <p:nvPr/>
        </p:nvSpPr>
        <p:spPr>
          <a:xfrm>
            <a:off x="601980" y="1417638"/>
            <a:ext cx="10988040" cy="4730100"/>
          </a:xfrm>
          <a:prstGeom prst="roundRect">
            <a:avLst>
              <a:gd fmla="val 12105"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1" name="Google Shape;181;p11"/>
          <p:cNvSpPr txBox="1"/>
          <p:nvPr>
            <p:ph type="title"/>
          </p:nvPr>
        </p:nvSpPr>
        <p:spPr>
          <a:xfrm>
            <a:off x="1981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400"/>
              <a:buNone/>
            </a:pPr>
            <a:r>
              <a:rPr b="1" lang="en-GB">
                <a:solidFill>
                  <a:srgbClr val="FFFFFF"/>
                </a:solidFill>
              </a:rPr>
              <a:t>¡Investiga!</a:t>
            </a:r>
            <a:endParaRPr b="1">
              <a:solidFill>
                <a:srgbClr val="FFFFFF"/>
              </a:solidFill>
            </a:endParaRPr>
          </a:p>
        </p:txBody>
      </p:sp>
      <p:sp>
        <p:nvSpPr>
          <p:cNvPr id="182" name="Google Shape;182;p11"/>
          <p:cNvSpPr txBox="1"/>
          <p:nvPr>
            <p:ph idx="1" type="body"/>
          </p:nvPr>
        </p:nvSpPr>
        <p:spPr>
          <a:xfrm>
            <a:off x="1112520" y="1695488"/>
            <a:ext cx="10104120" cy="4452250"/>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SzPts val="2200"/>
              <a:buNone/>
            </a:pPr>
            <a:r>
              <a:rPr b="1" lang="en-GB" sz="2200"/>
              <a:t>Can you research the answers to the following questions?</a:t>
            </a:r>
            <a:endParaRPr/>
          </a:p>
          <a:p>
            <a:pPr indent="-342900" lvl="0" marL="342900" rtl="0" algn="l">
              <a:lnSpc>
                <a:spcPct val="80000"/>
              </a:lnSpc>
              <a:spcBef>
                <a:spcPts val="440"/>
              </a:spcBef>
              <a:spcAft>
                <a:spcPts val="0"/>
              </a:spcAft>
              <a:buSzPts val="2200"/>
              <a:buNone/>
            </a:pPr>
            <a:r>
              <a:t/>
            </a:r>
            <a:endParaRPr sz="2200"/>
          </a:p>
          <a:p>
            <a:pPr indent="-342900" lvl="0" marL="342900" rtl="0" algn="l">
              <a:lnSpc>
                <a:spcPct val="110000"/>
              </a:lnSpc>
              <a:spcBef>
                <a:spcPts val="440"/>
              </a:spcBef>
              <a:spcAft>
                <a:spcPts val="0"/>
              </a:spcAft>
              <a:buSzPts val="2200"/>
              <a:buFont typeface="Noto Sans Symbols"/>
              <a:buChar char="✔"/>
            </a:pPr>
            <a:r>
              <a:rPr lang="en-GB" sz="2200"/>
              <a:t>¿Aproximadamente, cuántos niños en todo el mundo sufren la pobreza infantil?</a:t>
            </a:r>
            <a:endParaRPr/>
          </a:p>
          <a:p>
            <a:pPr indent="0" lvl="0" marL="0" rtl="0" algn="l">
              <a:lnSpc>
                <a:spcPct val="110000"/>
              </a:lnSpc>
              <a:spcBef>
                <a:spcPts val="440"/>
              </a:spcBef>
              <a:spcAft>
                <a:spcPts val="0"/>
              </a:spcAft>
              <a:buSzPts val="2200"/>
              <a:buNone/>
            </a:pPr>
            <a:r>
              <a:t/>
            </a:r>
            <a:endParaRPr sz="2200"/>
          </a:p>
          <a:p>
            <a:pPr indent="-342900" lvl="0" marL="342900" rtl="0" algn="l">
              <a:lnSpc>
                <a:spcPct val="110000"/>
              </a:lnSpc>
              <a:spcBef>
                <a:spcPts val="440"/>
              </a:spcBef>
              <a:spcAft>
                <a:spcPts val="0"/>
              </a:spcAft>
              <a:buSzPts val="2200"/>
              <a:buFont typeface="Noto Sans Symbols"/>
              <a:buChar char="✔"/>
            </a:pPr>
            <a:r>
              <a:rPr lang="en-GB" sz="2200"/>
              <a:t>¿Conoces la diferencia entre la pobreza relativa y la pobreza absoluta?</a:t>
            </a:r>
            <a:endParaRPr/>
          </a:p>
          <a:p>
            <a:pPr indent="-203200" lvl="0" marL="342900" rtl="0" algn="l">
              <a:lnSpc>
                <a:spcPct val="110000"/>
              </a:lnSpc>
              <a:spcBef>
                <a:spcPts val="440"/>
              </a:spcBef>
              <a:spcAft>
                <a:spcPts val="0"/>
              </a:spcAft>
              <a:buSzPts val="2200"/>
              <a:buFont typeface="Noto Sans Symbols"/>
              <a:buNone/>
            </a:pPr>
            <a:r>
              <a:t/>
            </a:r>
            <a:endParaRPr sz="2200"/>
          </a:p>
          <a:p>
            <a:pPr indent="-342900" lvl="0" marL="342900" rtl="0" algn="l">
              <a:lnSpc>
                <a:spcPct val="110000"/>
              </a:lnSpc>
              <a:spcBef>
                <a:spcPts val="440"/>
              </a:spcBef>
              <a:spcAft>
                <a:spcPts val="0"/>
              </a:spcAft>
              <a:buSzPts val="2200"/>
              <a:buFont typeface="Noto Sans Symbols"/>
              <a:buChar char="✔"/>
            </a:pPr>
            <a:r>
              <a:rPr lang="en-GB" sz="2200"/>
              <a:t>¿Cuántas personas en todo el mundo sobreviven con menos de $1.25 por día?</a:t>
            </a:r>
            <a:endParaRPr/>
          </a:p>
          <a:p>
            <a:pPr indent="0" lvl="0" marL="0" rtl="0" algn="l">
              <a:lnSpc>
                <a:spcPct val="110000"/>
              </a:lnSpc>
              <a:spcBef>
                <a:spcPts val="440"/>
              </a:spcBef>
              <a:spcAft>
                <a:spcPts val="0"/>
              </a:spcAft>
              <a:buSzPts val="2200"/>
              <a:buNone/>
            </a:pPr>
            <a:r>
              <a:t/>
            </a:r>
            <a:endParaRPr sz="2200"/>
          </a:p>
          <a:p>
            <a:pPr indent="-342900" lvl="0" marL="342900" rtl="0" algn="l">
              <a:lnSpc>
                <a:spcPct val="110000"/>
              </a:lnSpc>
              <a:spcBef>
                <a:spcPts val="440"/>
              </a:spcBef>
              <a:spcAft>
                <a:spcPts val="0"/>
              </a:spcAft>
              <a:buSzPts val="2200"/>
              <a:buFont typeface="Noto Sans Symbols"/>
              <a:buChar char="✔"/>
            </a:pPr>
            <a:r>
              <a:rPr lang="en-GB" sz="2200"/>
              <a:t>Según tu investigación, ¿la situación actual está mejorando o empeorando? ¿Depende de la parte del mundo de donde vienes?</a:t>
            </a:r>
            <a:endParaRPr sz="1615"/>
          </a:p>
          <a:p>
            <a:pPr indent="-342900" lvl="0" marL="342900" rtl="0" algn="l">
              <a:lnSpc>
                <a:spcPct val="80000"/>
              </a:lnSpc>
              <a:spcBef>
                <a:spcPts val="160"/>
              </a:spcBef>
              <a:spcAft>
                <a:spcPts val="0"/>
              </a:spcAft>
              <a:buSzPts val="800"/>
              <a:buNone/>
            </a:pPr>
            <a:r>
              <a:t/>
            </a:r>
            <a:endParaRPr sz="800"/>
          </a:p>
          <a:p>
            <a:pPr indent="-342900" lvl="0" marL="342900" rtl="0" algn="l">
              <a:lnSpc>
                <a:spcPct val="80000"/>
              </a:lnSpc>
              <a:spcBef>
                <a:spcPts val="160"/>
              </a:spcBef>
              <a:spcAft>
                <a:spcPts val="0"/>
              </a:spcAft>
              <a:buSzPts val="800"/>
              <a:buNone/>
            </a:pPr>
            <a:r>
              <a:t/>
            </a:r>
            <a:endParaRPr sz="800"/>
          </a:p>
          <a:p>
            <a:pPr indent="-342900" lvl="0" marL="342900" rtl="0" algn="l">
              <a:lnSpc>
                <a:spcPct val="80000"/>
              </a:lnSpc>
              <a:spcBef>
                <a:spcPts val="160"/>
              </a:spcBef>
              <a:spcAft>
                <a:spcPts val="0"/>
              </a:spcAft>
              <a:buSzPts val="800"/>
              <a:buNone/>
            </a:pPr>
            <a:r>
              <a:rPr lang="en-GB" sz="800"/>
              <a:t> </a:t>
            </a:r>
            <a:endParaRPr/>
          </a:p>
          <a:p>
            <a:pPr indent="-342900" lvl="0" marL="342900" rtl="0" algn="l">
              <a:lnSpc>
                <a:spcPct val="80000"/>
              </a:lnSpc>
              <a:spcBef>
                <a:spcPts val="160"/>
              </a:spcBef>
              <a:spcAft>
                <a:spcPts val="0"/>
              </a:spcAft>
              <a:buSzPts val="800"/>
              <a:buNone/>
            </a:pPr>
            <a:r>
              <a:t/>
            </a:r>
            <a:endParaRPr sz="800"/>
          </a:p>
          <a:p>
            <a:pPr indent="-342900" lvl="0" marL="342900" rtl="0" algn="l">
              <a:lnSpc>
                <a:spcPct val="80000"/>
              </a:lnSpc>
              <a:spcBef>
                <a:spcPts val="160"/>
              </a:spcBef>
              <a:spcAft>
                <a:spcPts val="0"/>
              </a:spcAft>
              <a:buSzPts val="800"/>
              <a:buNone/>
            </a:pPr>
            <a:r>
              <a:t/>
            </a:r>
            <a:endParaRPr sz="800"/>
          </a:p>
          <a:p>
            <a:pPr indent="-342900" lvl="0" marL="342900" rtl="0" algn="l">
              <a:lnSpc>
                <a:spcPct val="80000"/>
              </a:lnSpc>
              <a:spcBef>
                <a:spcPts val="160"/>
              </a:spcBef>
              <a:spcAft>
                <a:spcPts val="0"/>
              </a:spcAft>
              <a:buSzPts val="800"/>
              <a:buNone/>
            </a:pPr>
            <a:r>
              <a:t/>
            </a:r>
            <a:endParaRPr sz="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2"/>
          <p:cNvSpPr/>
          <p:nvPr/>
        </p:nvSpPr>
        <p:spPr>
          <a:xfrm>
            <a:off x="922020" y="1442100"/>
            <a:ext cx="10988040" cy="4730100"/>
          </a:xfrm>
          <a:prstGeom prst="roundRect">
            <a:avLst>
              <a:gd fmla="val 12105"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8" name="Google Shape;188;p12"/>
          <p:cNvSpPr txBox="1"/>
          <p:nvPr>
            <p:ph type="title"/>
          </p:nvPr>
        </p:nvSpPr>
        <p:spPr>
          <a:xfrm>
            <a:off x="1981200" y="299100"/>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3200"/>
              <a:buNone/>
            </a:pPr>
            <a:r>
              <a:rPr b="1" lang="en-GB" sz="3200" u="sng">
                <a:solidFill>
                  <a:srgbClr val="FFFFFF"/>
                </a:solidFill>
              </a:rPr>
              <a:t>Extension resources</a:t>
            </a:r>
            <a:br>
              <a:rPr b="1" lang="en-GB" sz="3200">
                <a:solidFill>
                  <a:srgbClr val="FFFFFF"/>
                </a:solidFill>
              </a:rPr>
            </a:br>
            <a:endParaRPr b="1" sz="1999">
              <a:solidFill>
                <a:srgbClr val="FFFFFF"/>
              </a:solidFill>
            </a:endParaRPr>
          </a:p>
        </p:txBody>
      </p:sp>
      <p:sp>
        <p:nvSpPr>
          <p:cNvPr id="189" name="Google Shape;189;p12"/>
          <p:cNvSpPr txBox="1"/>
          <p:nvPr>
            <p:ph idx="1" type="body"/>
          </p:nvPr>
        </p:nvSpPr>
        <p:spPr>
          <a:xfrm>
            <a:off x="1981200" y="1844683"/>
            <a:ext cx="9288780" cy="3763637"/>
          </a:xfrm>
          <a:prstGeom prst="rect">
            <a:avLst/>
          </a:prstGeom>
          <a:noFill/>
          <a:ln>
            <a:noFill/>
          </a:ln>
        </p:spPr>
        <p:txBody>
          <a:bodyPr anchorCtr="0" anchor="t" bIns="45700" lIns="91425" spcFirstLastPara="1" rIns="91425" wrap="square" tIns="45700">
            <a:normAutofit/>
          </a:bodyPr>
          <a:lstStyle/>
          <a:p>
            <a:pPr indent="-170180" lvl="0" marL="342900" rtl="0" algn="l">
              <a:lnSpc>
                <a:spcPct val="80000"/>
              </a:lnSpc>
              <a:spcBef>
                <a:spcPts val="544"/>
              </a:spcBef>
              <a:spcAft>
                <a:spcPts val="0"/>
              </a:spcAft>
              <a:buSzPts val="2720"/>
              <a:buNone/>
            </a:pPr>
            <a:r>
              <a:rPr lang="en-GB" sz="2800" u="sng">
                <a:solidFill>
                  <a:schemeClr val="hlink"/>
                </a:solidFill>
                <a:hlinkClick r:id="rId3"/>
              </a:rPr>
              <a:t>https://www.youtube.com/watch?v=rfTSjLwcWdo</a:t>
            </a:r>
            <a:endParaRPr sz="2800"/>
          </a:p>
          <a:p>
            <a:pPr indent="-170180" lvl="0" marL="342900" rtl="0" algn="l">
              <a:lnSpc>
                <a:spcPct val="80000"/>
              </a:lnSpc>
              <a:spcBef>
                <a:spcPts val="544"/>
              </a:spcBef>
              <a:spcAft>
                <a:spcPts val="0"/>
              </a:spcAft>
              <a:buSzPts val="2720"/>
              <a:buNone/>
            </a:pPr>
            <a:r>
              <a:rPr lang="en-GB" sz="2400"/>
              <a:t>(2 min animation in Spanish outlining fin de la pobreza)  </a:t>
            </a:r>
            <a:endParaRPr/>
          </a:p>
          <a:p>
            <a:pPr indent="-342900" lvl="0" marL="342900" rtl="0" algn="l">
              <a:lnSpc>
                <a:spcPct val="80000"/>
              </a:lnSpc>
              <a:spcBef>
                <a:spcPts val="544"/>
              </a:spcBef>
              <a:spcAft>
                <a:spcPts val="0"/>
              </a:spcAft>
              <a:buSzPts val="2720"/>
              <a:buNone/>
            </a:pPr>
            <a:r>
              <a:t/>
            </a:r>
            <a:endParaRPr sz="2720"/>
          </a:p>
          <a:p>
            <a:pPr indent="-342900" lvl="0" marL="342900" rtl="0" algn="l">
              <a:lnSpc>
                <a:spcPct val="80000"/>
              </a:lnSpc>
              <a:spcBef>
                <a:spcPts val="544"/>
              </a:spcBef>
              <a:spcAft>
                <a:spcPts val="0"/>
              </a:spcAft>
              <a:buSzPts val="2720"/>
              <a:buNone/>
            </a:pPr>
            <a:r>
              <a:rPr lang="en-GB" sz="2800" u="sng">
                <a:solidFill>
                  <a:schemeClr val="hlink"/>
                </a:solidFill>
                <a:hlinkClick r:id="rId4"/>
              </a:rPr>
              <a:t>https://www.youtube.com/watch?v=BGqmB5LSFu4</a:t>
            </a:r>
            <a:endParaRPr sz="2800"/>
          </a:p>
          <a:p>
            <a:pPr indent="-342900" lvl="0" marL="342900" rtl="0" algn="l">
              <a:lnSpc>
                <a:spcPct val="80000"/>
              </a:lnSpc>
              <a:spcBef>
                <a:spcPts val="544"/>
              </a:spcBef>
              <a:spcAft>
                <a:spcPts val="0"/>
              </a:spcAft>
              <a:buSzPts val="2720"/>
              <a:buNone/>
            </a:pPr>
            <a:r>
              <a:rPr lang="en-GB" sz="1900"/>
              <a:t>( 2 min 37 sec animation in Spanish about the Global Goals and fin de la pobreza) </a:t>
            </a:r>
            <a:endParaRPr/>
          </a:p>
          <a:p>
            <a:pPr indent="-342900" lvl="0" marL="342900" rtl="0" algn="l">
              <a:lnSpc>
                <a:spcPct val="80000"/>
              </a:lnSpc>
              <a:spcBef>
                <a:spcPts val="544"/>
              </a:spcBef>
              <a:spcAft>
                <a:spcPts val="0"/>
              </a:spcAft>
              <a:buSzPts val="2720"/>
              <a:buNone/>
            </a:pPr>
            <a:r>
              <a:t/>
            </a:r>
            <a:endParaRPr sz="2800"/>
          </a:p>
          <a:p>
            <a:pPr indent="-170180" lvl="0" marL="342900" rtl="0" algn="l">
              <a:lnSpc>
                <a:spcPct val="80000"/>
              </a:lnSpc>
              <a:spcBef>
                <a:spcPts val="544"/>
              </a:spcBef>
              <a:spcAft>
                <a:spcPts val="0"/>
              </a:spcAft>
              <a:buSzPts val="2720"/>
              <a:buNone/>
            </a:pPr>
            <a:r>
              <a:t/>
            </a:r>
            <a:endParaRPr sz="272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13">
            <a:hlinkClick r:id="rId3"/>
          </p:cNvPr>
          <p:cNvPicPr preferRelativeResize="0"/>
          <p:nvPr/>
        </p:nvPicPr>
        <p:blipFill rotWithShape="1">
          <a:blip r:embed="rId4">
            <a:alphaModFix/>
          </a:blip>
          <a:srcRect b="13332" l="0" r="0" t="58222"/>
          <a:stretch/>
        </p:blipFill>
        <p:spPr>
          <a:xfrm>
            <a:off x="357220" y="853440"/>
            <a:ext cx="11477560" cy="461772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14"/>
          <p:cNvPicPr preferRelativeResize="0"/>
          <p:nvPr/>
        </p:nvPicPr>
        <p:blipFill rotWithShape="1">
          <a:blip r:embed="rId3">
            <a:alphaModFix/>
          </a:blip>
          <a:srcRect b="0" l="0" r="0" t="0"/>
          <a:stretch/>
        </p:blipFill>
        <p:spPr>
          <a:xfrm>
            <a:off x="4122340" y="2730887"/>
            <a:ext cx="3605719" cy="1047169"/>
          </a:xfrm>
          <a:prstGeom prst="rect">
            <a:avLst/>
          </a:prstGeom>
          <a:noFill/>
          <a:ln>
            <a:noFill/>
          </a:ln>
        </p:spPr>
      </p:pic>
      <p:pic>
        <p:nvPicPr>
          <p:cNvPr id="200" name="Google Shape;200;p14"/>
          <p:cNvPicPr preferRelativeResize="0"/>
          <p:nvPr/>
        </p:nvPicPr>
        <p:blipFill rotWithShape="1">
          <a:blip r:embed="rId4">
            <a:alphaModFix/>
          </a:blip>
          <a:srcRect b="0" l="0" r="0" t="0"/>
          <a:stretch/>
        </p:blipFill>
        <p:spPr>
          <a:xfrm>
            <a:off x="4122350" y="3855925"/>
            <a:ext cx="1654450" cy="1167850"/>
          </a:xfrm>
          <a:prstGeom prst="rect">
            <a:avLst/>
          </a:prstGeom>
          <a:noFill/>
          <a:ln>
            <a:noFill/>
          </a:ln>
        </p:spPr>
      </p:pic>
      <p:sp>
        <p:nvSpPr>
          <p:cNvPr id="201" name="Google Shape;201;p14"/>
          <p:cNvSpPr/>
          <p:nvPr/>
        </p:nvSpPr>
        <p:spPr>
          <a:xfrm>
            <a:off x="5693588" y="3778050"/>
            <a:ext cx="2034600" cy="1323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000">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r>
              <a:rPr lang="en-GB" sz="1100">
                <a:solidFill>
                  <a:srgbClr val="FFFFFF"/>
                </a:solidFill>
                <a:latin typeface="Calibri"/>
                <a:ea typeface="Calibri"/>
                <a:cs typeface="Calibri"/>
                <a:sym typeface="Calibri"/>
              </a:rPr>
              <a:t>.</a:t>
            </a:r>
            <a:endParaRPr sz="11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2"/>
          <p:cNvPicPr preferRelativeResize="0"/>
          <p:nvPr/>
        </p:nvPicPr>
        <p:blipFill rotWithShape="1">
          <a:blip r:embed="rId3">
            <a:alphaModFix/>
          </a:blip>
          <a:srcRect b="20222" l="0" r="0" t="46786"/>
          <a:stretch/>
        </p:blipFill>
        <p:spPr>
          <a:xfrm>
            <a:off x="413600" y="712470"/>
            <a:ext cx="11642770" cy="5433060"/>
          </a:xfrm>
          <a:prstGeom prst="rect">
            <a:avLst/>
          </a:prstGeom>
          <a:noFill/>
          <a:ln>
            <a:noFill/>
          </a:ln>
        </p:spPr>
      </p:pic>
      <p:pic>
        <p:nvPicPr>
          <p:cNvPr id="97" name="Google Shape;97;p2"/>
          <p:cNvPicPr preferRelativeResize="0"/>
          <p:nvPr/>
        </p:nvPicPr>
        <p:blipFill rotWithShape="1">
          <a:blip r:embed="rId3">
            <a:alphaModFix/>
          </a:blip>
          <a:srcRect b="90750" l="40963" r="0" t="-1111"/>
          <a:stretch/>
        </p:blipFill>
        <p:spPr>
          <a:xfrm>
            <a:off x="6776766" y="-121920"/>
            <a:ext cx="4727314" cy="11734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3"/>
          <p:cNvPicPr preferRelativeResize="0"/>
          <p:nvPr/>
        </p:nvPicPr>
        <p:blipFill rotWithShape="1">
          <a:blip r:embed="rId3">
            <a:alphaModFix/>
          </a:blip>
          <a:srcRect b="90750" l="40963" r="0" t="-1111"/>
          <a:stretch/>
        </p:blipFill>
        <p:spPr>
          <a:xfrm>
            <a:off x="6654846" y="-137160"/>
            <a:ext cx="4727314" cy="1173480"/>
          </a:xfrm>
          <a:prstGeom prst="rect">
            <a:avLst/>
          </a:prstGeom>
          <a:noFill/>
          <a:ln>
            <a:noFill/>
          </a:ln>
        </p:spPr>
      </p:pic>
      <p:pic>
        <p:nvPicPr>
          <p:cNvPr id="104" name="Google Shape;104;p3"/>
          <p:cNvPicPr preferRelativeResize="0"/>
          <p:nvPr/>
        </p:nvPicPr>
        <p:blipFill rotWithShape="1">
          <a:blip r:embed="rId4">
            <a:alphaModFix/>
          </a:blip>
          <a:srcRect b="41555" l="0" r="0" t="13555"/>
          <a:stretch/>
        </p:blipFill>
        <p:spPr>
          <a:xfrm>
            <a:off x="1614868" y="889121"/>
            <a:ext cx="8962263" cy="56903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4"/>
          <p:cNvPicPr preferRelativeResize="0"/>
          <p:nvPr/>
        </p:nvPicPr>
        <p:blipFill rotWithShape="1">
          <a:blip r:embed="rId3">
            <a:alphaModFix/>
          </a:blip>
          <a:srcRect b="0" l="0" r="0" t="0"/>
          <a:stretch/>
        </p:blipFill>
        <p:spPr>
          <a:xfrm>
            <a:off x="1524001" y="0"/>
            <a:ext cx="9144001" cy="6858000"/>
          </a:xfrm>
          <a:prstGeom prst="rect">
            <a:avLst/>
          </a:prstGeom>
          <a:noFill/>
          <a:ln>
            <a:noFill/>
          </a:ln>
        </p:spPr>
      </p:pic>
      <p:sp>
        <p:nvSpPr>
          <p:cNvPr id="110" name="Google Shape;110;p4"/>
          <p:cNvSpPr/>
          <p:nvPr/>
        </p:nvSpPr>
        <p:spPr>
          <a:xfrm>
            <a:off x="2153250" y="641425"/>
            <a:ext cx="7952400" cy="4973400"/>
          </a:xfrm>
          <a:prstGeom prst="roundRect">
            <a:avLst>
              <a:gd fmla="val 16667" name="adj"/>
            </a:avLst>
          </a:prstGeom>
          <a:solidFill>
            <a:srgbClr val="00ACD8">
              <a:alpha val="6745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1" name="Google Shape;111;p4"/>
          <p:cNvSpPr txBox="1"/>
          <p:nvPr>
            <p:ph type="title"/>
          </p:nvPr>
        </p:nvSpPr>
        <p:spPr>
          <a:xfrm>
            <a:off x="2066325" y="45718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400"/>
              <a:buNone/>
            </a:pPr>
            <a:r>
              <a:rPr b="1" lang="en-GB">
                <a:solidFill>
                  <a:srgbClr val="FFFFFF"/>
                </a:solidFill>
              </a:rPr>
              <a:t>Lesson 2</a:t>
            </a:r>
            <a:endParaRPr b="1">
              <a:solidFill>
                <a:srgbClr val="FFFFFF"/>
              </a:solidFill>
            </a:endParaRPr>
          </a:p>
        </p:txBody>
      </p:sp>
      <p:sp>
        <p:nvSpPr>
          <p:cNvPr id="112" name="Google Shape;112;p4"/>
          <p:cNvSpPr txBox="1"/>
          <p:nvPr>
            <p:ph idx="1" type="body"/>
          </p:nvPr>
        </p:nvSpPr>
        <p:spPr>
          <a:xfrm>
            <a:off x="2588025" y="1304123"/>
            <a:ext cx="7186200" cy="45261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rgbClr val="FFFFFF"/>
              </a:buClr>
              <a:buSzPts val="3200"/>
              <a:buFont typeface="Noto Sans Symbols"/>
              <a:buChar char="✔"/>
            </a:pPr>
            <a:r>
              <a:rPr b="1" lang="en-GB">
                <a:solidFill>
                  <a:srgbClr val="FFFFFF"/>
                </a:solidFill>
              </a:rPr>
              <a:t>Mapa de la pobreza infantil en el Reino Unido – numbers task looking at child poverty in the UK</a:t>
            </a:r>
            <a:endParaRPr b="1">
              <a:solidFill>
                <a:srgbClr val="FFFFFF"/>
              </a:solidFill>
            </a:endParaRPr>
          </a:p>
          <a:p>
            <a:pPr indent="-342900" lvl="0" marL="342900" rtl="0" algn="l">
              <a:lnSpc>
                <a:spcPct val="100000"/>
              </a:lnSpc>
              <a:spcBef>
                <a:spcPts val="640"/>
              </a:spcBef>
              <a:spcAft>
                <a:spcPts val="0"/>
              </a:spcAft>
              <a:buClr>
                <a:srgbClr val="FFFFFF"/>
              </a:buClr>
              <a:buSzPts val="3200"/>
              <a:buFont typeface="Noto Sans Symbols"/>
              <a:buChar char="✔"/>
            </a:pPr>
            <a:r>
              <a:rPr b="1" lang="en-GB">
                <a:solidFill>
                  <a:srgbClr val="FFFFFF"/>
                </a:solidFill>
              </a:rPr>
              <a:t>Spreading the Happiness – translation task</a:t>
            </a:r>
            <a:endParaRPr/>
          </a:p>
          <a:p>
            <a:pPr indent="-342900" lvl="0" marL="342900" rtl="0" algn="l">
              <a:lnSpc>
                <a:spcPct val="100000"/>
              </a:lnSpc>
              <a:spcBef>
                <a:spcPts val="640"/>
              </a:spcBef>
              <a:spcAft>
                <a:spcPts val="0"/>
              </a:spcAft>
              <a:buClr>
                <a:srgbClr val="FFFFFF"/>
              </a:buClr>
              <a:buSzPts val="3200"/>
              <a:buFont typeface="Noto Sans Symbols"/>
              <a:buChar char="✔"/>
            </a:pPr>
            <a:r>
              <a:rPr b="1" lang="en-GB">
                <a:solidFill>
                  <a:srgbClr val="FFFFFF"/>
                </a:solidFill>
              </a:rPr>
              <a:t>¡Busca! – 4 prompt questions to explore poverty in more details</a:t>
            </a:r>
            <a:endParaRPr/>
          </a:p>
          <a:p>
            <a:pPr indent="-342900" lvl="0" marL="342900" rtl="0" algn="l">
              <a:lnSpc>
                <a:spcPct val="100000"/>
              </a:lnSpc>
              <a:spcBef>
                <a:spcPts val="640"/>
              </a:spcBef>
              <a:spcAft>
                <a:spcPts val="0"/>
              </a:spcAft>
              <a:buClr>
                <a:srgbClr val="FFFFFF"/>
              </a:buClr>
              <a:buSzPts val="3200"/>
              <a:buFont typeface="Noto Sans Symbols"/>
              <a:buChar char="✔"/>
            </a:pPr>
            <a:r>
              <a:rPr b="1" lang="en-GB">
                <a:solidFill>
                  <a:srgbClr val="FFFFFF"/>
                </a:solidFill>
              </a:rPr>
              <a:t>Could you live on £5 for 5 days?</a:t>
            </a:r>
            <a:endParaRPr/>
          </a:p>
          <a:p>
            <a:pPr indent="0" lvl="0" marL="0" rtl="0" algn="l">
              <a:lnSpc>
                <a:spcPct val="100000"/>
              </a:lnSpc>
              <a:spcBef>
                <a:spcPts val="640"/>
              </a:spcBef>
              <a:spcAft>
                <a:spcPts val="0"/>
              </a:spcAft>
              <a:buClr>
                <a:srgbClr val="FFFFFF"/>
              </a:buClr>
              <a:buSzPts val="3200"/>
              <a:buNone/>
            </a:pPr>
            <a:r>
              <a:t/>
            </a:r>
            <a:endParaRPr b="1">
              <a:solidFill>
                <a:srgbClr val="FFFFFF"/>
              </a:solidFill>
            </a:endParaRPr>
          </a:p>
          <a:p>
            <a:pPr indent="-139700" lvl="0" marL="342900" rtl="0" algn="l">
              <a:lnSpc>
                <a:spcPct val="100000"/>
              </a:lnSpc>
              <a:spcBef>
                <a:spcPts val="640"/>
              </a:spcBef>
              <a:spcAft>
                <a:spcPts val="0"/>
              </a:spcAft>
              <a:buSzPts val="32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descr="Screen Shot 2019-09-17 at 10.52.22.png" id="118" name="Google Shape;118;p5"/>
          <p:cNvPicPr preferRelativeResize="0"/>
          <p:nvPr>
            <p:ph idx="1" type="body"/>
          </p:nvPr>
        </p:nvPicPr>
        <p:blipFill rotWithShape="1">
          <a:blip r:embed="rId3">
            <a:alphaModFix/>
          </a:blip>
          <a:srcRect b="0" l="-10562" r="-10562" t="0"/>
          <a:stretch/>
        </p:blipFill>
        <p:spPr>
          <a:xfrm>
            <a:off x="1014368" y="1219200"/>
            <a:ext cx="10085239" cy="5547360"/>
          </a:xfrm>
          <a:prstGeom prst="rect">
            <a:avLst/>
          </a:prstGeom>
          <a:noFill/>
          <a:ln>
            <a:noFill/>
          </a:ln>
        </p:spPr>
      </p:pic>
      <p:sp>
        <p:nvSpPr>
          <p:cNvPr id="119" name="Google Shape;119;p5"/>
          <p:cNvSpPr txBox="1"/>
          <p:nvPr>
            <p:ph type="title"/>
          </p:nvPr>
        </p:nvSpPr>
        <p:spPr>
          <a:xfrm>
            <a:off x="1942187" y="76200"/>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3959"/>
              <a:buNone/>
            </a:pPr>
            <a:r>
              <a:rPr b="1" lang="en-GB" sz="3563" u="sng">
                <a:solidFill>
                  <a:srgbClr val="FFFFFF"/>
                </a:solidFill>
                <a:hlinkClick r:id="rId4">
                  <a:extLst>
                    <a:ext uri="{A12FA001-AC4F-418D-AE19-62706E023703}">
                      <ahyp:hlinkClr val="tx"/>
                    </a:ext>
                  </a:extLst>
                </a:hlinkClick>
              </a:rPr>
              <a:t>Mapa de la pobreza infantil en el </a:t>
            </a:r>
            <a:br>
              <a:rPr b="1" lang="en-GB" sz="3563" u="sng">
                <a:solidFill>
                  <a:srgbClr val="FFFFFF"/>
                </a:solidFill>
                <a:hlinkClick r:id="rId5">
                  <a:extLst>
                    <a:ext uri="{A12FA001-AC4F-418D-AE19-62706E023703}">
                      <ahyp:hlinkClr val="tx"/>
                    </a:ext>
                  </a:extLst>
                </a:hlinkClick>
              </a:rPr>
            </a:br>
            <a:r>
              <a:rPr b="1" lang="en-GB" sz="3563" u="sng">
                <a:solidFill>
                  <a:srgbClr val="FFFFFF"/>
                </a:solidFill>
                <a:hlinkClick r:id="rId6">
                  <a:extLst>
                    <a:ext uri="{A12FA001-AC4F-418D-AE19-62706E023703}">
                      <ahyp:hlinkClr val="tx"/>
                    </a:ext>
                  </a:extLst>
                </a:hlinkClick>
              </a:rPr>
              <a:t>Reino Unido de Gran Bretaña</a:t>
            </a:r>
            <a:endParaRPr b="1" sz="3563">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6"/>
          <p:cNvSpPr/>
          <p:nvPr/>
        </p:nvSpPr>
        <p:spPr>
          <a:xfrm>
            <a:off x="2043825" y="1869525"/>
            <a:ext cx="8229600" cy="1264500"/>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6" name="Google Shape;126;p6"/>
          <p:cNvSpPr txBox="1"/>
          <p:nvPr>
            <p:ph idx="1" type="body"/>
          </p:nvPr>
        </p:nvSpPr>
        <p:spPr>
          <a:xfrm>
            <a:off x="1981200" y="1966799"/>
            <a:ext cx="8229600" cy="1167226"/>
          </a:xfrm>
          <a:prstGeom prst="rect">
            <a:avLst/>
          </a:prstGeom>
          <a:noFill/>
          <a:ln>
            <a:noFill/>
          </a:ln>
        </p:spPr>
        <p:txBody>
          <a:bodyPr anchorCtr="0" anchor="t" bIns="45700" lIns="91425" spcFirstLastPara="1" rIns="91425" wrap="square" tIns="45700">
            <a:normAutofit/>
          </a:bodyPr>
          <a:lstStyle/>
          <a:p>
            <a:pPr indent="-342900" lvl="0" marL="342900" rtl="0" algn="ctr">
              <a:lnSpc>
                <a:spcPct val="100000"/>
              </a:lnSpc>
              <a:spcBef>
                <a:spcPts val="0"/>
              </a:spcBef>
              <a:spcAft>
                <a:spcPts val="0"/>
              </a:spcAft>
              <a:buSzPts val="3200"/>
              <a:buNone/>
            </a:pPr>
            <a:r>
              <a:rPr lang="en-GB"/>
              <a:t>¿Cuál es la tasa de pobreza infantil en estas</a:t>
            </a:r>
            <a:endParaRPr/>
          </a:p>
          <a:p>
            <a:pPr indent="-342900" lvl="0" marL="342900" rtl="0" algn="ctr">
              <a:lnSpc>
                <a:spcPct val="100000"/>
              </a:lnSpc>
              <a:spcBef>
                <a:spcPts val="0"/>
              </a:spcBef>
              <a:spcAft>
                <a:spcPts val="0"/>
              </a:spcAft>
              <a:buSzPts val="3200"/>
              <a:buNone/>
            </a:pPr>
            <a:r>
              <a:rPr lang="en-GB"/>
              <a:t>10 ciudades británicas?</a:t>
            </a:r>
            <a:endParaRPr/>
          </a:p>
          <a:p>
            <a:pPr indent="-342900" lvl="0" marL="342900" rtl="0" algn="l">
              <a:lnSpc>
                <a:spcPct val="100000"/>
              </a:lnSpc>
              <a:spcBef>
                <a:spcPts val="640"/>
              </a:spcBef>
              <a:spcAft>
                <a:spcPts val="0"/>
              </a:spcAft>
              <a:buSzPts val="3200"/>
              <a:buNone/>
            </a:pPr>
            <a:r>
              <a:t/>
            </a:r>
            <a:endParaRPr/>
          </a:p>
          <a:p>
            <a:pPr indent="-342900" lvl="0" marL="342900" rtl="0" algn="l">
              <a:lnSpc>
                <a:spcPct val="100000"/>
              </a:lnSpc>
              <a:spcBef>
                <a:spcPts val="640"/>
              </a:spcBef>
              <a:spcAft>
                <a:spcPts val="0"/>
              </a:spcAft>
              <a:buSzPts val="3200"/>
              <a:buNone/>
            </a:pPr>
            <a:r>
              <a:t/>
            </a:r>
            <a:endParaRPr/>
          </a:p>
        </p:txBody>
      </p:sp>
      <p:graphicFrame>
        <p:nvGraphicFramePr>
          <p:cNvPr id="127" name="Google Shape;127;p6"/>
          <p:cNvGraphicFramePr/>
          <p:nvPr/>
        </p:nvGraphicFramePr>
        <p:xfrm>
          <a:off x="1790700" y="3494891"/>
          <a:ext cx="3000000" cy="3000000"/>
        </p:xfrm>
        <a:graphic>
          <a:graphicData uri="http://schemas.openxmlformats.org/drawingml/2006/table">
            <a:tbl>
              <a:tblPr>
                <a:noFill/>
                <a:tableStyleId>{BCBB0202-D0E6-44B5-9CD3-7E7C3A36ECA6}</a:tableStyleId>
              </a:tblPr>
              <a:tblGrid>
                <a:gridCol w="4343400"/>
                <a:gridCol w="4343400"/>
              </a:tblGrid>
              <a:tr h="561350">
                <a:tc>
                  <a:txBody>
                    <a:bodyPr/>
                    <a:lstStyle/>
                    <a:p>
                      <a:pPr indent="0" lvl="0" marL="0" marR="0" rtl="0" algn="l">
                        <a:lnSpc>
                          <a:spcPct val="100000"/>
                        </a:lnSpc>
                        <a:spcBef>
                          <a:spcPts val="0"/>
                        </a:spcBef>
                        <a:spcAft>
                          <a:spcPts val="0"/>
                        </a:spcAft>
                        <a:buClr>
                          <a:srgbClr val="000000"/>
                        </a:buClr>
                        <a:buSzPts val="2200"/>
                        <a:buFont typeface="Arial"/>
                        <a:buNone/>
                      </a:pPr>
                      <a:r>
                        <a:rPr lang="en-GB" sz="2200" u="none" cap="none" strike="noStrike"/>
                        <a:t>1 </a:t>
                      </a:r>
                      <a:r>
                        <a:rPr lang="en-GB" sz="2200" u="none" cap="none" strike="noStrike">
                          <a:solidFill>
                            <a:srgbClr val="FF0000"/>
                          </a:solidFill>
                        </a:rPr>
                        <a:t>Ejemplo: NW Durham – 34,8%</a:t>
                      </a:r>
                      <a:endParaRPr sz="2200" u="none" cap="none" strike="noStrike">
                        <a:solidFill>
                          <a:srgbClr val="FF0000"/>
                        </a:solidFill>
                      </a:endParaRPr>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2200"/>
                        <a:buFont typeface="Arial"/>
                        <a:buNone/>
                      </a:pPr>
                      <a:r>
                        <a:rPr lang="en-GB" sz="2200" u="none" cap="none" strike="noStrike"/>
                        <a:t>6 Carlisle</a:t>
                      </a:r>
                      <a:endParaRPr sz="2200" u="none" cap="none" strike="noStrike"/>
                    </a:p>
                  </a:txBody>
                  <a:tcPr marT="45725" marB="45725" marR="91450" marL="91450">
                    <a:solidFill>
                      <a:srgbClr val="FFFFFF"/>
                    </a:solidFill>
                  </a:tcPr>
                </a:tc>
              </a:tr>
              <a:tr h="561350">
                <a:tc>
                  <a:txBody>
                    <a:bodyPr/>
                    <a:lstStyle/>
                    <a:p>
                      <a:pPr indent="0" lvl="0" marL="0" marR="0" rtl="0" algn="l">
                        <a:lnSpc>
                          <a:spcPct val="100000"/>
                        </a:lnSpc>
                        <a:spcBef>
                          <a:spcPts val="0"/>
                        </a:spcBef>
                        <a:spcAft>
                          <a:spcPts val="0"/>
                        </a:spcAft>
                        <a:buClr>
                          <a:srgbClr val="000000"/>
                        </a:buClr>
                        <a:buSzPts val="2200"/>
                        <a:buFont typeface="Arial"/>
                        <a:buNone/>
                      </a:pPr>
                      <a:r>
                        <a:rPr lang="en-GB" sz="2200" u="none" cap="none" strike="noStrike"/>
                        <a:t>2 Huddersfield</a:t>
                      </a:r>
                      <a:endParaRPr sz="22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2200"/>
                        <a:buFont typeface="Arial"/>
                        <a:buNone/>
                      </a:pPr>
                      <a:r>
                        <a:rPr lang="en-GB" sz="2200" u="none" cap="none" strike="noStrike"/>
                        <a:t>7 Sheffield, Hallam</a:t>
                      </a:r>
                      <a:endParaRPr sz="2200" u="none" cap="none" strike="noStrike"/>
                    </a:p>
                  </a:txBody>
                  <a:tcPr marT="45725" marB="45725" marR="91450" marL="91450">
                    <a:solidFill>
                      <a:srgbClr val="FFFFFF"/>
                    </a:solidFill>
                  </a:tcPr>
                </a:tc>
              </a:tr>
              <a:tr h="566425">
                <a:tc>
                  <a:txBody>
                    <a:bodyPr/>
                    <a:lstStyle/>
                    <a:p>
                      <a:pPr indent="0" lvl="0" marL="0" marR="0" rtl="0" algn="l">
                        <a:lnSpc>
                          <a:spcPct val="100000"/>
                        </a:lnSpc>
                        <a:spcBef>
                          <a:spcPts val="0"/>
                        </a:spcBef>
                        <a:spcAft>
                          <a:spcPts val="0"/>
                        </a:spcAft>
                        <a:buClr>
                          <a:srgbClr val="000000"/>
                        </a:buClr>
                        <a:buSzPts val="2200"/>
                        <a:buFont typeface="Arial"/>
                        <a:buNone/>
                      </a:pPr>
                      <a:r>
                        <a:rPr lang="en-GB" sz="2200" u="none" cap="none" strike="noStrike"/>
                        <a:t>3 Liverpool, Walton</a:t>
                      </a:r>
                      <a:endParaRPr sz="22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2200"/>
                        <a:buFont typeface="Arial"/>
                        <a:buNone/>
                      </a:pPr>
                      <a:r>
                        <a:rPr lang="en-GB" sz="2200" u="none" cap="none" strike="noStrike"/>
                        <a:t>8 Edinburgh, Pentlands</a:t>
                      </a:r>
                      <a:endParaRPr sz="2200" u="none" cap="none" strike="noStrike"/>
                    </a:p>
                  </a:txBody>
                  <a:tcPr marT="45725" marB="45725" marR="91450" marL="91450">
                    <a:solidFill>
                      <a:srgbClr val="FFFFFF"/>
                    </a:solidFill>
                  </a:tcPr>
                </a:tc>
              </a:tr>
              <a:tr h="561350">
                <a:tc>
                  <a:txBody>
                    <a:bodyPr/>
                    <a:lstStyle/>
                    <a:p>
                      <a:pPr indent="0" lvl="0" marL="0" marR="0" rtl="0" algn="l">
                        <a:lnSpc>
                          <a:spcPct val="100000"/>
                        </a:lnSpc>
                        <a:spcBef>
                          <a:spcPts val="0"/>
                        </a:spcBef>
                        <a:spcAft>
                          <a:spcPts val="0"/>
                        </a:spcAft>
                        <a:buClr>
                          <a:srgbClr val="000000"/>
                        </a:buClr>
                        <a:buSzPts val="2200"/>
                        <a:buFont typeface="Arial"/>
                        <a:buNone/>
                      </a:pPr>
                      <a:r>
                        <a:rPr lang="en-GB" sz="2200" u="none" cap="none" strike="noStrike"/>
                        <a:t>4 SE Cambridgeshire</a:t>
                      </a:r>
                      <a:endParaRPr sz="22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2200"/>
                        <a:buFont typeface="Arial"/>
                        <a:buNone/>
                      </a:pPr>
                      <a:r>
                        <a:rPr lang="en-GB" sz="2200" u="none" cap="none" strike="noStrike"/>
                        <a:t>9 Norwich North</a:t>
                      </a:r>
                      <a:endParaRPr sz="2200" u="none" cap="none" strike="noStrike"/>
                    </a:p>
                  </a:txBody>
                  <a:tcPr marT="45725" marB="45725" marR="91450" marL="91450">
                    <a:solidFill>
                      <a:srgbClr val="FFFFFF"/>
                    </a:solidFill>
                  </a:tcPr>
                </a:tc>
              </a:tr>
              <a:tr h="561350">
                <a:tc>
                  <a:txBody>
                    <a:bodyPr/>
                    <a:lstStyle/>
                    <a:p>
                      <a:pPr indent="0" lvl="0" marL="0" marR="0" rtl="0" algn="l">
                        <a:lnSpc>
                          <a:spcPct val="100000"/>
                        </a:lnSpc>
                        <a:spcBef>
                          <a:spcPts val="0"/>
                        </a:spcBef>
                        <a:spcAft>
                          <a:spcPts val="0"/>
                        </a:spcAft>
                        <a:buClr>
                          <a:srgbClr val="000000"/>
                        </a:buClr>
                        <a:buSzPts val="2200"/>
                        <a:buFont typeface="Arial"/>
                        <a:buNone/>
                      </a:pPr>
                      <a:r>
                        <a:rPr lang="en-GB" sz="2200" u="none" cap="none" strike="noStrike"/>
                        <a:t>5 Orkney Islands</a:t>
                      </a:r>
                      <a:endParaRPr sz="22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2200"/>
                        <a:buFont typeface="Arial"/>
                        <a:buNone/>
                      </a:pPr>
                      <a:r>
                        <a:rPr lang="en-GB" sz="2200" u="none" cap="none" strike="noStrike"/>
                        <a:t>10 Scarborough and Whitby </a:t>
                      </a:r>
                      <a:endParaRPr sz="2200" u="none" cap="none" strike="noStrike"/>
                    </a:p>
                  </a:txBody>
                  <a:tcPr marT="45725" marB="45725" marR="91450" marL="91450">
                    <a:solidFill>
                      <a:srgbClr val="FFFFFF"/>
                    </a:solidFill>
                  </a:tcPr>
                </a:tc>
              </a:tr>
            </a:tbl>
          </a:graphicData>
        </a:graphic>
      </p:graphicFrame>
      <p:sp>
        <p:nvSpPr>
          <p:cNvPr id="128" name="Google Shape;128;p6"/>
          <p:cNvSpPr txBox="1"/>
          <p:nvPr>
            <p:ph type="title"/>
          </p:nvPr>
        </p:nvSpPr>
        <p:spPr>
          <a:xfrm>
            <a:off x="1981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3959"/>
              <a:buNone/>
            </a:pPr>
            <a:r>
              <a:rPr b="1" lang="en-GB" sz="3563" u="sng">
                <a:solidFill>
                  <a:srgbClr val="FFFFFF"/>
                </a:solidFill>
                <a:hlinkClick r:id="rId3">
                  <a:extLst>
                    <a:ext uri="{A12FA001-AC4F-418D-AE19-62706E023703}">
                      <ahyp:hlinkClr val="tx"/>
                    </a:ext>
                  </a:extLst>
                </a:hlinkClick>
              </a:rPr>
              <a:t>Mapa de la pobreza infantil en el </a:t>
            </a:r>
            <a:br>
              <a:rPr b="1" lang="en-GB" sz="3563" u="sng">
                <a:solidFill>
                  <a:srgbClr val="FFFFFF"/>
                </a:solidFill>
                <a:hlinkClick r:id="rId4">
                  <a:extLst>
                    <a:ext uri="{A12FA001-AC4F-418D-AE19-62706E023703}">
                      <ahyp:hlinkClr val="tx"/>
                    </a:ext>
                  </a:extLst>
                </a:hlinkClick>
              </a:rPr>
            </a:br>
            <a:r>
              <a:rPr b="1" lang="en-GB" sz="3563" u="sng">
                <a:solidFill>
                  <a:srgbClr val="FFFFFF"/>
                </a:solidFill>
                <a:hlinkClick r:id="rId5">
                  <a:extLst>
                    <a:ext uri="{A12FA001-AC4F-418D-AE19-62706E023703}">
                      <ahyp:hlinkClr val="tx"/>
                    </a:ext>
                  </a:extLst>
                </a:hlinkClick>
              </a:rPr>
              <a:t>Reino Unido de Gran Bretaña</a:t>
            </a:r>
            <a:endParaRPr b="1" sz="3563">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7"/>
          <p:cNvSpPr/>
          <p:nvPr/>
        </p:nvSpPr>
        <p:spPr>
          <a:xfrm>
            <a:off x="2043825" y="1869525"/>
            <a:ext cx="8229600" cy="1264500"/>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5" name="Google Shape;135;p7"/>
          <p:cNvSpPr txBox="1"/>
          <p:nvPr>
            <p:ph idx="1" type="body"/>
          </p:nvPr>
        </p:nvSpPr>
        <p:spPr>
          <a:xfrm>
            <a:off x="1981200" y="1966799"/>
            <a:ext cx="8229600" cy="1167226"/>
          </a:xfrm>
          <a:prstGeom prst="rect">
            <a:avLst/>
          </a:prstGeom>
          <a:noFill/>
          <a:ln>
            <a:noFill/>
          </a:ln>
        </p:spPr>
        <p:txBody>
          <a:bodyPr anchorCtr="0" anchor="t" bIns="45700" lIns="91425" spcFirstLastPara="1" rIns="91425" wrap="square" tIns="45700">
            <a:normAutofit/>
          </a:bodyPr>
          <a:lstStyle/>
          <a:p>
            <a:pPr indent="-342900" lvl="0" marL="342900" rtl="0" algn="ctr">
              <a:lnSpc>
                <a:spcPct val="100000"/>
              </a:lnSpc>
              <a:spcBef>
                <a:spcPts val="0"/>
              </a:spcBef>
              <a:spcAft>
                <a:spcPts val="0"/>
              </a:spcAft>
              <a:buSzPts val="3200"/>
              <a:buNone/>
            </a:pPr>
            <a:r>
              <a:rPr lang="en-GB"/>
              <a:t>¿Cuál es la tasa de pobreza infantil en estas</a:t>
            </a:r>
            <a:endParaRPr/>
          </a:p>
          <a:p>
            <a:pPr indent="-342900" lvl="0" marL="342900" rtl="0" algn="ctr">
              <a:lnSpc>
                <a:spcPct val="100000"/>
              </a:lnSpc>
              <a:spcBef>
                <a:spcPts val="0"/>
              </a:spcBef>
              <a:spcAft>
                <a:spcPts val="0"/>
              </a:spcAft>
              <a:buSzPts val="3200"/>
              <a:buNone/>
            </a:pPr>
            <a:r>
              <a:rPr lang="en-GB"/>
              <a:t>10 ciudades británicas? </a:t>
            </a:r>
            <a:r>
              <a:rPr b="1" lang="en-GB">
                <a:solidFill>
                  <a:srgbClr val="FF0000"/>
                </a:solidFill>
              </a:rPr>
              <a:t>Respuestas</a:t>
            </a:r>
            <a:endParaRPr b="1">
              <a:solidFill>
                <a:srgbClr val="FF0000"/>
              </a:solidFill>
            </a:endParaRPr>
          </a:p>
          <a:p>
            <a:pPr indent="-342900" lvl="0" marL="342900" rtl="0" algn="l">
              <a:lnSpc>
                <a:spcPct val="100000"/>
              </a:lnSpc>
              <a:spcBef>
                <a:spcPts val="640"/>
              </a:spcBef>
              <a:spcAft>
                <a:spcPts val="0"/>
              </a:spcAft>
              <a:buSzPts val="3200"/>
              <a:buNone/>
            </a:pPr>
            <a:r>
              <a:t/>
            </a:r>
            <a:endParaRPr/>
          </a:p>
          <a:p>
            <a:pPr indent="-342900" lvl="0" marL="342900" rtl="0" algn="l">
              <a:lnSpc>
                <a:spcPct val="100000"/>
              </a:lnSpc>
              <a:spcBef>
                <a:spcPts val="640"/>
              </a:spcBef>
              <a:spcAft>
                <a:spcPts val="0"/>
              </a:spcAft>
              <a:buSzPts val="3200"/>
              <a:buNone/>
            </a:pPr>
            <a:r>
              <a:t/>
            </a:r>
            <a:endParaRPr/>
          </a:p>
        </p:txBody>
      </p:sp>
      <p:graphicFrame>
        <p:nvGraphicFramePr>
          <p:cNvPr id="136" name="Google Shape;136;p7"/>
          <p:cNvGraphicFramePr/>
          <p:nvPr/>
        </p:nvGraphicFramePr>
        <p:xfrm>
          <a:off x="1790700" y="3494891"/>
          <a:ext cx="3000000" cy="3000000"/>
        </p:xfrm>
        <a:graphic>
          <a:graphicData uri="http://schemas.openxmlformats.org/drawingml/2006/table">
            <a:tbl>
              <a:tblPr>
                <a:noFill/>
                <a:tableStyleId>{BCBB0202-D0E6-44B5-9CD3-7E7C3A36ECA6}</a:tableStyleId>
              </a:tblPr>
              <a:tblGrid>
                <a:gridCol w="4343400"/>
                <a:gridCol w="4579625"/>
              </a:tblGrid>
              <a:tr h="561350">
                <a:tc>
                  <a:txBody>
                    <a:bodyPr/>
                    <a:lstStyle/>
                    <a:p>
                      <a:pPr indent="0" lvl="0" marL="0" marR="0" rtl="0" algn="l">
                        <a:lnSpc>
                          <a:spcPct val="100000"/>
                        </a:lnSpc>
                        <a:spcBef>
                          <a:spcPts val="0"/>
                        </a:spcBef>
                        <a:spcAft>
                          <a:spcPts val="0"/>
                        </a:spcAft>
                        <a:buClr>
                          <a:srgbClr val="000000"/>
                        </a:buClr>
                        <a:buSzPts val="2200"/>
                        <a:buFont typeface="Arial"/>
                        <a:buNone/>
                      </a:pPr>
                      <a:r>
                        <a:rPr lang="en-GB" sz="2200" u="none" cap="none" strike="noStrike"/>
                        <a:t>1 </a:t>
                      </a:r>
                      <a:r>
                        <a:rPr lang="en-GB" sz="2200" u="none" cap="none" strike="noStrike">
                          <a:solidFill>
                            <a:schemeClr val="dk1"/>
                          </a:solidFill>
                        </a:rPr>
                        <a:t>NW Durham  </a:t>
                      </a:r>
                      <a:r>
                        <a:rPr lang="en-GB" sz="2200" u="none" cap="none" strike="noStrike">
                          <a:solidFill>
                            <a:srgbClr val="FF0000"/>
                          </a:solidFill>
                        </a:rPr>
                        <a:t>34,8%</a:t>
                      </a:r>
                      <a:endParaRPr sz="2200" u="none" cap="none" strike="noStrike">
                        <a:solidFill>
                          <a:srgbClr val="FF0000"/>
                        </a:solidFill>
                      </a:endParaRPr>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2200"/>
                        <a:buFont typeface="Arial"/>
                        <a:buNone/>
                      </a:pPr>
                      <a:r>
                        <a:rPr lang="en-GB" sz="2200" u="none" cap="none" strike="noStrike"/>
                        <a:t>6 Carlisle</a:t>
                      </a:r>
                      <a:endParaRPr sz="2200" u="none" cap="none" strike="noStrike"/>
                    </a:p>
                  </a:txBody>
                  <a:tcPr marT="45725" marB="45725" marR="91450" marL="91450">
                    <a:solidFill>
                      <a:srgbClr val="FFFFFF"/>
                    </a:solidFill>
                  </a:tcPr>
                </a:tc>
              </a:tr>
              <a:tr h="561350">
                <a:tc>
                  <a:txBody>
                    <a:bodyPr/>
                    <a:lstStyle/>
                    <a:p>
                      <a:pPr indent="0" lvl="0" marL="0" marR="0" rtl="0" algn="l">
                        <a:lnSpc>
                          <a:spcPct val="100000"/>
                        </a:lnSpc>
                        <a:spcBef>
                          <a:spcPts val="0"/>
                        </a:spcBef>
                        <a:spcAft>
                          <a:spcPts val="0"/>
                        </a:spcAft>
                        <a:buClr>
                          <a:srgbClr val="000000"/>
                        </a:buClr>
                        <a:buSzPts val="2200"/>
                        <a:buFont typeface="Arial"/>
                        <a:buNone/>
                      </a:pPr>
                      <a:r>
                        <a:rPr lang="en-GB" sz="2200" u="none" cap="none" strike="noStrike"/>
                        <a:t>2 Huddersfield</a:t>
                      </a:r>
                      <a:endParaRPr sz="22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2200"/>
                        <a:buFont typeface="Arial"/>
                        <a:buNone/>
                      </a:pPr>
                      <a:r>
                        <a:rPr lang="en-GB" sz="2200" u="none" cap="none" strike="noStrike"/>
                        <a:t>7 Sheffield, Hallam</a:t>
                      </a:r>
                      <a:endParaRPr sz="2200" u="none" cap="none" strike="noStrike"/>
                    </a:p>
                  </a:txBody>
                  <a:tcPr marT="45725" marB="45725" marR="91450" marL="91450">
                    <a:solidFill>
                      <a:srgbClr val="FFFFFF"/>
                    </a:solidFill>
                  </a:tcPr>
                </a:tc>
              </a:tr>
              <a:tr h="566425">
                <a:tc>
                  <a:txBody>
                    <a:bodyPr/>
                    <a:lstStyle/>
                    <a:p>
                      <a:pPr indent="0" lvl="0" marL="0" marR="0" rtl="0" algn="l">
                        <a:lnSpc>
                          <a:spcPct val="100000"/>
                        </a:lnSpc>
                        <a:spcBef>
                          <a:spcPts val="0"/>
                        </a:spcBef>
                        <a:spcAft>
                          <a:spcPts val="0"/>
                        </a:spcAft>
                        <a:buClr>
                          <a:srgbClr val="000000"/>
                        </a:buClr>
                        <a:buSzPts val="2200"/>
                        <a:buFont typeface="Arial"/>
                        <a:buNone/>
                      </a:pPr>
                      <a:r>
                        <a:rPr lang="en-GB" sz="2200" u="none" cap="none" strike="noStrike"/>
                        <a:t>3 Liverpool, Walton</a:t>
                      </a:r>
                      <a:endParaRPr sz="22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2200"/>
                        <a:buFont typeface="Arial"/>
                        <a:buNone/>
                      </a:pPr>
                      <a:r>
                        <a:rPr lang="en-GB" sz="2200" u="none" cap="none" strike="noStrike"/>
                        <a:t>8 Edinburgh, Pentlands</a:t>
                      </a:r>
                      <a:endParaRPr sz="2200" u="none" cap="none" strike="noStrike"/>
                    </a:p>
                  </a:txBody>
                  <a:tcPr marT="45725" marB="45725" marR="91450" marL="91450">
                    <a:solidFill>
                      <a:srgbClr val="FFFFFF"/>
                    </a:solidFill>
                  </a:tcPr>
                </a:tc>
              </a:tr>
              <a:tr h="561350">
                <a:tc>
                  <a:txBody>
                    <a:bodyPr/>
                    <a:lstStyle/>
                    <a:p>
                      <a:pPr indent="0" lvl="0" marL="0" marR="0" rtl="0" algn="l">
                        <a:lnSpc>
                          <a:spcPct val="100000"/>
                        </a:lnSpc>
                        <a:spcBef>
                          <a:spcPts val="0"/>
                        </a:spcBef>
                        <a:spcAft>
                          <a:spcPts val="0"/>
                        </a:spcAft>
                        <a:buClr>
                          <a:srgbClr val="000000"/>
                        </a:buClr>
                        <a:buSzPts val="2200"/>
                        <a:buFont typeface="Arial"/>
                        <a:buNone/>
                      </a:pPr>
                      <a:r>
                        <a:rPr lang="en-GB" sz="2200" u="none" cap="none" strike="noStrike"/>
                        <a:t>4 SE Cambridgeshire</a:t>
                      </a:r>
                      <a:endParaRPr sz="22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2200"/>
                        <a:buFont typeface="Arial"/>
                        <a:buNone/>
                      </a:pPr>
                      <a:r>
                        <a:rPr lang="en-GB" sz="2200" u="none" cap="none" strike="noStrike"/>
                        <a:t>9 Norwich North</a:t>
                      </a:r>
                      <a:endParaRPr sz="2200" u="none" cap="none" strike="noStrike"/>
                    </a:p>
                  </a:txBody>
                  <a:tcPr marT="45725" marB="45725" marR="91450" marL="91450">
                    <a:solidFill>
                      <a:srgbClr val="FFFFFF"/>
                    </a:solidFill>
                  </a:tcPr>
                </a:tc>
              </a:tr>
              <a:tr h="561350">
                <a:tc>
                  <a:txBody>
                    <a:bodyPr/>
                    <a:lstStyle/>
                    <a:p>
                      <a:pPr indent="0" lvl="0" marL="0" marR="0" rtl="0" algn="l">
                        <a:lnSpc>
                          <a:spcPct val="100000"/>
                        </a:lnSpc>
                        <a:spcBef>
                          <a:spcPts val="0"/>
                        </a:spcBef>
                        <a:spcAft>
                          <a:spcPts val="0"/>
                        </a:spcAft>
                        <a:buClr>
                          <a:srgbClr val="000000"/>
                        </a:buClr>
                        <a:buSzPts val="2200"/>
                        <a:buFont typeface="Arial"/>
                        <a:buNone/>
                      </a:pPr>
                      <a:r>
                        <a:rPr lang="en-GB" sz="2200" u="none" cap="none" strike="noStrike"/>
                        <a:t>5 Orkney Islands</a:t>
                      </a:r>
                      <a:endParaRPr sz="22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2200"/>
                        <a:buFont typeface="Arial"/>
                        <a:buNone/>
                      </a:pPr>
                      <a:r>
                        <a:rPr lang="en-GB" sz="2200" u="none" cap="none" strike="noStrike"/>
                        <a:t>10 Scarborough and Whitby </a:t>
                      </a:r>
                      <a:endParaRPr sz="2200" u="none" cap="none" strike="noStrike"/>
                    </a:p>
                  </a:txBody>
                  <a:tcPr marT="45725" marB="45725" marR="91450" marL="91450">
                    <a:solidFill>
                      <a:srgbClr val="FFFFFF"/>
                    </a:solidFill>
                  </a:tcPr>
                </a:tc>
              </a:tr>
            </a:tbl>
          </a:graphicData>
        </a:graphic>
      </p:graphicFrame>
      <p:sp>
        <p:nvSpPr>
          <p:cNvPr id="137" name="Google Shape;137;p7"/>
          <p:cNvSpPr txBox="1"/>
          <p:nvPr>
            <p:ph type="title"/>
          </p:nvPr>
        </p:nvSpPr>
        <p:spPr>
          <a:xfrm>
            <a:off x="1981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3959"/>
              <a:buNone/>
            </a:pPr>
            <a:r>
              <a:rPr b="1" lang="en-GB" sz="3563" u="sng">
                <a:solidFill>
                  <a:srgbClr val="FFFFFF"/>
                </a:solidFill>
                <a:hlinkClick r:id="rId3">
                  <a:extLst>
                    <a:ext uri="{A12FA001-AC4F-418D-AE19-62706E023703}">
                      <ahyp:hlinkClr val="tx"/>
                    </a:ext>
                  </a:extLst>
                </a:hlinkClick>
              </a:rPr>
              <a:t>Mapa de la pobreza infantil en el </a:t>
            </a:r>
            <a:br>
              <a:rPr b="1" lang="en-GB" sz="3563" u="sng">
                <a:solidFill>
                  <a:srgbClr val="FFFFFF"/>
                </a:solidFill>
                <a:hlinkClick r:id="rId4">
                  <a:extLst>
                    <a:ext uri="{A12FA001-AC4F-418D-AE19-62706E023703}">
                      <ahyp:hlinkClr val="tx"/>
                    </a:ext>
                  </a:extLst>
                </a:hlinkClick>
              </a:rPr>
            </a:br>
            <a:r>
              <a:rPr b="1" lang="en-GB" sz="3563" u="sng">
                <a:solidFill>
                  <a:srgbClr val="FFFFFF"/>
                </a:solidFill>
                <a:hlinkClick r:id="rId5">
                  <a:extLst>
                    <a:ext uri="{A12FA001-AC4F-418D-AE19-62706E023703}">
                      <ahyp:hlinkClr val="tx"/>
                    </a:ext>
                  </a:extLst>
                </a:hlinkClick>
              </a:rPr>
              <a:t>Reino Unido de Gran Bretaña</a:t>
            </a:r>
            <a:endParaRPr b="1" sz="3563">
              <a:solidFill>
                <a:srgbClr val="FFFFFF"/>
              </a:solidFill>
            </a:endParaRPr>
          </a:p>
        </p:txBody>
      </p:sp>
      <p:sp>
        <p:nvSpPr>
          <p:cNvPr id="138" name="Google Shape;138;p7"/>
          <p:cNvSpPr/>
          <p:nvPr/>
        </p:nvSpPr>
        <p:spPr>
          <a:xfrm>
            <a:off x="3893574" y="4097774"/>
            <a:ext cx="984565"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200">
                <a:solidFill>
                  <a:srgbClr val="FF0000"/>
                </a:solidFill>
                <a:latin typeface="Arial"/>
                <a:ea typeface="Arial"/>
                <a:cs typeface="Arial"/>
                <a:sym typeface="Arial"/>
              </a:rPr>
              <a:t>36,2%</a:t>
            </a:r>
            <a:endParaRPr sz="2200">
              <a:solidFill>
                <a:schemeClr val="dk1"/>
              </a:solidFill>
              <a:latin typeface="Arial"/>
              <a:ea typeface="Arial"/>
              <a:cs typeface="Arial"/>
              <a:sym typeface="Arial"/>
            </a:endParaRPr>
          </a:p>
        </p:txBody>
      </p:sp>
      <p:sp>
        <p:nvSpPr>
          <p:cNvPr id="139" name="Google Shape;139;p7"/>
          <p:cNvSpPr/>
          <p:nvPr/>
        </p:nvSpPr>
        <p:spPr>
          <a:xfrm>
            <a:off x="4503174" y="4680002"/>
            <a:ext cx="984565"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200">
                <a:solidFill>
                  <a:srgbClr val="FF0000"/>
                </a:solidFill>
                <a:latin typeface="Arial"/>
                <a:ea typeface="Arial"/>
                <a:cs typeface="Arial"/>
                <a:sym typeface="Arial"/>
              </a:rPr>
              <a:t>39,1%</a:t>
            </a:r>
            <a:endParaRPr/>
          </a:p>
        </p:txBody>
      </p:sp>
      <p:sp>
        <p:nvSpPr>
          <p:cNvPr id="140" name="Google Shape;140;p7"/>
          <p:cNvSpPr/>
          <p:nvPr/>
        </p:nvSpPr>
        <p:spPr>
          <a:xfrm>
            <a:off x="4701294" y="5241758"/>
            <a:ext cx="984565"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200">
                <a:solidFill>
                  <a:srgbClr val="FF0000"/>
                </a:solidFill>
                <a:latin typeface="Arial"/>
                <a:ea typeface="Arial"/>
                <a:cs typeface="Arial"/>
                <a:sym typeface="Arial"/>
              </a:rPr>
              <a:t>22,3%</a:t>
            </a:r>
            <a:endParaRPr/>
          </a:p>
        </p:txBody>
      </p:sp>
      <p:sp>
        <p:nvSpPr>
          <p:cNvPr id="141" name="Google Shape;141;p7"/>
          <p:cNvSpPr/>
          <p:nvPr/>
        </p:nvSpPr>
        <p:spPr>
          <a:xfrm>
            <a:off x="4056611" y="5772347"/>
            <a:ext cx="984565"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200">
                <a:solidFill>
                  <a:srgbClr val="FF0000"/>
                </a:solidFill>
                <a:latin typeface="Arial"/>
                <a:ea typeface="Arial"/>
                <a:cs typeface="Arial"/>
                <a:sym typeface="Arial"/>
              </a:rPr>
              <a:t>18,6%</a:t>
            </a:r>
            <a:endParaRPr sz="2200">
              <a:solidFill>
                <a:schemeClr val="dk1"/>
              </a:solidFill>
              <a:latin typeface="Arial"/>
              <a:ea typeface="Arial"/>
              <a:cs typeface="Arial"/>
              <a:sym typeface="Arial"/>
            </a:endParaRPr>
          </a:p>
        </p:txBody>
      </p:sp>
      <p:sp>
        <p:nvSpPr>
          <p:cNvPr id="142" name="Google Shape;142;p7"/>
          <p:cNvSpPr/>
          <p:nvPr/>
        </p:nvSpPr>
        <p:spPr>
          <a:xfrm>
            <a:off x="7662594" y="3555851"/>
            <a:ext cx="748923"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200">
                <a:solidFill>
                  <a:srgbClr val="FF0000"/>
                </a:solidFill>
                <a:latin typeface="Arial"/>
                <a:ea typeface="Arial"/>
                <a:cs typeface="Arial"/>
                <a:sym typeface="Arial"/>
              </a:rPr>
              <a:t>30%</a:t>
            </a:r>
            <a:endParaRPr sz="2200">
              <a:solidFill>
                <a:schemeClr val="dk1"/>
              </a:solidFill>
              <a:latin typeface="Arial"/>
              <a:ea typeface="Arial"/>
              <a:cs typeface="Arial"/>
              <a:sym typeface="Arial"/>
            </a:endParaRPr>
          </a:p>
        </p:txBody>
      </p:sp>
      <p:sp>
        <p:nvSpPr>
          <p:cNvPr id="143" name="Google Shape;143;p7"/>
          <p:cNvSpPr/>
          <p:nvPr/>
        </p:nvSpPr>
        <p:spPr>
          <a:xfrm>
            <a:off x="8694174" y="4097774"/>
            <a:ext cx="984565"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200">
                <a:solidFill>
                  <a:srgbClr val="FF0000"/>
                </a:solidFill>
                <a:latin typeface="Arial"/>
                <a:ea typeface="Arial"/>
                <a:cs typeface="Arial"/>
                <a:sym typeface="Arial"/>
              </a:rPr>
              <a:t>15,2%</a:t>
            </a:r>
            <a:endParaRPr/>
          </a:p>
        </p:txBody>
      </p:sp>
      <p:sp>
        <p:nvSpPr>
          <p:cNvPr id="144" name="Google Shape;144;p7"/>
          <p:cNvSpPr/>
          <p:nvPr/>
        </p:nvSpPr>
        <p:spPr>
          <a:xfrm>
            <a:off x="9288860" y="4674083"/>
            <a:ext cx="984565"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200">
                <a:solidFill>
                  <a:srgbClr val="FF0000"/>
                </a:solidFill>
                <a:latin typeface="Arial"/>
                <a:ea typeface="Arial"/>
                <a:cs typeface="Arial"/>
                <a:sym typeface="Arial"/>
              </a:rPr>
              <a:t>23,8%</a:t>
            </a:r>
            <a:endParaRPr/>
          </a:p>
        </p:txBody>
      </p:sp>
      <p:sp>
        <p:nvSpPr>
          <p:cNvPr id="145" name="Google Shape;145;p7"/>
          <p:cNvSpPr/>
          <p:nvPr/>
        </p:nvSpPr>
        <p:spPr>
          <a:xfrm>
            <a:off x="8411517" y="5211278"/>
            <a:ext cx="1063112"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200">
                <a:solidFill>
                  <a:srgbClr val="FF0000"/>
                </a:solidFill>
                <a:latin typeface="Arial"/>
                <a:ea typeface="Arial"/>
                <a:cs typeface="Arial"/>
                <a:sym typeface="Arial"/>
              </a:rPr>
              <a:t>32,4% </a:t>
            </a:r>
            <a:endParaRPr/>
          </a:p>
        </p:txBody>
      </p:sp>
      <p:sp>
        <p:nvSpPr>
          <p:cNvPr id="146" name="Google Shape;146;p7"/>
          <p:cNvSpPr/>
          <p:nvPr/>
        </p:nvSpPr>
        <p:spPr>
          <a:xfrm>
            <a:off x="9718469" y="5772346"/>
            <a:ext cx="1063112"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200">
                <a:solidFill>
                  <a:srgbClr val="FF0000"/>
                </a:solidFill>
                <a:latin typeface="Arial"/>
                <a:ea typeface="Arial"/>
                <a:cs typeface="Arial"/>
                <a:sym typeface="Arial"/>
              </a:rPr>
              <a:t>30,7%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8"/>
          <p:cNvSpPr/>
          <p:nvPr/>
        </p:nvSpPr>
        <p:spPr>
          <a:xfrm>
            <a:off x="1346815" y="990600"/>
            <a:ext cx="9498370" cy="2918400"/>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3" name="Google Shape;153;p8"/>
          <p:cNvSpPr txBox="1"/>
          <p:nvPr>
            <p:ph type="title"/>
          </p:nvPr>
        </p:nvSpPr>
        <p:spPr>
          <a:xfrm>
            <a:off x="1981200" y="-152400"/>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400"/>
              <a:buNone/>
            </a:pPr>
            <a:r>
              <a:rPr b="1" lang="en-GB" u="sng">
                <a:solidFill>
                  <a:srgbClr val="FFFFFF"/>
                </a:solidFill>
                <a:hlinkClick r:id="rId3">
                  <a:extLst>
                    <a:ext uri="{A12FA001-AC4F-418D-AE19-62706E023703}">
                      <ahyp:hlinkClr val="tx"/>
                    </a:ext>
                  </a:extLst>
                </a:hlinkClick>
              </a:rPr>
              <a:t>Spreading the Happiness</a:t>
            </a:r>
            <a:endParaRPr b="1">
              <a:solidFill>
                <a:srgbClr val="FFFFFF"/>
              </a:solidFill>
            </a:endParaRPr>
          </a:p>
        </p:txBody>
      </p:sp>
      <p:sp>
        <p:nvSpPr>
          <p:cNvPr id="154" name="Google Shape;154;p8"/>
          <p:cNvSpPr txBox="1"/>
          <p:nvPr>
            <p:ph idx="1" type="body"/>
          </p:nvPr>
        </p:nvSpPr>
        <p:spPr>
          <a:xfrm>
            <a:off x="1126023" y="1221800"/>
            <a:ext cx="9618177" cy="3075879"/>
          </a:xfrm>
          <a:prstGeom prst="rect">
            <a:avLst/>
          </a:prstGeom>
          <a:noFill/>
          <a:ln>
            <a:noFill/>
          </a:ln>
        </p:spPr>
        <p:txBody>
          <a:bodyPr anchorCtr="0" anchor="t" bIns="45700" lIns="91425" spcFirstLastPara="1" rIns="91425" wrap="square" tIns="45700">
            <a:normAutofit/>
          </a:bodyPr>
          <a:lstStyle/>
          <a:p>
            <a:pPr indent="-342900" lvl="0" marL="342900" rtl="0" algn="just">
              <a:lnSpc>
                <a:spcPct val="90000"/>
              </a:lnSpc>
              <a:spcBef>
                <a:spcPts val="0"/>
              </a:spcBef>
              <a:spcAft>
                <a:spcPts val="0"/>
              </a:spcAft>
              <a:buSzPts val="3200"/>
              <a:buNone/>
            </a:pPr>
            <a:r>
              <a:rPr lang="en-GB" sz="3000"/>
              <a:t>	Una inglesa llamada Shonette Bason, creó una organización benéfica que se llama “Spreading the Happiness" y con el dinero que ella gana paga los paquetes de comida para las familias inglesas que sufren para alimentar a sus hijos durante las vacaciones escolares.</a:t>
            </a:r>
            <a:endParaRPr/>
          </a:p>
          <a:p>
            <a:pPr indent="-342900" lvl="0" marL="342900" rtl="0" algn="just">
              <a:lnSpc>
                <a:spcPct val="90000"/>
              </a:lnSpc>
              <a:spcBef>
                <a:spcPts val="640"/>
              </a:spcBef>
              <a:spcAft>
                <a:spcPts val="0"/>
              </a:spcAft>
              <a:buSzPts val="3200"/>
              <a:buNone/>
            </a:pPr>
            <a:r>
              <a:rPr lang="en-GB"/>
              <a:t> </a:t>
            </a:r>
            <a:endParaRPr/>
          </a:p>
          <a:p>
            <a:pPr indent="-342900" lvl="0" marL="342900" rtl="0" algn="just">
              <a:lnSpc>
                <a:spcPct val="90000"/>
              </a:lnSpc>
              <a:spcBef>
                <a:spcPts val="640"/>
              </a:spcBef>
              <a:spcAft>
                <a:spcPts val="0"/>
              </a:spcAft>
              <a:buSzPts val="3200"/>
              <a:buNone/>
            </a:pPr>
            <a:r>
              <a:t/>
            </a:r>
            <a:endParaRPr/>
          </a:p>
        </p:txBody>
      </p:sp>
      <p:pic>
        <p:nvPicPr>
          <p:cNvPr descr="Screen Shot 2019-09-17 at 11.07.20.png" id="155" name="Google Shape;155;p8"/>
          <p:cNvPicPr preferRelativeResize="0"/>
          <p:nvPr/>
        </p:nvPicPr>
        <p:blipFill rotWithShape="1">
          <a:blip r:embed="rId4">
            <a:alphaModFix/>
          </a:blip>
          <a:srcRect b="0" l="0" r="0" t="0"/>
          <a:stretch/>
        </p:blipFill>
        <p:spPr>
          <a:xfrm>
            <a:off x="1600200" y="3972560"/>
            <a:ext cx="9144000" cy="2794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9"/>
          <p:cNvSpPr txBox="1"/>
          <p:nvPr>
            <p:ph type="title"/>
          </p:nvPr>
        </p:nvSpPr>
        <p:spPr>
          <a:xfrm>
            <a:off x="1981200" y="106998"/>
            <a:ext cx="8229600" cy="132556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3959"/>
              <a:buNone/>
            </a:pPr>
            <a:r>
              <a:rPr b="1" lang="en-GB" sz="3959">
                <a:solidFill>
                  <a:srgbClr val="FFFFFF"/>
                </a:solidFill>
              </a:rPr>
              <a:t>Ejercicio de traducción:</a:t>
            </a:r>
            <a:br>
              <a:rPr b="1" lang="en-GB" sz="3959">
                <a:solidFill>
                  <a:srgbClr val="FFFFFF"/>
                </a:solidFill>
              </a:rPr>
            </a:br>
            <a:r>
              <a:rPr b="1" lang="en-GB" sz="3959">
                <a:solidFill>
                  <a:srgbClr val="FFFFFF"/>
                </a:solidFill>
              </a:rPr>
              <a:t>Hay que traducir los textos al español</a:t>
            </a:r>
            <a:endParaRPr b="1" sz="3959">
              <a:solidFill>
                <a:srgbClr val="FFFFFF"/>
              </a:solidFill>
            </a:endParaRPr>
          </a:p>
        </p:txBody>
      </p:sp>
      <p:pic>
        <p:nvPicPr>
          <p:cNvPr id="162" name="Google Shape;162;p9"/>
          <p:cNvPicPr preferRelativeResize="0"/>
          <p:nvPr/>
        </p:nvPicPr>
        <p:blipFill rotWithShape="1">
          <a:blip r:embed="rId3">
            <a:alphaModFix/>
          </a:blip>
          <a:srcRect b="0" l="0" r="0" t="0"/>
          <a:stretch/>
        </p:blipFill>
        <p:spPr>
          <a:xfrm>
            <a:off x="720532" y="2226907"/>
            <a:ext cx="11014267" cy="373676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2020-04-26T15:27:12Z</dcterms:created>
  <dc:creator>M Giron</dc:creator>
</cp:coreProperties>
</file>