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fASpcnTszelVNL+t0KCrP8LR+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0D1BC1-5AB4-4E0B-A0ED-4DF5B90D2D4A}">
  <a:tblStyle styleId="{470D1BC1-5AB4-4E0B-A0ED-4DF5B90D2D4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nutrition/challenges/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nutrition/challenges/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nutrition/challenges/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sz="1000">
                <a:highlight>
                  <a:srgbClr val="FFFFFF"/>
                </a:highlight>
                <a:latin typeface="Roboto"/>
                <a:ea typeface="Roboto"/>
                <a:cs typeface="Roboto"/>
                <a:sym typeface="Roboto"/>
              </a:rPr>
              <a:t>https://pixabay.com/nl/photos/voedsel-vork-mes-tabel-plaat-2803655/</a:t>
            </a:r>
            <a:endParaRPr/>
          </a:p>
        </p:txBody>
      </p:sp>
      <p:sp>
        <p:nvSpPr>
          <p:cNvPr id="90" name="Google Shape;9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Information taken from </a:t>
            </a:r>
            <a:r>
              <a:rPr lang="en-US" u="sng">
                <a:solidFill>
                  <a:schemeClr val="hlink"/>
                </a:solidFill>
                <a:hlinkClick r:id="rId2"/>
              </a:rPr>
              <a:t>https://www.who.int/nutrition/challenges/es/</a:t>
            </a:r>
            <a:endParaRPr/>
          </a:p>
          <a:p>
            <a:pPr indent="0" lvl="0" marL="0" rtl="0" algn="l">
              <a:lnSpc>
                <a:spcPct val="100000"/>
              </a:lnSpc>
              <a:spcBef>
                <a:spcPts val="0"/>
              </a:spcBef>
              <a:spcAft>
                <a:spcPts val="0"/>
              </a:spcAft>
              <a:buClr>
                <a:schemeClr val="dk1"/>
              </a:buClr>
              <a:buSzPts val="1200"/>
              <a:buFont typeface="Calibri"/>
              <a:buNone/>
            </a:pPr>
            <a:r>
              <a:rPr lang="en-US"/>
              <a:t>Pupils listen to the audio and fill in the correct numbers</a:t>
            </a:r>
            <a:endParaRPr/>
          </a:p>
          <a:p>
            <a:pPr indent="0" lvl="0" marL="0" rtl="0" algn="l">
              <a:lnSpc>
                <a:spcPct val="100000"/>
              </a:lnSpc>
              <a:spcBef>
                <a:spcPts val="0"/>
              </a:spcBef>
              <a:spcAft>
                <a:spcPts val="0"/>
              </a:spcAft>
              <a:buClr>
                <a:schemeClr val="dk1"/>
              </a:buClr>
              <a:buSzPts val="1200"/>
              <a:buFont typeface="Calibri"/>
              <a:buNone/>
            </a:pPr>
            <a:r>
              <a:rPr lang="en-US"/>
              <a:t>Hard version no help</a:t>
            </a:r>
            <a:endParaRPr/>
          </a:p>
        </p:txBody>
      </p:sp>
      <p:sp>
        <p:nvSpPr>
          <p:cNvPr id="159" name="Google Shape;15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Information taken from </a:t>
            </a:r>
            <a:r>
              <a:rPr lang="en-US" u="sng">
                <a:solidFill>
                  <a:schemeClr val="hlink"/>
                </a:solidFill>
                <a:hlinkClick r:id="rId2"/>
              </a:rPr>
              <a:t>https://www.who.int/nutrition/challenges/es/</a:t>
            </a:r>
            <a:endParaRPr/>
          </a:p>
          <a:p>
            <a:pPr indent="0" lvl="0" marL="0" marR="0" rtl="0" algn="l">
              <a:lnSpc>
                <a:spcPct val="100000"/>
              </a:lnSpc>
              <a:spcBef>
                <a:spcPts val="0"/>
              </a:spcBef>
              <a:spcAft>
                <a:spcPts val="0"/>
              </a:spcAft>
              <a:buClr>
                <a:schemeClr val="dk1"/>
              </a:buClr>
              <a:buSzPts val="1200"/>
              <a:buFont typeface="Calibri"/>
              <a:buNone/>
            </a:pPr>
            <a:r>
              <a:rPr lang="en-US"/>
              <a:t>Pupils listen to the audio and fill in the correct numbers</a:t>
            </a:r>
            <a:endParaRPr/>
          </a:p>
          <a:p>
            <a:pPr indent="0" lvl="0" marL="0" rtl="0" algn="l">
              <a:lnSpc>
                <a:spcPct val="100000"/>
              </a:lnSpc>
              <a:spcBef>
                <a:spcPts val="0"/>
              </a:spcBef>
              <a:spcAft>
                <a:spcPts val="0"/>
              </a:spcAft>
              <a:buClr>
                <a:schemeClr val="dk1"/>
              </a:buClr>
              <a:buSzPts val="1200"/>
              <a:buFont typeface="Calibri"/>
              <a:buNone/>
            </a:pPr>
            <a:r>
              <a:rPr lang="en-US"/>
              <a:t>Easier version with help</a:t>
            </a:r>
            <a:endParaRPr/>
          </a:p>
        </p:txBody>
      </p:sp>
      <p:sp>
        <p:nvSpPr>
          <p:cNvPr id="167" name="Google Shape;16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Information taken from </a:t>
            </a:r>
            <a:r>
              <a:rPr lang="en-US" u="sng">
                <a:solidFill>
                  <a:schemeClr val="hlink"/>
                </a:solidFill>
                <a:hlinkClick r:id="rId2"/>
              </a:rPr>
              <a:t>https://www.who.int/nutrition/challenges/es/</a:t>
            </a:r>
            <a:endParaRPr/>
          </a:p>
          <a:p>
            <a:pPr indent="0" lvl="0" marL="0" rtl="0" algn="l">
              <a:lnSpc>
                <a:spcPct val="100000"/>
              </a:lnSpc>
              <a:spcBef>
                <a:spcPts val="0"/>
              </a:spcBef>
              <a:spcAft>
                <a:spcPts val="0"/>
              </a:spcAft>
              <a:buClr>
                <a:schemeClr val="dk1"/>
              </a:buClr>
              <a:buSzPts val="1200"/>
              <a:buFont typeface="Calibri"/>
              <a:buNone/>
            </a:pPr>
            <a:r>
              <a:rPr lang="en-US"/>
              <a:t>Answers</a:t>
            </a:r>
            <a:endParaRPr/>
          </a:p>
        </p:txBody>
      </p:sp>
      <p:sp>
        <p:nvSpPr>
          <p:cNvPr id="176" name="Google Shape;17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0" name="Google Shape;19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7" name="Google Shape;19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8" name="Google Shape;9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5" name="Google Shape;105;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lang="en-US"/>
              <a:t>STARTER – CAN PUPILS RECOGNISE THE DIFFERENT FOOD GROUPS AND SAY IN SPANISH SOME OF THE ITEMS OF FOOD / DRINK</a:t>
            </a:r>
            <a:endParaRPr/>
          </a:p>
          <a:p>
            <a:pPr indent="0" lvl="0" marL="0" rtl="0" algn="l">
              <a:lnSpc>
                <a:spcPct val="100000"/>
              </a:lnSpc>
              <a:spcBef>
                <a:spcPts val="0"/>
              </a:spcBef>
              <a:spcAft>
                <a:spcPts val="0"/>
              </a:spcAft>
              <a:buClr>
                <a:schemeClr val="dk1"/>
              </a:buClr>
              <a:buSzPts val="1200"/>
              <a:buFont typeface="Calibri"/>
              <a:buNone/>
            </a:pPr>
            <a:r>
              <a:rPr lang="en-US"/>
              <a:t>E.G. el azúcar, la mantequilla, la carne, el pescado, los huevos, la leche, el yogurt, el queso, los pimientos, las fresas, las judías verdes, el pan, el arroz, las patatas, la leche, el agua, el café…</a:t>
            </a:r>
            <a:endParaRPr/>
          </a:p>
        </p:txBody>
      </p:sp>
      <p:sp>
        <p:nvSpPr>
          <p:cNvPr id="112" name="Google Shape;11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b="1" lang="en-US"/>
              <a:t>Sources: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lang="en-US"/>
              <a:t>Match up – cut up the sentence cards and see if pupils can match up the English and Spanish facts about hunger and obesity so they get a sense of inequalities that exist </a:t>
            </a:r>
            <a:endParaRPr/>
          </a:p>
        </p:txBody>
      </p:sp>
      <p:sp>
        <p:nvSpPr>
          <p:cNvPr id="122" name="Google Shape;12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b="1" lang="en-US"/>
              <a:t>Sources: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lang="en-US"/>
              <a:t>Match up – cut up the sentence cards and see if pupils can match up the English and Spanish facts about hunger and obesity so they get a sense of inequalities that exist </a:t>
            </a:r>
            <a:endParaRPr/>
          </a:p>
        </p:txBody>
      </p:sp>
      <p:sp>
        <p:nvSpPr>
          <p:cNvPr id="130" name="Google Shape;13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b="1" lang="en-US"/>
              <a:t>Sources: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lang="en-US"/>
              <a:t>Match up – cut up the sentence cards and see if pupils can match up the English and Spanish facts about hunger and obesity so they get a sense of inequalities that exist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37" name="Google Shape;13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rPr b="1" lang="en-US"/>
              <a:t>Sources:</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lang="en-US"/>
              <a:t>Match up – cut up the sentence cards and see if pupils can match up the English and Spanish facts about hunger and obesity so they get a sense of inequalities that exist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44" name="Google Shape;14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50" name="Google Shape;15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7" name="Google Shape;17;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8" name="Google Shape;18;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2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74" name="Google Shape;74;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75" name="Google Shape;75;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8"/>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80" name="Google Shape;80;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81" name="Google Shape;81;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9"/>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9"/>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86" name="Google Shape;86;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87" name="Google Shape;87;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3" name="Google Shape;23;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4" name="Google Shape;24;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20"/>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20"/>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28" name="Google Shape;28;p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21"/>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3" name="Google Shape;33;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4" name="Google Shape;34;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2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9" name="Google Shape;39;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2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6" name="Google Shape;46;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7" name="Google Shape;47;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2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2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2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55" name="Google Shape;55;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56" name="Google Shape;56;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60" name="Google Shape;60;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61" name="Google Shape;61;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2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67" name="Google Shape;67;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68" name="Google Shape;68;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russelltrust.org/get-involved/"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jidibio.com/blog/la-pyramide-alimentaire-pour-une-alimentation-equilibree.htm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vmlDrawing" Target="../drawings/vmlDrawing1.vml"/><Relationship Id="rId4" Type="http://schemas.openxmlformats.org/officeDocument/2006/relationships/image" Target="../media/image10.png"/><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1524000" y="-45500"/>
            <a:ext cx="9144000" cy="6949000"/>
          </a:xfrm>
          <a:prstGeom prst="rect">
            <a:avLst/>
          </a:prstGeom>
          <a:noFill/>
          <a:ln>
            <a:noFill/>
          </a:ln>
        </p:spPr>
      </p:pic>
      <p:sp>
        <p:nvSpPr>
          <p:cNvPr id="93" name="Google Shape;93;p1"/>
          <p:cNvSpPr txBox="1"/>
          <p:nvPr/>
        </p:nvSpPr>
        <p:spPr>
          <a:xfrm>
            <a:off x="2266085" y="4726721"/>
            <a:ext cx="454429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Calibri"/>
                <a:ea typeface="Calibri"/>
                <a:cs typeface="Calibri"/>
                <a:sym typeface="Calibri"/>
              </a:rPr>
              <a:t>Hambre cero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Calibri"/>
                <a:ea typeface="Calibri"/>
                <a:cs typeface="Calibri"/>
                <a:sym typeface="Calibri"/>
              </a:rPr>
              <a:t>Lesson 1 </a:t>
            </a:r>
            <a:endParaRPr b="1" i="0" sz="3600" u="none" cap="none" strike="noStrike">
              <a:solidFill>
                <a:srgbClr val="FFFFFF"/>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2402897" y="3345597"/>
            <a:ext cx="1428750" cy="138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p:nvPr/>
        </p:nvSpPr>
        <p:spPr>
          <a:xfrm>
            <a:off x="1733925" y="1640840"/>
            <a:ext cx="8766900" cy="4810810"/>
          </a:xfrm>
          <a:prstGeom prst="roundRect">
            <a:avLst>
              <a:gd fmla="val 1183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0"/>
          <p:cNvSpPr txBox="1"/>
          <p:nvPr>
            <p:ph type="title"/>
          </p:nvPr>
        </p:nvSpPr>
        <p:spPr>
          <a:xfrm>
            <a:off x="1445025" y="191532"/>
            <a:ext cx="9055800" cy="1359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US" sz="3959">
                <a:solidFill>
                  <a:srgbClr val="00527D"/>
                </a:solidFill>
              </a:rPr>
              <a:t>La desnutrición en el mundo: algunas cifras importantes</a:t>
            </a:r>
            <a:endParaRPr b="1" sz="3959">
              <a:solidFill>
                <a:srgbClr val="00527D"/>
              </a:solidFill>
            </a:endParaRPr>
          </a:p>
        </p:txBody>
      </p:sp>
      <p:sp>
        <p:nvSpPr>
          <p:cNvPr id="163" name="Google Shape;163;p10"/>
          <p:cNvSpPr txBox="1"/>
          <p:nvPr>
            <p:ph idx="1" type="body"/>
          </p:nvPr>
        </p:nvSpPr>
        <p:spPr>
          <a:xfrm>
            <a:off x="1849275" y="1819657"/>
            <a:ext cx="8536200" cy="445317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480"/>
              <a:buChar char="•"/>
            </a:pPr>
            <a:r>
              <a:rPr lang="en-US" sz="2400"/>
              <a:t>En todo el mundo hay cerca de _____ millones de niños con insuficiencia ponderal;</a:t>
            </a:r>
            <a:endParaRPr/>
          </a:p>
          <a:p>
            <a:pPr indent="-342900" lvl="0" marL="342900" rtl="0" algn="l">
              <a:lnSpc>
                <a:spcPct val="80000"/>
              </a:lnSpc>
              <a:spcBef>
                <a:spcPts val="0"/>
              </a:spcBef>
              <a:spcAft>
                <a:spcPts val="0"/>
              </a:spcAft>
              <a:buSzPts val="2480"/>
              <a:buChar char="•"/>
            </a:pPr>
            <a:r>
              <a:rPr lang="en-US" sz="2400"/>
              <a:t>La desnutrición contribuye a cerca de _____ de la mortalidad infantil;</a:t>
            </a:r>
            <a:endParaRPr/>
          </a:p>
          <a:p>
            <a:pPr indent="-342900" lvl="0" marL="342900" rtl="0" algn="l">
              <a:lnSpc>
                <a:spcPct val="80000"/>
              </a:lnSpc>
              <a:spcBef>
                <a:spcPts val="0"/>
              </a:spcBef>
              <a:spcAft>
                <a:spcPts val="0"/>
              </a:spcAft>
              <a:buSzPts val="2480"/>
              <a:buChar char="•"/>
            </a:pPr>
            <a:r>
              <a:rPr lang="en-US" sz="2400"/>
              <a:t>el retraso del crecimiento (un indicador de desnutrición crónica) dificulta el desarrollo de ______ millones de niños menores de _____ años;</a:t>
            </a:r>
            <a:endParaRPr/>
          </a:p>
          <a:p>
            <a:pPr indent="-342900" lvl="0" marL="342900" rtl="0" algn="l">
              <a:lnSpc>
                <a:spcPct val="80000"/>
              </a:lnSpc>
              <a:spcBef>
                <a:spcPts val="0"/>
              </a:spcBef>
              <a:spcAft>
                <a:spcPts val="0"/>
              </a:spcAft>
              <a:buSzPts val="2480"/>
              <a:buChar char="•"/>
            </a:pPr>
            <a:r>
              <a:rPr lang="en-US" sz="2400"/>
              <a:t>_____ millones de niños han nacido con bajo peso o prematuramente debido a la desnutrición materna u otros factores;</a:t>
            </a:r>
            <a:endParaRPr/>
          </a:p>
          <a:p>
            <a:pPr indent="-342900" lvl="0" marL="342900" rtl="0" algn="l">
              <a:lnSpc>
                <a:spcPct val="80000"/>
              </a:lnSpc>
              <a:spcBef>
                <a:spcPts val="0"/>
              </a:spcBef>
              <a:spcAft>
                <a:spcPts val="0"/>
              </a:spcAft>
              <a:buSzPts val="2480"/>
              <a:buChar char="•"/>
            </a:pPr>
            <a:r>
              <a:rPr lang="en-US" sz="2400"/>
              <a:t>Más de _____  % de los niños en edad preescolar del mundo presenta deficiencia de vitamina A;</a:t>
            </a:r>
            <a:endParaRPr/>
          </a:p>
          <a:p>
            <a:pPr indent="-342900" lvl="0" marL="342900" rtl="0" algn="l">
              <a:lnSpc>
                <a:spcPct val="80000"/>
              </a:lnSpc>
              <a:spcBef>
                <a:spcPts val="0"/>
              </a:spcBef>
              <a:spcAft>
                <a:spcPts val="0"/>
              </a:spcAft>
              <a:buSzPts val="2480"/>
              <a:buChar char="•"/>
            </a:pPr>
            <a:r>
              <a:rPr lang="en-US" sz="2400"/>
              <a:t>en conjunto, la desnutrición materna y la desnutrición del niño suponen más del _____ % de la carga de morbilidad mundial.</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p:nvPr/>
        </p:nvSpPr>
        <p:spPr>
          <a:xfrm>
            <a:off x="1764150" y="1248575"/>
            <a:ext cx="8621100" cy="4207200"/>
          </a:xfrm>
          <a:prstGeom prst="roundRect">
            <a:avLst>
              <a:gd fmla="val 12716"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70" name="Google Shape;170;p11"/>
          <p:cNvGraphicFramePr/>
          <p:nvPr/>
        </p:nvGraphicFramePr>
        <p:xfrm>
          <a:off x="1127760" y="5651905"/>
          <a:ext cx="3000000" cy="3000000"/>
        </p:xfrm>
        <a:graphic>
          <a:graphicData uri="http://schemas.openxmlformats.org/drawingml/2006/table">
            <a:tbl>
              <a:tblPr>
                <a:noFill/>
                <a:tableStyleId>{470D1BC1-5AB4-4E0B-A0ED-4DF5B90D2D4A}</a:tableStyleId>
              </a:tblPr>
              <a:tblGrid>
                <a:gridCol w="2368700"/>
                <a:gridCol w="2368700"/>
                <a:gridCol w="2368700"/>
                <a:gridCol w="2368700"/>
              </a:tblGrid>
              <a:tr h="685675">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10</a:t>
                      </a:r>
                      <a:endParaRPr b="1" sz="24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FF0000"/>
                        </a:buClr>
                        <a:buSzPts val="2400"/>
                        <a:buFont typeface="Calibri"/>
                        <a:buNone/>
                      </a:pPr>
                      <a:r>
                        <a:rPr b="1" lang="en-US" sz="2400" u="none" cap="none" strike="noStrike">
                          <a:solidFill>
                            <a:srgbClr val="FF0000"/>
                          </a:solidFill>
                        </a:rPr>
                        <a:t>trece</a:t>
                      </a:r>
                      <a:endParaRPr b="1" sz="24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un tercio (1/3)</a:t>
                      </a:r>
                      <a:endParaRPr b="1" sz="24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115</a:t>
                      </a:r>
                      <a:endParaRPr b="1" sz="2400" u="none" cap="none" strike="noStrike">
                        <a:solidFill>
                          <a:srgbClr val="FF0000"/>
                        </a:solidFill>
                      </a:endParaRPr>
                    </a:p>
                  </a:txBody>
                  <a:tcPr marT="45725" marB="45725" marR="91450" marL="91450">
                    <a:solidFill>
                      <a:srgbClr val="FFFFFF"/>
                    </a:solidFill>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5</a:t>
                      </a:r>
                      <a:endParaRPr b="1" sz="24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115</a:t>
                      </a:r>
                      <a:endParaRPr b="1" sz="24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171</a:t>
                      </a:r>
                      <a:endParaRPr b="1" sz="24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FF0000"/>
                          </a:solidFill>
                        </a:rPr>
                        <a:t>33</a:t>
                      </a:r>
                      <a:endParaRPr b="1" sz="2400" u="none" cap="none" strike="noStrike">
                        <a:solidFill>
                          <a:srgbClr val="FF0000"/>
                        </a:solidFill>
                      </a:endParaRPr>
                    </a:p>
                  </a:txBody>
                  <a:tcPr marT="45725" marB="45725" marR="91450" marL="91450">
                    <a:solidFill>
                      <a:srgbClr val="FFFFFF"/>
                    </a:solidFill>
                  </a:tcPr>
                </a:tc>
              </a:tr>
            </a:tbl>
          </a:graphicData>
        </a:graphic>
      </p:graphicFrame>
      <p:sp>
        <p:nvSpPr>
          <p:cNvPr id="171" name="Google Shape;171;p11"/>
          <p:cNvSpPr txBox="1"/>
          <p:nvPr>
            <p:ph idx="1" type="body"/>
          </p:nvPr>
        </p:nvSpPr>
        <p:spPr>
          <a:xfrm>
            <a:off x="1943760" y="1324775"/>
            <a:ext cx="8536200" cy="445317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480"/>
              <a:buChar char="•"/>
            </a:pPr>
            <a:r>
              <a:rPr lang="en-US" sz="2400"/>
              <a:t>En todo el mundo hay cerca de _____ millones de niños con insuficiencia ponderal;</a:t>
            </a:r>
            <a:endParaRPr/>
          </a:p>
          <a:p>
            <a:pPr indent="-342900" lvl="0" marL="342900" rtl="0" algn="l">
              <a:lnSpc>
                <a:spcPct val="80000"/>
              </a:lnSpc>
              <a:spcBef>
                <a:spcPts val="0"/>
              </a:spcBef>
              <a:spcAft>
                <a:spcPts val="0"/>
              </a:spcAft>
              <a:buSzPts val="2480"/>
              <a:buChar char="•"/>
            </a:pPr>
            <a:r>
              <a:rPr lang="en-US" sz="2400"/>
              <a:t>La desnutrición contribuye a cerca de _____ de la mortalidad infantil;</a:t>
            </a:r>
            <a:endParaRPr/>
          </a:p>
          <a:p>
            <a:pPr indent="-342900" lvl="0" marL="342900" rtl="0" algn="l">
              <a:lnSpc>
                <a:spcPct val="80000"/>
              </a:lnSpc>
              <a:spcBef>
                <a:spcPts val="0"/>
              </a:spcBef>
              <a:spcAft>
                <a:spcPts val="0"/>
              </a:spcAft>
              <a:buSzPts val="2480"/>
              <a:buChar char="•"/>
            </a:pPr>
            <a:r>
              <a:rPr lang="en-US" sz="2400"/>
              <a:t>el retraso del crecimiento (un indicador de desnutrición crónica) dificulta el desarrollo de ______ millones de niños menores de _____ años;</a:t>
            </a:r>
            <a:endParaRPr/>
          </a:p>
          <a:p>
            <a:pPr indent="-342900" lvl="0" marL="342900" rtl="0" algn="l">
              <a:lnSpc>
                <a:spcPct val="80000"/>
              </a:lnSpc>
              <a:spcBef>
                <a:spcPts val="0"/>
              </a:spcBef>
              <a:spcAft>
                <a:spcPts val="0"/>
              </a:spcAft>
              <a:buSzPts val="2480"/>
              <a:buChar char="•"/>
            </a:pPr>
            <a:r>
              <a:rPr lang="en-US" sz="2400"/>
              <a:t>_____ millones de niños han nacido con bajo peso o prematuramente debido a la desnutrición materna u otros factores;</a:t>
            </a:r>
            <a:endParaRPr/>
          </a:p>
          <a:p>
            <a:pPr indent="-342900" lvl="0" marL="342900" rtl="0" algn="l">
              <a:lnSpc>
                <a:spcPct val="80000"/>
              </a:lnSpc>
              <a:spcBef>
                <a:spcPts val="0"/>
              </a:spcBef>
              <a:spcAft>
                <a:spcPts val="0"/>
              </a:spcAft>
              <a:buSzPts val="2480"/>
              <a:buChar char="•"/>
            </a:pPr>
            <a:r>
              <a:rPr lang="en-US" sz="2400"/>
              <a:t>Más de _____  % de los niños en edad preescolar del mundo presenta deficiencia de vitamina A;</a:t>
            </a:r>
            <a:endParaRPr/>
          </a:p>
          <a:p>
            <a:pPr indent="-342900" lvl="0" marL="342900" rtl="0" algn="l">
              <a:lnSpc>
                <a:spcPct val="80000"/>
              </a:lnSpc>
              <a:spcBef>
                <a:spcPts val="0"/>
              </a:spcBef>
              <a:spcAft>
                <a:spcPts val="0"/>
              </a:spcAft>
              <a:buSzPts val="2480"/>
              <a:buChar char="•"/>
            </a:pPr>
            <a:r>
              <a:rPr lang="en-US" sz="2400"/>
              <a:t>en conjunto, la desnutrición materna y la desnutrición del niño suponen más del _____ % de la carga de morbilidad mundial.</a:t>
            </a:r>
            <a:endParaRPr sz="2400"/>
          </a:p>
        </p:txBody>
      </p:sp>
      <p:sp>
        <p:nvSpPr>
          <p:cNvPr id="172" name="Google Shape;172;p11"/>
          <p:cNvSpPr txBox="1"/>
          <p:nvPr>
            <p:ph type="title"/>
          </p:nvPr>
        </p:nvSpPr>
        <p:spPr>
          <a:xfrm>
            <a:off x="1546800" y="-90430"/>
            <a:ext cx="9055800" cy="1359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US" sz="3959">
                <a:solidFill>
                  <a:srgbClr val="00527D"/>
                </a:solidFill>
              </a:rPr>
              <a:t>La desnutrición en el mundo: algunas cifras importantes</a:t>
            </a:r>
            <a:endParaRPr b="1" sz="3959">
              <a:solidFill>
                <a:srgbClr val="00527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p:nvPr/>
        </p:nvSpPr>
        <p:spPr>
          <a:xfrm>
            <a:off x="1733925" y="1640840"/>
            <a:ext cx="8766900" cy="4810810"/>
          </a:xfrm>
          <a:prstGeom prst="roundRect">
            <a:avLst>
              <a:gd fmla="val 1183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2"/>
          <p:cNvSpPr txBox="1"/>
          <p:nvPr>
            <p:ph type="title"/>
          </p:nvPr>
        </p:nvSpPr>
        <p:spPr>
          <a:xfrm>
            <a:off x="1445025" y="191532"/>
            <a:ext cx="9055800" cy="1359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US" sz="3959">
                <a:solidFill>
                  <a:srgbClr val="00527D"/>
                </a:solidFill>
              </a:rPr>
              <a:t>La desnutrición en el mundo: algunas cifras importantes</a:t>
            </a:r>
            <a:endParaRPr b="1" sz="3959">
              <a:solidFill>
                <a:srgbClr val="00527D"/>
              </a:solidFill>
            </a:endParaRPr>
          </a:p>
        </p:txBody>
      </p:sp>
      <p:sp>
        <p:nvSpPr>
          <p:cNvPr id="180" name="Google Shape;180;p12"/>
          <p:cNvSpPr txBox="1"/>
          <p:nvPr>
            <p:ph idx="1" type="body"/>
          </p:nvPr>
        </p:nvSpPr>
        <p:spPr>
          <a:xfrm>
            <a:off x="1849275" y="1819657"/>
            <a:ext cx="8536200" cy="445317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480"/>
              <a:buChar char="•"/>
            </a:pPr>
            <a:r>
              <a:rPr lang="en-US" sz="2400"/>
              <a:t>En todo el mundo hay cerca de _____ millones de niños con insuficiencia ponderal;</a:t>
            </a:r>
            <a:endParaRPr/>
          </a:p>
          <a:p>
            <a:pPr indent="-342900" lvl="0" marL="342900" rtl="0" algn="l">
              <a:lnSpc>
                <a:spcPct val="80000"/>
              </a:lnSpc>
              <a:spcBef>
                <a:spcPts val="0"/>
              </a:spcBef>
              <a:spcAft>
                <a:spcPts val="0"/>
              </a:spcAft>
              <a:buSzPts val="2480"/>
              <a:buChar char="•"/>
            </a:pPr>
            <a:r>
              <a:rPr lang="en-US" sz="2400"/>
              <a:t>La desnutrición contribuye a cerca de _______ de la mortalidad infantil;</a:t>
            </a:r>
            <a:endParaRPr/>
          </a:p>
          <a:p>
            <a:pPr indent="-342900" lvl="0" marL="342900" rtl="0" algn="l">
              <a:lnSpc>
                <a:spcPct val="80000"/>
              </a:lnSpc>
              <a:spcBef>
                <a:spcPts val="0"/>
              </a:spcBef>
              <a:spcAft>
                <a:spcPts val="0"/>
              </a:spcAft>
              <a:buSzPts val="2480"/>
              <a:buChar char="•"/>
            </a:pPr>
            <a:r>
              <a:rPr lang="en-US" sz="2400"/>
              <a:t>el retraso del crecimiento (un indicador de desnutrición crónica) dificulta el desarrollo de ______ millones de niños menores de _____ años;</a:t>
            </a:r>
            <a:endParaRPr/>
          </a:p>
          <a:p>
            <a:pPr indent="-342900" lvl="0" marL="342900" rtl="0" algn="l">
              <a:lnSpc>
                <a:spcPct val="80000"/>
              </a:lnSpc>
              <a:spcBef>
                <a:spcPts val="0"/>
              </a:spcBef>
              <a:spcAft>
                <a:spcPts val="0"/>
              </a:spcAft>
              <a:buSzPts val="2480"/>
              <a:buChar char="•"/>
            </a:pPr>
            <a:r>
              <a:rPr lang="en-US" sz="2400"/>
              <a:t>_____ millones de niños han nacido con bajo peso o prematuramente debido a la desnutrición materna u otros factores;</a:t>
            </a:r>
            <a:endParaRPr/>
          </a:p>
          <a:p>
            <a:pPr indent="-342900" lvl="0" marL="342900" rtl="0" algn="l">
              <a:lnSpc>
                <a:spcPct val="80000"/>
              </a:lnSpc>
              <a:spcBef>
                <a:spcPts val="0"/>
              </a:spcBef>
              <a:spcAft>
                <a:spcPts val="0"/>
              </a:spcAft>
              <a:buSzPts val="2480"/>
              <a:buChar char="•"/>
            </a:pPr>
            <a:r>
              <a:rPr lang="en-US" sz="2400"/>
              <a:t>Más de _____  % de los niños en edad preescolar del mundo presenta deficiencia de vitamina A;</a:t>
            </a:r>
            <a:endParaRPr/>
          </a:p>
          <a:p>
            <a:pPr indent="-342900" lvl="0" marL="342900" rtl="0" algn="l">
              <a:lnSpc>
                <a:spcPct val="80000"/>
              </a:lnSpc>
              <a:spcBef>
                <a:spcPts val="0"/>
              </a:spcBef>
              <a:spcAft>
                <a:spcPts val="0"/>
              </a:spcAft>
              <a:buSzPts val="2480"/>
              <a:buChar char="•"/>
            </a:pPr>
            <a:r>
              <a:rPr lang="en-US" sz="2400"/>
              <a:t>en conjunto, la desnutrición materna y la desnutrición del niño suponen más del _____ % de la carga de morbilidad mundial.</a:t>
            </a:r>
            <a:endParaRPr sz="2400"/>
          </a:p>
        </p:txBody>
      </p:sp>
      <p:sp>
        <p:nvSpPr>
          <p:cNvPr id="181" name="Google Shape;181;p12"/>
          <p:cNvSpPr/>
          <p:nvPr/>
        </p:nvSpPr>
        <p:spPr>
          <a:xfrm>
            <a:off x="6312185" y="1819616"/>
            <a:ext cx="1133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115</a:t>
            </a:r>
            <a:endParaRPr b="0" i="0" sz="1800" u="none" cap="none" strike="noStrike">
              <a:solidFill>
                <a:schemeClr val="dk1"/>
              </a:solidFill>
              <a:latin typeface="Arial"/>
              <a:ea typeface="Arial"/>
              <a:cs typeface="Arial"/>
              <a:sym typeface="Arial"/>
            </a:endParaRPr>
          </a:p>
        </p:txBody>
      </p:sp>
      <p:sp>
        <p:nvSpPr>
          <p:cNvPr id="182" name="Google Shape;182;p12"/>
          <p:cNvSpPr/>
          <p:nvPr/>
        </p:nvSpPr>
        <p:spPr>
          <a:xfrm>
            <a:off x="7010618" y="2367806"/>
            <a:ext cx="1133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un tercio </a:t>
            </a:r>
            <a:endParaRPr b="0" i="0" sz="1800" u="none" cap="none" strike="noStrike">
              <a:solidFill>
                <a:schemeClr val="dk1"/>
              </a:solidFill>
              <a:latin typeface="Arial"/>
              <a:ea typeface="Arial"/>
              <a:cs typeface="Arial"/>
              <a:sym typeface="Arial"/>
            </a:endParaRPr>
          </a:p>
        </p:txBody>
      </p:sp>
      <p:sp>
        <p:nvSpPr>
          <p:cNvPr id="183" name="Google Shape;183;p12"/>
          <p:cNvSpPr/>
          <p:nvPr/>
        </p:nvSpPr>
        <p:spPr>
          <a:xfrm>
            <a:off x="5597946" y="3213854"/>
            <a:ext cx="5693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171</a:t>
            </a:r>
            <a:endParaRPr b="0" i="0" sz="1800" u="none" cap="none" strike="noStrike">
              <a:solidFill>
                <a:schemeClr val="dk1"/>
              </a:solidFill>
              <a:latin typeface="Arial"/>
              <a:ea typeface="Arial"/>
              <a:cs typeface="Arial"/>
              <a:sym typeface="Arial"/>
            </a:endParaRPr>
          </a:p>
        </p:txBody>
      </p:sp>
      <p:sp>
        <p:nvSpPr>
          <p:cNvPr id="184" name="Google Shape;184;p12"/>
          <p:cNvSpPr/>
          <p:nvPr/>
        </p:nvSpPr>
        <p:spPr>
          <a:xfrm>
            <a:off x="2571507" y="3552706"/>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5</a:t>
            </a:r>
            <a:endParaRPr b="0" i="0" sz="1800" u="none" cap="none" strike="noStrike">
              <a:solidFill>
                <a:schemeClr val="dk1"/>
              </a:solidFill>
              <a:latin typeface="Arial"/>
              <a:ea typeface="Arial"/>
              <a:cs typeface="Arial"/>
              <a:sym typeface="Arial"/>
            </a:endParaRPr>
          </a:p>
        </p:txBody>
      </p:sp>
      <p:sp>
        <p:nvSpPr>
          <p:cNvPr id="185" name="Google Shape;185;p12"/>
          <p:cNvSpPr/>
          <p:nvPr/>
        </p:nvSpPr>
        <p:spPr>
          <a:xfrm>
            <a:off x="2273602" y="3861578"/>
            <a:ext cx="9921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Trece</a:t>
            </a:r>
            <a:endParaRPr b="0" i="0" sz="1800" u="none" cap="none" strike="noStrike">
              <a:solidFill>
                <a:schemeClr val="dk1"/>
              </a:solidFill>
              <a:latin typeface="Arial"/>
              <a:ea typeface="Arial"/>
              <a:cs typeface="Arial"/>
              <a:sym typeface="Arial"/>
            </a:endParaRPr>
          </a:p>
        </p:txBody>
      </p:sp>
      <p:sp>
        <p:nvSpPr>
          <p:cNvPr id="186" name="Google Shape;186;p12"/>
          <p:cNvSpPr/>
          <p:nvPr/>
        </p:nvSpPr>
        <p:spPr>
          <a:xfrm>
            <a:off x="3421787" y="4692134"/>
            <a:ext cx="4411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33</a:t>
            </a:r>
            <a:endParaRPr b="0" i="0" sz="1800" u="none" cap="none" strike="noStrike">
              <a:solidFill>
                <a:schemeClr val="dk1"/>
              </a:solidFill>
              <a:latin typeface="Arial"/>
              <a:ea typeface="Arial"/>
              <a:cs typeface="Arial"/>
              <a:sym typeface="Arial"/>
            </a:endParaRPr>
          </a:p>
        </p:txBody>
      </p:sp>
      <p:sp>
        <p:nvSpPr>
          <p:cNvPr id="187" name="Google Shape;187;p12"/>
          <p:cNvSpPr/>
          <p:nvPr/>
        </p:nvSpPr>
        <p:spPr>
          <a:xfrm>
            <a:off x="4549547" y="5576054"/>
            <a:ext cx="44114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0000"/>
                </a:solidFill>
                <a:latin typeface="Arial"/>
                <a:ea typeface="Arial"/>
                <a:cs typeface="Arial"/>
                <a:sym typeface="Arial"/>
              </a:rPr>
              <a:t>10</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p:nvPr/>
        </p:nvSpPr>
        <p:spPr>
          <a:xfrm>
            <a:off x="1788475" y="1383150"/>
            <a:ext cx="8596800" cy="4965600"/>
          </a:xfrm>
          <a:prstGeom prst="roundRect">
            <a:avLst>
              <a:gd fmla="val 115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US" sz="3959">
                <a:solidFill>
                  <a:srgbClr val="00527D"/>
                </a:solidFill>
              </a:rPr>
              <a:t>Ejercicio de comprensión de lectura</a:t>
            </a:r>
            <a:endParaRPr b="1" sz="3959">
              <a:solidFill>
                <a:srgbClr val="00527D"/>
              </a:solidFill>
            </a:endParaRPr>
          </a:p>
        </p:txBody>
      </p:sp>
      <p:sp>
        <p:nvSpPr>
          <p:cNvPr id="194" name="Google Shape;194;p13"/>
          <p:cNvSpPr txBox="1"/>
          <p:nvPr>
            <p:ph idx="1" type="body"/>
          </p:nvPr>
        </p:nvSpPr>
        <p:spPr>
          <a:xfrm>
            <a:off x="1981200" y="1600200"/>
            <a:ext cx="8229600" cy="458724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960"/>
              <a:buNone/>
            </a:pPr>
            <a:r>
              <a:rPr lang="en-US" sz="2960"/>
              <a:t>1  How many children in the world are underweight   …?</a:t>
            </a:r>
            <a:endParaRPr/>
          </a:p>
          <a:p>
            <a:pPr indent="-342900" lvl="0" marL="342900" rtl="0" algn="l">
              <a:lnSpc>
                <a:spcPct val="90000"/>
              </a:lnSpc>
              <a:spcBef>
                <a:spcPts val="592"/>
              </a:spcBef>
              <a:spcAft>
                <a:spcPts val="0"/>
              </a:spcAft>
              <a:buSzPts val="2960"/>
              <a:buNone/>
            </a:pPr>
            <a:r>
              <a:rPr lang="en-US" sz="2960"/>
              <a:t>2  What percentage of child deaths are due to malnutrition?</a:t>
            </a:r>
            <a:endParaRPr/>
          </a:p>
          <a:p>
            <a:pPr indent="-342900" lvl="0" marL="342900" rtl="0" algn="l">
              <a:lnSpc>
                <a:spcPct val="90000"/>
              </a:lnSpc>
              <a:spcBef>
                <a:spcPts val="592"/>
              </a:spcBef>
              <a:spcAft>
                <a:spcPts val="0"/>
              </a:spcAft>
              <a:buSzPts val="2960"/>
              <a:buNone/>
            </a:pPr>
            <a:r>
              <a:rPr lang="en-US" sz="2960"/>
              <a:t>3  How many children come into the world prematurely or weigh very little due to malnutrition?</a:t>
            </a:r>
            <a:endParaRPr/>
          </a:p>
          <a:p>
            <a:pPr indent="-342900" lvl="0" marL="342900" rtl="0" algn="l">
              <a:lnSpc>
                <a:spcPct val="90000"/>
              </a:lnSpc>
              <a:spcBef>
                <a:spcPts val="592"/>
              </a:spcBef>
              <a:spcAft>
                <a:spcPts val="0"/>
              </a:spcAft>
              <a:buSzPts val="2960"/>
              <a:buNone/>
            </a:pPr>
            <a:r>
              <a:rPr lang="en-US" sz="2960"/>
              <a:t>4 More than ⅓ of preschool aged children lack which vitamin?</a:t>
            </a:r>
            <a:endParaRPr/>
          </a:p>
          <a:p>
            <a:pPr indent="-342900" lvl="0" marL="342900" rtl="0" algn="l">
              <a:lnSpc>
                <a:spcPct val="90000"/>
              </a:lnSpc>
              <a:spcBef>
                <a:spcPts val="592"/>
              </a:spcBef>
              <a:spcAft>
                <a:spcPts val="0"/>
              </a:spcAft>
              <a:buSzPts val="2960"/>
              <a:buNone/>
            </a:pPr>
            <a:r>
              <a:rPr lang="en-US" sz="2960"/>
              <a:t>5  … is accountable globally for 10% of global deaths.</a:t>
            </a:r>
            <a:endParaRPr sz="296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p:nvPr/>
        </p:nvSpPr>
        <p:spPr>
          <a:xfrm>
            <a:off x="1861425" y="1443950"/>
            <a:ext cx="8559900" cy="5121900"/>
          </a:xfrm>
          <a:prstGeom prst="roundRect">
            <a:avLst>
              <a:gd fmla="val 1044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4"/>
          <p:cNvSpPr txBox="1"/>
          <p:nvPr>
            <p:ph type="title"/>
          </p:nvPr>
        </p:nvSpPr>
        <p:spPr>
          <a:xfrm>
            <a:off x="1803400" y="274638"/>
            <a:ext cx="8559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US" sz="3563">
                <a:solidFill>
                  <a:srgbClr val="00527D"/>
                </a:solidFill>
              </a:rPr>
              <a:t> Respuestas de la comprensión de lectura </a:t>
            </a:r>
            <a:endParaRPr b="1" sz="3563">
              <a:solidFill>
                <a:srgbClr val="00527D"/>
              </a:solidFill>
            </a:endParaRPr>
          </a:p>
        </p:txBody>
      </p:sp>
      <p:sp>
        <p:nvSpPr>
          <p:cNvPr id="201" name="Google Shape;201;p14"/>
          <p:cNvSpPr txBox="1"/>
          <p:nvPr>
            <p:ph idx="1" type="body"/>
          </p:nvPr>
        </p:nvSpPr>
        <p:spPr>
          <a:xfrm>
            <a:off x="1981200" y="1600200"/>
            <a:ext cx="8229600" cy="49657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3200"/>
              <a:buNone/>
            </a:pPr>
            <a:r>
              <a:rPr lang="en-US"/>
              <a:t>1  </a:t>
            </a:r>
            <a:r>
              <a:rPr lang="en-US" sz="3000">
                <a:solidFill>
                  <a:srgbClr val="FF0000"/>
                </a:solidFill>
              </a:rPr>
              <a:t>Almost 115 million </a:t>
            </a:r>
            <a:r>
              <a:rPr lang="en-US" sz="3000"/>
              <a:t>children in the world are underweight…</a:t>
            </a:r>
            <a:endParaRPr sz="3000"/>
          </a:p>
          <a:p>
            <a:pPr indent="-342900" lvl="0" marL="342900" rtl="0" algn="l">
              <a:lnSpc>
                <a:spcPct val="90000"/>
              </a:lnSpc>
              <a:spcBef>
                <a:spcPts val="640"/>
              </a:spcBef>
              <a:spcAft>
                <a:spcPts val="0"/>
              </a:spcAft>
              <a:buSzPts val="3200"/>
              <a:buNone/>
            </a:pPr>
            <a:r>
              <a:rPr lang="en-US" sz="3000"/>
              <a:t>2  </a:t>
            </a:r>
            <a:r>
              <a:rPr lang="en-US" sz="3000">
                <a:solidFill>
                  <a:srgbClr val="FF0000"/>
                </a:solidFill>
              </a:rPr>
              <a:t>1/3 (33%) </a:t>
            </a:r>
            <a:r>
              <a:rPr lang="en-US" sz="3000"/>
              <a:t>of child deaths are due to malnutrition.</a:t>
            </a:r>
            <a:endParaRPr sz="3000"/>
          </a:p>
          <a:p>
            <a:pPr indent="-342900" lvl="0" marL="342900" rtl="0" algn="l">
              <a:lnSpc>
                <a:spcPct val="90000"/>
              </a:lnSpc>
              <a:spcBef>
                <a:spcPts val="640"/>
              </a:spcBef>
              <a:spcAft>
                <a:spcPts val="0"/>
              </a:spcAft>
              <a:buSzPts val="3200"/>
              <a:buNone/>
            </a:pPr>
            <a:r>
              <a:rPr lang="en-US" sz="3000"/>
              <a:t>3  </a:t>
            </a:r>
            <a:r>
              <a:rPr lang="en-US" sz="3000">
                <a:solidFill>
                  <a:srgbClr val="FF0000"/>
                </a:solidFill>
              </a:rPr>
              <a:t>13 million </a:t>
            </a:r>
            <a:r>
              <a:rPr lang="en-US" sz="3000"/>
              <a:t>children come into the world prematurely or weigh very little due to maternal malnutrition.</a:t>
            </a:r>
            <a:endParaRPr sz="3000"/>
          </a:p>
          <a:p>
            <a:pPr indent="-342900" lvl="0" marL="342900" rtl="0" algn="l">
              <a:lnSpc>
                <a:spcPct val="90000"/>
              </a:lnSpc>
              <a:spcBef>
                <a:spcPts val="640"/>
              </a:spcBef>
              <a:spcAft>
                <a:spcPts val="0"/>
              </a:spcAft>
              <a:buSzPts val="3200"/>
              <a:buNone/>
            </a:pPr>
            <a:r>
              <a:rPr lang="en-US" sz="3000"/>
              <a:t>4  More than a ⅓ of preschool aged children are lacking in </a:t>
            </a:r>
            <a:r>
              <a:rPr lang="en-US" sz="3000">
                <a:solidFill>
                  <a:srgbClr val="FF0000"/>
                </a:solidFill>
              </a:rPr>
              <a:t>vitamin A.</a:t>
            </a:r>
            <a:endParaRPr sz="3000"/>
          </a:p>
          <a:p>
            <a:pPr indent="-342900" lvl="0" marL="342900" rtl="0" algn="l">
              <a:lnSpc>
                <a:spcPct val="90000"/>
              </a:lnSpc>
              <a:spcBef>
                <a:spcPts val="640"/>
              </a:spcBef>
              <a:spcAft>
                <a:spcPts val="0"/>
              </a:spcAft>
              <a:buSzPts val="3200"/>
              <a:buNone/>
            </a:pPr>
            <a:r>
              <a:rPr lang="en-US" sz="3000"/>
              <a:t>5  </a:t>
            </a:r>
            <a:r>
              <a:rPr lang="en-US" sz="3000">
                <a:solidFill>
                  <a:srgbClr val="FF0000"/>
                </a:solidFill>
              </a:rPr>
              <a:t>Malnutrition in mother/child </a:t>
            </a:r>
            <a:r>
              <a:rPr lang="en-US" sz="3000"/>
              <a:t>is accountable for more than 10% of deaths globally.</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t/>
            </a:r>
            <a:endParaRPr/>
          </a:p>
        </p:txBody>
      </p:sp>
      <p:pic>
        <p:nvPicPr>
          <p:cNvPr id="207" name="Google Shape;207;p15">
            <a:hlinkClick r:id="rId3"/>
          </p:cNvPr>
          <p:cNvPicPr preferRelativeResize="0"/>
          <p:nvPr/>
        </p:nvPicPr>
        <p:blipFill rotWithShape="1">
          <a:blip r:embed="rId4">
            <a:alphaModFix/>
          </a:blip>
          <a:srcRect b="18403" l="23516" r="19915" t="33972"/>
          <a:stretch/>
        </p:blipFill>
        <p:spPr>
          <a:xfrm>
            <a:off x="528765" y="480447"/>
            <a:ext cx="11053636" cy="52321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6"/>
          <p:cNvPicPr preferRelativeResize="0"/>
          <p:nvPr/>
        </p:nvPicPr>
        <p:blipFill rotWithShape="1">
          <a:blip r:embed="rId3">
            <a:alphaModFix/>
          </a:blip>
          <a:srcRect b="0" l="0" r="0" t="0"/>
          <a:stretch/>
        </p:blipFill>
        <p:spPr>
          <a:xfrm>
            <a:off x="4095826" y="2560625"/>
            <a:ext cx="4000350" cy="1161775"/>
          </a:xfrm>
          <a:prstGeom prst="rect">
            <a:avLst/>
          </a:prstGeom>
          <a:noFill/>
          <a:ln>
            <a:noFill/>
          </a:ln>
        </p:spPr>
      </p:pic>
      <p:pic>
        <p:nvPicPr>
          <p:cNvPr id="213" name="Google Shape;213;p16"/>
          <p:cNvPicPr preferRelativeResize="0"/>
          <p:nvPr/>
        </p:nvPicPr>
        <p:blipFill rotWithShape="1">
          <a:blip r:embed="rId4">
            <a:alphaModFix/>
          </a:blip>
          <a:srcRect b="0" l="0" r="0" t="0"/>
          <a:stretch/>
        </p:blipFill>
        <p:spPr>
          <a:xfrm>
            <a:off x="4095822" y="3829569"/>
            <a:ext cx="1484869" cy="992644"/>
          </a:xfrm>
          <a:prstGeom prst="rect">
            <a:avLst/>
          </a:prstGeom>
          <a:noFill/>
          <a:ln>
            <a:noFill/>
          </a:ln>
        </p:spPr>
      </p:pic>
      <p:sp>
        <p:nvSpPr>
          <p:cNvPr id="214" name="Google Shape;214;p16"/>
          <p:cNvSpPr/>
          <p:nvPr/>
        </p:nvSpPr>
        <p:spPr>
          <a:xfrm>
            <a:off x="5580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b="0" l="0" r="0" t="0"/>
          <a:stretch/>
        </p:blipFill>
        <p:spPr>
          <a:xfrm>
            <a:off x="7272819" y="0"/>
            <a:ext cx="3798137" cy="816935"/>
          </a:xfrm>
          <a:prstGeom prst="rect">
            <a:avLst/>
          </a:prstGeom>
          <a:noFill/>
          <a:ln>
            <a:noFill/>
          </a:ln>
        </p:spPr>
      </p:pic>
      <p:pic>
        <p:nvPicPr>
          <p:cNvPr id="101" name="Google Shape;101;p2"/>
          <p:cNvPicPr preferRelativeResize="0"/>
          <p:nvPr/>
        </p:nvPicPr>
        <p:blipFill rotWithShape="1">
          <a:blip r:embed="rId4">
            <a:alphaModFix/>
          </a:blip>
          <a:srcRect b="14559" l="23516" r="19660" t="22812"/>
          <a:stretch/>
        </p:blipFill>
        <p:spPr>
          <a:xfrm>
            <a:off x="1534333" y="816935"/>
            <a:ext cx="9422970" cy="58392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0" r="0" t="0"/>
          <a:stretch/>
        </p:blipFill>
        <p:spPr>
          <a:xfrm>
            <a:off x="6775937" y="0"/>
            <a:ext cx="3798137" cy="816935"/>
          </a:xfrm>
          <a:prstGeom prst="rect">
            <a:avLst/>
          </a:prstGeom>
          <a:noFill/>
          <a:ln>
            <a:noFill/>
          </a:ln>
        </p:spPr>
      </p:pic>
      <p:pic>
        <p:nvPicPr>
          <p:cNvPr id="108" name="Google Shape;108;p3"/>
          <p:cNvPicPr preferRelativeResize="0"/>
          <p:nvPr/>
        </p:nvPicPr>
        <p:blipFill rotWithShape="1">
          <a:blip r:embed="rId4">
            <a:alphaModFix/>
          </a:blip>
          <a:srcRect b="15916" l="23390" r="19405" t="24168"/>
          <a:stretch/>
        </p:blipFill>
        <p:spPr>
          <a:xfrm>
            <a:off x="1286359" y="838380"/>
            <a:ext cx="9287715" cy="54694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1832153" y="1143000"/>
            <a:ext cx="8465700" cy="1433400"/>
          </a:xfrm>
          <a:prstGeom prst="roundRect">
            <a:avLst>
              <a:gd fmla="val 16667" name="adj"/>
            </a:avLst>
          </a:prstGeom>
          <a:solidFill>
            <a:srgbClr val="92CCD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ph type="title"/>
          </p:nvPr>
        </p:nvSpPr>
        <p:spPr>
          <a:xfrm>
            <a:off x="1778000" y="0"/>
            <a:ext cx="85979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US" sz="3563" u="sng">
                <a:solidFill>
                  <a:srgbClr val="00527D"/>
                </a:solidFill>
              </a:rPr>
              <a:t>La pirámide alimenticia</a:t>
            </a:r>
            <a:r>
              <a:rPr b="1" lang="en-US" sz="3563">
                <a:solidFill>
                  <a:srgbClr val="00527D"/>
                </a:solidFill>
              </a:rPr>
              <a:t>: </a:t>
            </a:r>
            <a:br>
              <a:rPr b="1" lang="en-US" sz="3563">
                <a:solidFill>
                  <a:srgbClr val="00527D"/>
                </a:solidFill>
              </a:rPr>
            </a:br>
            <a:r>
              <a:rPr b="1" lang="en-US" sz="3563">
                <a:solidFill>
                  <a:srgbClr val="00527D"/>
                </a:solidFill>
              </a:rPr>
              <a:t>¡Una alimentación equilibrada para todos!</a:t>
            </a:r>
            <a:endParaRPr b="1" sz="3563">
              <a:solidFill>
                <a:srgbClr val="00527D"/>
              </a:solidFill>
            </a:endParaRPr>
          </a:p>
        </p:txBody>
      </p:sp>
      <p:sp>
        <p:nvSpPr>
          <p:cNvPr id="116" name="Google Shape;116;p4"/>
          <p:cNvSpPr txBox="1"/>
          <p:nvPr>
            <p:ph idx="1" type="body"/>
          </p:nvPr>
        </p:nvSpPr>
        <p:spPr>
          <a:xfrm>
            <a:off x="1950203" y="1346745"/>
            <a:ext cx="8229600" cy="122965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lang="en-US" sz="2400"/>
              <a:t>¿Conoces la pirámide alimenticia? Nos ayuda a saber qué comer todos los días. Para mantenernos saludables, debemos comer alimentos de cada nivel.</a:t>
            </a:r>
            <a:endParaRPr sz="2400"/>
          </a:p>
        </p:txBody>
      </p:sp>
      <p:sp>
        <p:nvSpPr>
          <p:cNvPr id="117" name="Google Shape;117;p4"/>
          <p:cNvSpPr txBox="1"/>
          <p:nvPr/>
        </p:nvSpPr>
        <p:spPr>
          <a:xfrm>
            <a:off x="3848747" y="6642598"/>
            <a:ext cx="5550761" cy="2154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http://www.jidibio.com/blog/la-pyramide-alimentaire-pour-une-alimentation-equilibree.html</a:t>
            </a:r>
            <a:r>
              <a:rPr b="0" i="0" lang="en-US" sz="800" u="none" cap="none" strike="noStrike">
                <a:solidFill>
                  <a:srgbClr val="000000"/>
                </a:solidFill>
                <a:latin typeface="Calibri"/>
                <a:ea typeface="Calibri"/>
                <a:cs typeface="Calibri"/>
                <a:sym typeface="Calibri"/>
              </a:rPr>
              <a:t> </a:t>
            </a:r>
            <a:endParaRPr b="0" i="0" sz="800" u="none" cap="none" strike="noStrike">
              <a:solidFill>
                <a:srgbClr val="000000"/>
              </a:solidFill>
              <a:latin typeface="Calibri"/>
              <a:ea typeface="Calibri"/>
              <a:cs typeface="Calibri"/>
              <a:sym typeface="Calibri"/>
            </a:endParaRPr>
          </a:p>
        </p:txBody>
      </p:sp>
      <p:pic>
        <p:nvPicPr>
          <p:cNvPr id="118" name="Google Shape;118;p4"/>
          <p:cNvPicPr preferRelativeResize="0"/>
          <p:nvPr/>
        </p:nvPicPr>
        <p:blipFill rotWithShape="1">
          <a:blip r:embed="rId4">
            <a:alphaModFix/>
          </a:blip>
          <a:srcRect b="0" l="0" r="0" t="0"/>
          <a:stretch/>
        </p:blipFill>
        <p:spPr>
          <a:xfrm>
            <a:off x="2360908" y="2637314"/>
            <a:ext cx="7408190" cy="3989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US">
                <a:solidFill>
                  <a:srgbClr val="00527D"/>
                </a:solidFill>
              </a:rPr>
              <a:t>¿Sabías que…?</a:t>
            </a:r>
            <a:endParaRPr b="1">
              <a:solidFill>
                <a:srgbClr val="00527D"/>
              </a:solidFill>
            </a:endParaRPr>
          </a:p>
        </p:txBody>
      </p:sp>
      <p:sp>
        <p:nvSpPr>
          <p:cNvPr id="125" name="Google Shape;125;p5"/>
          <p:cNvSpPr txBox="1"/>
          <p:nvPr>
            <p:ph idx="1" type="body"/>
          </p:nvPr>
        </p:nvSpPr>
        <p:spPr>
          <a:xfrm>
            <a:off x="1981200" y="1600201"/>
            <a:ext cx="8229600" cy="3968702"/>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703"/>
              <a:buNone/>
            </a:pPr>
            <a:r>
              <a:t/>
            </a:r>
            <a:endParaRPr sz="2703"/>
          </a:p>
          <a:p>
            <a:pPr indent="-342900" lvl="0" marL="342900" rtl="0" algn="l">
              <a:lnSpc>
                <a:spcPct val="100000"/>
              </a:lnSpc>
              <a:spcBef>
                <a:spcPts val="541"/>
              </a:spcBef>
              <a:spcAft>
                <a:spcPts val="0"/>
              </a:spcAft>
              <a:buSzPts val="2703"/>
              <a:buNone/>
            </a:pPr>
            <a:r>
              <a:t/>
            </a:r>
            <a:endParaRPr sz="2703"/>
          </a:p>
          <a:p>
            <a:pPr indent="-342900" lvl="0" marL="342900" rtl="0" algn="l">
              <a:lnSpc>
                <a:spcPct val="100000"/>
              </a:lnSpc>
              <a:spcBef>
                <a:spcPts val="541"/>
              </a:spcBef>
              <a:spcAft>
                <a:spcPts val="0"/>
              </a:spcAft>
              <a:buSzPts val="2703"/>
              <a:buNone/>
            </a:pPr>
            <a:r>
              <a:rPr lang="en-US" sz="2703"/>
              <a:t> </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26" name="Google Shape;126;p5"/>
          <p:cNvGraphicFramePr/>
          <p:nvPr/>
        </p:nvGraphicFramePr>
        <p:xfrm>
          <a:off x="1981200" y="1417638"/>
          <a:ext cx="3000000" cy="3000000"/>
        </p:xfrm>
        <a:graphic>
          <a:graphicData uri="http://schemas.openxmlformats.org/drawingml/2006/table">
            <a:tbl>
              <a:tblPr>
                <a:noFill/>
                <a:tableStyleId>{470D1BC1-5AB4-4E0B-A0ED-4DF5B90D2D4A}</a:tableStyleId>
              </a:tblPr>
              <a:tblGrid>
                <a:gridCol w="3848100"/>
                <a:gridCol w="4381500"/>
              </a:tblGrid>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En 1999, la ONU reconoció ‘el derecho a una alimentación adecuada’ como un derecho humano. </a:t>
                      </a:r>
                      <a:endParaRPr sz="14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In 1999, The United Nations Organisation recognised ‘the right to enough food’ as a human right.</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En el mundo hay comida suficiente para alimentar a 10 billones de personas pero 815 millones (más o menos el 10.7% de la población) sufrieron de malnutrición crítica en 2016.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There is enough food in the world to feed 10 billion people but 815 million people (roughly 10.7% of the population) were suffering from critical  malnutrition in 2016.</a:t>
                      </a:r>
                      <a:endParaRPr sz="1800" u="none" cap="none" strike="noStrike"/>
                    </a:p>
                  </a:txBody>
                  <a:tcPr marT="45725" marB="45725" marR="91450" marL="91450">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idx="1" type="body"/>
          </p:nvPr>
        </p:nvSpPr>
        <p:spPr>
          <a:xfrm>
            <a:off x="1981200" y="1600200"/>
            <a:ext cx="8229600" cy="5257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4000"/>
              <a:buNone/>
            </a:pPr>
            <a:r>
              <a:t/>
            </a:r>
            <a:endParaRPr sz="4000"/>
          </a:p>
          <a:p>
            <a:pPr indent="-342900" lvl="0" marL="342900" rtl="0" algn="l">
              <a:lnSpc>
                <a:spcPct val="100000"/>
              </a:lnSpc>
              <a:spcBef>
                <a:spcPts val="640"/>
              </a:spcBef>
              <a:spcAft>
                <a:spcPts val="0"/>
              </a:spcAft>
              <a:buSzPts val="3200"/>
              <a:buNone/>
            </a:pPr>
            <a:r>
              <a:t/>
            </a:r>
            <a:endParaRPr/>
          </a:p>
        </p:txBody>
      </p:sp>
      <p:graphicFrame>
        <p:nvGraphicFramePr>
          <p:cNvPr id="133" name="Google Shape;133;p6"/>
          <p:cNvGraphicFramePr/>
          <p:nvPr/>
        </p:nvGraphicFramePr>
        <p:xfrm>
          <a:off x="2019300" y="1425854"/>
          <a:ext cx="3000000" cy="3000000"/>
        </p:xfrm>
        <a:graphic>
          <a:graphicData uri="http://schemas.openxmlformats.org/drawingml/2006/table">
            <a:tbl>
              <a:tblPr>
                <a:noFill/>
                <a:tableStyleId>{470D1BC1-5AB4-4E0B-A0ED-4DF5B90D2D4A}</a:tableStyleId>
              </a:tblPr>
              <a:tblGrid>
                <a:gridCol w="4203700"/>
                <a:gridCol w="39878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Hay menos gente que sufre de hambre hoy que durante los años 90. Gracias a un rápido crecimiento económico y a un aumento del nivel de la productividad agrícola, en los últimos 20 años, la gente malnutrida ha disminuido a la mitad. </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There are less and less people suffering from famine today than in the 1990s! Thanks to rapid economic growth and an increase in the level of agricultural productivity, the last 20 years have seen the number of malnourished people fall by half.</a:t>
                      </a:r>
                      <a:endParaRPr sz="1800" u="none" cap="none" strike="noStrike"/>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¿Por qué la gente sufre de hambre? Hay varias razones: la guerra, las condiciones injustas de comercio, el deterioro del medio ambiente, la sequía y la pérdida de la biodiversidad. </a:t>
                      </a:r>
                      <a:endParaRPr sz="18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Why do people suffer from famine?  There are several reasons: war, unfair terms of trade, environmental degradation, drought and the loss of biodiversity.</a:t>
                      </a:r>
                      <a:endParaRPr sz="1400" u="none" cap="none" strike="noStrike"/>
                    </a:p>
                  </a:txBody>
                  <a:tcPr marT="45725" marB="45725" marR="91450" marL="91450">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idx="1" type="body"/>
          </p:nvPr>
        </p:nvSpPr>
        <p:spPr>
          <a:xfrm>
            <a:off x="1981200" y="1600201"/>
            <a:ext cx="8229600" cy="3968702"/>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703"/>
              <a:buNone/>
            </a:pPr>
            <a:r>
              <a:t/>
            </a:r>
            <a:endParaRPr sz="2703"/>
          </a:p>
          <a:p>
            <a:pPr indent="-342900" lvl="0" marL="342900" rtl="0" algn="l">
              <a:lnSpc>
                <a:spcPct val="100000"/>
              </a:lnSpc>
              <a:spcBef>
                <a:spcPts val="541"/>
              </a:spcBef>
              <a:spcAft>
                <a:spcPts val="0"/>
              </a:spcAft>
              <a:buSzPts val="2703"/>
              <a:buNone/>
            </a:pPr>
            <a:r>
              <a:t/>
            </a:r>
            <a:endParaRPr sz="2703"/>
          </a:p>
          <a:p>
            <a:pPr indent="-342900" lvl="0" marL="342900" rtl="0" algn="l">
              <a:lnSpc>
                <a:spcPct val="100000"/>
              </a:lnSpc>
              <a:spcBef>
                <a:spcPts val="541"/>
              </a:spcBef>
              <a:spcAft>
                <a:spcPts val="0"/>
              </a:spcAft>
              <a:buSzPts val="2703"/>
              <a:buNone/>
            </a:pPr>
            <a:r>
              <a:rPr lang="en-US" sz="2703"/>
              <a:t> </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40" name="Google Shape;140;p7"/>
          <p:cNvGraphicFramePr/>
          <p:nvPr/>
        </p:nvGraphicFramePr>
        <p:xfrm>
          <a:off x="1813560" y="916674"/>
          <a:ext cx="3000000" cy="3000000"/>
        </p:xfrm>
        <a:graphic>
          <a:graphicData uri="http://schemas.openxmlformats.org/drawingml/2006/table">
            <a:tbl>
              <a:tblPr>
                <a:noFill/>
                <a:tableStyleId>{470D1BC1-5AB4-4E0B-A0ED-4DF5B90D2D4A}</a:tableStyleId>
              </a:tblPr>
              <a:tblGrid>
                <a:gridCol w="4133150"/>
                <a:gridCol w="4706050"/>
              </a:tblGrid>
              <a:tr h="155220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solidFill>
                            <a:schemeClr val="dk1"/>
                          </a:solidFill>
                          <a:latin typeface="Arial"/>
                          <a:ea typeface="Arial"/>
                          <a:cs typeface="Arial"/>
                          <a:sym typeface="Arial"/>
                        </a:rPr>
                        <a:t>El crecimiento de la población mundial  y el cambio climático causarán más presión sobre los recursos de agua y de comida en el futuro.</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txBody>
                  <a:tcPr marT="45725" marB="45725" marR="91450" marL="91450">
                    <a:solidFill>
                      <a:srgbClr val="FFFFFF"/>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800" u="none" cap="none" strike="noStrike"/>
                        <a:t>The growth of the global population and the changing climate will put more pressure on water resources and food in the future.</a:t>
                      </a:r>
                      <a:endParaRPr sz="1800" u="none" cap="none" strike="noStrike"/>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Asia es el continente con el índice más alto de hambruna del mundo, pero debe tenerse en cuenta que también hay personas que viven en el Reino Unido que tienen hambre y que hay un aumento significativo en el número de bancos de alimentos.</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800" u="none" cap="none" strike="noStrike"/>
                        <a:t>Asia is the continent with the highest level of famine in the world, but there are also people in the UK who are hungry and there is a significant increase in numbers of food banks.</a:t>
                      </a:r>
                      <a:endParaRPr sz="1800" u="none" cap="none" strike="noStrike"/>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idx="1" type="body"/>
          </p:nvPr>
        </p:nvSpPr>
        <p:spPr>
          <a:xfrm>
            <a:off x="1981200" y="1600201"/>
            <a:ext cx="8229600" cy="3968702"/>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703"/>
              <a:buNone/>
            </a:pPr>
            <a:r>
              <a:t/>
            </a:r>
            <a:endParaRPr sz="2703"/>
          </a:p>
          <a:p>
            <a:pPr indent="-342900" lvl="0" marL="342900" rtl="0" algn="l">
              <a:lnSpc>
                <a:spcPct val="100000"/>
              </a:lnSpc>
              <a:spcBef>
                <a:spcPts val="541"/>
              </a:spcBef>
              <a:spcAft>
                <a:spcPts val="0"/>
              </a:spcAft>
              <a:buSzPts val="2703"/>
              <a:buNone/>
            </a:pPr>
            <a:r>
              <a:t/>
            </a:r>
            <a:endParaRPr sz="2703"/>
          </a:p>
          <a:p>
            <a:pPr indent="-342900" lvl="0" marL="342900" rtl="0" algn="l">
              <a:lnSpc>
                <a:spcPct val="100000"/>
              </a:lnSpc>
              <a:spcBef>
                <a:spcPts val="541"/>
              </a:spcBef>
              <a:spcAft>
                <a:spcPts val="0"/>
              </a:spcAft>
              <a:buSzPts val="2703"/>
              <a:buNone/>
            </a:pPr>
            <a:r>
              <a:rPr lang="en-US" sz="2703"/>
              <a:t> </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a:p>
            <a:pPr indent="-342900" lvl="0" marL="342900" rtl="0" algn="l">
              <a:lnSpc>
                <a:spcPct val="100000"/>
              </a:lnSpc>
              <a:spcBef>
                <a:spcPts val="640"/>
              </a:spcBef>
              <a:spcAft>
                <a:spcPts val="0"/>
              </a:spcAft>
              <a:buSzPts val="3200"/>
              <a:buNone/>
            </a:pPr>
            <a:r>
              <a:t/>
            </a:r>
            <a:endParaRPr/>
          </a:p>
        </p:txBody>
      </p:sp>
      <p:graphicFrame>
        <p:nvGraphicFramePr>
          <p:cNvPr id="147" name="Google Shape;147;p8"/>
          <p:cNvGraphicFramePr/>
          <p:nvPr/>
        </p:nvGraphicFramePr>
        <p:xfrm>
          <a:off x="1981200" y="749034"/>
          <a:ext cx="3000000" cy="3000000"/>
        </p:xfrm>
        <a:graphic>
          <a:graphicData uri="http://schemas.openxmlformats.org/drawingml/2006/table">
            <a:tbl>
              <a:tblPr>
                <a:noFill/>
                <a:tableStyleId>{470D1BC1-5AB4-4E0B-A0ED-4DF5B90D2D4A}</a:tableStyleId>
              </a:tblPr>
              <a:tblGrid>
                <a:gridCol w="3848100"/>
                <a:gridCol w="4381500"/>
              </a:tblGrid>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En todo el mundo hay cerca de 1.5 miles de millones de personas con sobrepeso, de las que 500 millones son obesas.</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Calibri"/>
                        <a:ea typeface="Calibri"/>
                        <a:cs typeface="Calibri"/>
                        <a:sym typeface="Calibri"/>
                      </a:endParaRPr>
                    </a:p>
                  </a:txBody>
                  <a:tcPr marT="45725" marB="45725" marR="91450" marL="91450">
                    <a:solidFill>
                      <a:srgbClr val="FFFFFF"/>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800" u="none" cap="none" strike="noStrike"/>
                        <a:t>Around 1.5 billion people worldwide are overweight, of which 500 million are classed as obese. Obesity affects 43 million children in the world.</a:t>
                      </a:r>
                      <a:endParaRPr sz="1800" u="none" cap="none" strike="noStrike"/>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En el mundo entero, cada año fallecen por lo menos 2.6 millones de personas como consecuencia del sobrepeso u obesidad.</a:t>
                      </a:r>
                      <a:endParaRPr sz="18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l">
                        <a:lnSpc>
                          <a:spcPct val="100000"/>
                        </a:lnSpc>
                        <a:spcBef>
                          <a:spcPts val="0"/>
                        </a:spcBef>
                        <a:spcAft>
                          <a:spcPts val="0"/>
                        </a:spcAft>
                        <a:buClr>
                          <a:schemeClr val="dk1"/>
                        </a:buClr>
                        <a:buSzPts val="1800"/>
                        <a:buFont typeface="Calibri"/>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US" sz="1800" u="none" cap="none" strike="noStrike"/>
                        <a:t>At least 2.6 million people in the world die every year due to them being overweight or obese.</a:t>
                      </a:r>
                      <a:endParaRPr sz="1800" u="none" cap="none" strike="noStrike"/>
                    </a:p>
                    <a:p>
                      <a:pPr indent="0" lvl="0" marL="0" marR="0" rtl="0" algn="l">
                        <a:lnSpc>
                          <a:spcPct val="100000"/>
                        </a:lnSpc>
                        <a:spcBef>
                          <a:spcPts val="120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US">
                <a:solidFill>
                  <a:srgbClr val="00527D"/>
                </a:solidFill>
              </a:rPr>
              <a:t>Listening task </a:t>
            </a:r>
            <a:endParaRPr b="1">
              <a:solidFill>
                <a:srgbClr val="00527D"/>
              </a:solidFill>
            </a:endParaRPr>
          </a:p>
        </p:txBody>
      </p:sp>
      <p:pic>
        <p:nvPicPr>
          <p:cNvPr id="153" name="Google Shape;153;p9"/>
          <p:cNvPicPr preferRelativeResize="0"/>
          <p:nvPr>
            <p:ph idx="1" type="body"/>
          </p:nvPr>
        </p:nvPicPr>
        <p:blipFill rotWithShape="1">
          <a:blip r:embed="rId4">
            <a:alphaModFix/>
          </a:blip>
          <a:srcRect b="0" l="0" r="0" t="0"/>
          <a:stretch/>
        </p:blipFill>
        <p:spPr>
          <a:xfrm>
            <a:off x="4721350" y="2003325"/>
            <a:ext cx="2335500" cy="3911100"/>
          </a:xfrm>
          <a:prstGeom prst="rect">
            <a:avLst/>
          </a:prstGeom>
          <a:noFill/>
          <a:ln>
            <a:noFill/>
          </a:ln>
        </p:spPr>
      </p:pic>
      <p:graphicFrame>
        <p:nvGraphicFramePr>
          <p:cNvPr id="154" name="Google Shape;154;p9"/>
          <p:cNvGraphicFramePr/>
          <p:nvPr/>
        </p:nvGraphicFramePr>
        <p:xfrm>
          <a:off x="4845050" y="5423882"/>
          <a:ext cx="1250950" cy="490538"/>
        </p:xfrm>
        <a:graphic>
          <a:graphicData uri="http://schemas.openxmlformats.org/presentationml/2006/ole">
            <mc:AlternateContent>
              <mc:Choice Requires="v">
                <p:oleObj r:id="rId5" imgH="490538" imgW="1250950" progId="Package" spid="_x0000_s1">
                  <p:embed/>
                </p:oleObj>
              </mc:Choice>
              <mc:Fallback>
                <p:oleObj r:id="rId6" imgH="490538" imgW="1250950" progId="Package">
                  <p:embed/>
                  <p:pic>
                    <p:nvPicPr>
                      <p:cNvPr id="154" name="Google Shape;154;p9"/>
                      <p:cNvPicPr preferRelativeResize="0"/>
                      <p:nvPr/>
                    </p:nvPicPr>
                    <p:blipFill rotWithShape="1">
                      <a:blip r:embed="rId7">
                        <a:alphaModFix/>
                      </a:blip>
                      <a:srcRect b="0" l="0" r="0" t="0"/>
                      <a:stretch/>
                    </p:blipFill>
                    <p:spPr>
                      <a:xfrm>
                        <a:off x="4845050" y="5423882"/>
                        <a:ext cx="1250950" cy="490538"/>
                      </a:xfrm>
                      <a:prstGeom prst="rect">
                        <a:avLst/>
                      </a:prstGeom>
                      <a:noFill/>
                      <a:ln>
                        <a:noFill/>
                      </a:ln>
                    </p:spPr>
                  </p:pic>
                </p:oleObj>
              </mc:Fallback>
            </mc:AlternateContent>
          </a:graphicData>
        </a:graphic>
      </p:graphicFrame>
      <p:pic>
        <p:nvPicPr>
          <p:cNvPr id="155" name="Google Shape;155;p9"/>
          <p:cNvPicPr preferRelativeResize="0"/>
          <p:nvPr/>
        </p:nvPicPr>
        <p:blipFill rotWithShape="1">
          <a:blip r:embed="rId8">
            <a:alphaModFix/>
          </a:blip>
          <a:srcRect b="-1183" l="29084" r="17264" t="0"/>
          <a:stretch/>
        </p:blipFill>
        <p:spPr>
          <a:xfrm>
            <a:off x="4721354" y="2003318"/>
            <a:ext cx="2749294" cy="35236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2020-05-10T19:52:55Z</dcterms:created>
  <dc:creator>M Giron</dc:creator>
</cp:coreProperties>
</file>