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0QSQEa96FCWxplD3NeHe/+05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3C5634-52E3-4C22-B555-086D64B8E4D4}">
  <a:tblStyle styleId="{933C5634-52E3-4C22-B555-086D64B8E4D4}"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https://pixabay.com/nl/photos/voedsel-vork-mes-tabel-plaat-2803655/</a:t>
            </a:r>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Information taken from www.who.int/nutrition/challenges/fr/ </a:t>
            </a:r>
            <a:endParaRPr/>
          </a:p>
          <a:p>
            <a:pPr marL="0" lvl="0" indent="0" algn="l" rtl="0">
              <a:spcBef>
                <a:spcPts val="0"/>
              </a:spcBef>
              <a:spcAft>
                <a:spcPts val="0"/>
              </a:spcAft>
              <a:buNone/>
            </a:pPr>
            <a:r>
              <a:rPr lang="en-US"/>
              <a:t>Pupils listen to the audio and fill in the correct numbers</a:t>
            </a:r>
            <a:endParaRPr/>
          </a:p>
          <a:p>
            <a:pPr marL="0" lvl="0" indent="0" algn="l" rtl="0">
              <a:spcBef>
                <a:spcPts val="0"/>
              </a:spcBef>
              <a:spcAft>
                <a:spcPts val="0"/>
              </a:spcAft>
              <a:buNone/>
            </a:pPr>
            <a:r>
              <a:rPr lang="en-US"/>
              <a:t>Hard version no help</a:t>
            </a:r>
            <a:endParaRPr/>
          </a:p>
        </p:txBody>
      </p:sp>
      <p:sp>
        <p:nvSpPr>
          <p:cNvPr id="156" name="Google Shape;15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Information taken from www.who.int/nutrition/challenges/fr/ </a:t>
            </a:r>
            <a:endParaRPr/>
          </a:p>
          <a:p>
            <a:pPr marL="0" marR="0" lvl="0" indent="0" algn="l" rtl="0">
              <a:lnSpc>
                <a:spcPct val="100000"/>
              </a:lnSpc>
              <a:spcBef>
                <a:spcPts val="0"/>
              </a:spcBef>
              <a:spcAft>
                <a:spcPts val="0"/>
              </a:spcAft>
              <a:buClr>
                <a:schemeClr val="dk1"/>
              </a:buClr>
              <a:buSzPts val="1200"/>
              <a:buFont typeface="Calibri"/>
              <a:buNone/>
            </a:pPr>
            <a:r>
              <a:rPr lang="en-US"/>
              <a:t>Pupils listen to the audio and fill in the correct numbers</a:t>
            </a:r>
            <a:endParaRPr/>
          </a:p>
          <a:p>
            <a:pPr marL="0" lvl="0" indent="0" algn="l" rtl="0">
              <a:spcBef>
                <a:spcPts val="0"/>
              </a:spcBef>
              <a:spcAft>
                <a:spcPts val="0"/>
              </a:spcAft>
              <a:buNone/>
            </a:pPr>
            <a:r>
              <a:rPr lang="en-US"/>
              <a:t>Easier version with help</a:t>
            </a:r>
            <a:endParaRPr/>
          </a:p>
        </p:txBody>
      </p:sp>
      <p:sp>
        <p:nvSpPr>
          <p:cNvPr id="164" name="Google Shape;16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Information taken from www.who.int/nutrition/challenges/fr/ </a:t>
            </a:r>
            <a:endParaRPr/>
          </a:p>
          <a:p>
            <a:pPr marL="0" lvl="0" indent="0" algn="l" rtl="0">
              <a:spcBef>
                <a:spcPts val="0"/>
              </a:spcBef>
              <a:spcAft>
                <a:spcPts val="0"/>
              </a:spcAft>
              <a:buNone/>
            </a:pPr>
            <a:r>
              <a:rPr lang="en-US"/>
              <a:t>Answers</a:t>
            </a:r>
            <a:endParaRPr/>
          </a:p>
        </p:txBody>
      </p:sp>
      <p:sp>
        <p:nvSpPr>
          <p:cNvPr id="173" name="Google Shape;17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e3dc23f6f_0_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e3dc23f6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e3e86237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e3e86237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7e3e86237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e3e86237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e3e86237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7e3e86237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STARTER – CAN PUPILS RECOGNISE THE DIFFERENT FOOD GROUPS AND SAY IN FRENCH SOME OF THE ITEMS OF FOOD / DRINK</a:t>
            </a:r>
            <a:endParaRPr/>
          </a:p>
          <a:p>
            <a:pPr marL="0" lvl="0" indent="0" algn="l" rtl="0">
              <a:spcBef>
                <a:spcPts val="0"/>
              </a:spcBef>
              <a:spcAft>
                <a:spcPts val="0"/>
              </a:spcAft>
              <a:buNone/>
            </a:pPr>
            <a:r>
              <a:rPr lang="en-US"/>
              <a:t>E.G. LE SUCRE, LE BEURRE, LA VIANDE, LE POISSON, LES OEUFS, LE LAIT, LE YAOURT, LE FROMAGE, LES POIVRONS, LES FRAISES, LES HARICOTS VERTS, LE PAIN, LE RIZ, LES POMMES DE TERRE, LE LAIT, L’EAU, LE CAFÉ…</a:t>
            </a:r>
            <a:endParaRPr/>
          </a:p>
        </p:txBody>
      </p:sp>
      <p:sp>
        <p:nvSpPr>
          <p:cNvPr id="111" name="Google Shape;11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Sources:</a:t>
            </a:r>
            <a:endParaRPr/>
          </a:p>
          <a:p>
            <a:pPr marL="0" lvl="0" indent="0" algn="l" rtl="0">
              <a:spcBef>
                <a:spcPts val="0"/>
              </a:spcBef>
              <a:spcAft>
                <a:spcPts val="0"/>
              </a:spcAft>
              <a:buNone/>
            </a:pPr>
            <a:endParaRPr b="1"/>
          </a:p>
          <a:p>
            <a:pPr marL="0" lvl="0" indent="0" algn="l" rtl="0">
              <a:spcBef>
                <a:spcPts val="0"/>
              </a:spcBef>
              <a:spcAft>
                <a:spcPts val="0"/>
              </a:spcAft>
              <a:buNone/>
            </a:pPr>
            <a:r>
              <a:rPr lang="en-US"/>
              <a:t>Match up – cut up the sentence cards and see if pupils can match up the English and French facts about hunger and obesity so they get a sense of inequalities that exist </a:t>
            </a:r>
            <a:endParaRPr/>
          </a:p>
        </p:txBody>
      </p:sp>
      <p:sp>
        <p:nvSpPr>
          <p:cNvPr id="121" name="Google Shape;1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Sources:</a:t>
            </a:r>
            <a:endParaRPr/>
          </a:p>
          <a:p>
            <a:pPr marL="0" lvl="0" indent="0" algn="l" rtl="0">
              <a:spcBef>
                <a:spcPts val="0"/>
              </a:spcBef>
              <a:spcAft>
                <a:spcPts val="0"/>
              </a:spcAft>
              <a:buNone/>
            </a:pPr>
            <a:endParaRPr b="1"/>
          </a:p>
          <a:p>
            <a:pPr marL="0" lvl="0" indent="0" algn="l" rtl="0">
              <a:spcBef>
                <a:spcPts val="0"/>
              </a:spcBef>
              <a:spcAft>
                <a:spcPts val="0"/>
              </a:spcAft>
              <a:buNone/>
            </a:pPr>
            <a:r>
              <a:rPr lang="en-US"/>
              <a:t>Match up – cut up the sentence cards and see if pupils can match up the English and French facts about hunger and obesity so they get a sense of inequalities that exist </a:t>
            </a:r>
            <a:endParaRPr/>
          </a:p>
        </p:txBody>
      </p:sp>
      <p:sp>
        <p:nvSpPr>
          <p:cNvPr id="129" name="Google Shape;12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Sources:</a:t>
            </a:r>
            <a:endParaRPr/>
          </a:p>
          <a:p>
            <a:pPr marL="0" lvl="0" indent="0" algn="l" rtl="0">
              <a:spcBef>
                <a:spcPts val="0"/>
              </a:spcBef>
              <a:spcAft>
                <a:spcPts val="0"/>
              </a:spcAft>
              <a:buNone/>
            </a:pPr>
            <a:endParaRPr b="1"/>
          </a:p>
          <a:p>
            <a:pPr marL="0" lvl="0" indent="0" algn="l" rtl="0">
              <a:spcBef>
                <a:spcPts val="0"/>
              </a:spcBef>
              <a:spcAft>
                <a:spcPts val="0"/>
              </a:spcAft>
              <a:buNone/>
            </a:pPr>
            <a:r>
              <a:rPr lang="en-US"/>
              <a:t>Match up – cut up the sentence cards and see if pupils can match up the English and French facts about hunger and obesity so they get a sense of inequalities that exist </a:t>
            </a:r>
            <a:endParaRPr/>
          </a:p>
          <a:p>
            <a:pPr marL="0" lvl="0" indent="0" algn="l" rtl="0">
              <a:spcBef>
                <a:spcPts val="0"/>
              </a:spcBef>
              <a:spcAft>
                <a:spcPts val="0"/>
              </a:spcAft>
              <a:buNone/>
            </a:pPr>
            <a:endParaRPr/>
          </a:p>
        </p:txBody>
      </p:sp>
      <p:sp>
        <p:nvSpPr>
          <p:cNvPr id="136" name="Google Shape;13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Sources:</a:t>
            </a:r>
            <a:endParaRPr/>
          </a:p>
          <a:p>
            <a:pPr marL="0" lvl="0" indent="0" algn="l" rtl="0">
              <a:spcBef>
                <a:spcPts val="0"/>
              </a:spcBef>
              <a:spcAft>
                <a:spcPts val="0"/>
              </a:spcAft>
              <a:buNone/>
            </a:pPr>
            <a:endParaRPr b="1"/>
          </a:p>
          <a:p>
            <a:pPr marL="0" lvl="0" indent="0" algn="l" rtl="0">
              <a:spcBef>
                <a:spcPts val="0"/>
              </a:spcBef>
              <a:spcAft>
                <a:spcPts val="0"/>
              </a:spcAft>
              <a:buNone/>
            </a:pPr>
            <a:r>
              <a:rPr lang="en-US"/>
              <a:t>Match up – cut up the sentence cards and see if pupils can match up the English and French facts about hunger and obesity so they get a sense of inequalities that exist </a:t>
            </a:r>
            <a:endParaRPr/>
          </a:p>
          <a:p>
            <a:pPr marL="0" lvl="0" indent="0" algn="l" rtl="0">
              <a:spcBef>
                <a:spcPts val="0"/>
              </a:spcBef>
              <a:spcAft>
                <a:spcPts val="0"/>
              </a:spcAft>
              <a:buNone/>
            </a:pPr>
            <a:endParaRPr/>
          </a:p>
        </p:txBody>
      </p:sp>
      <p:sp>
        <p:nvSpPr>
          <p:cNvPr id="143" name="Google Shape;14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4200"/>
              <a:buFont typeface="Calibri"/>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1" name="Google Shape;21;p27"/>
          <p:cNvSpPr txBox="1">
            <a:spLocks noGrp="1"/>
          </p:cNvSpPr>
          <p:nvPr>
            <p:ph type="body" idx="1"/>
          </p:nvPr>
        </p:nvSpPr>
        <p:spPr>
          <a:xfrm>
            <a:off x="311700" y="1638233"/>
            <a:ext cx="8520600" cy="44536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Clr>
                <a:schemeClr val="dk1"/>
              </a:buClr>
              <a:buSzPts val="1800"/>
              <a:buChar char="●"/>
              <a:defRPr/>
            </a:lvl1pPr>
            <a:lvl2pPr marL="914400" lvl="1" indent="-317500" algn="l">
              <a:spcBef>
                <a:spcPts val="1600"/>
              </a:spcBef>
              <a:spcAft>
                <a:spcPts val="0"/>
              </a:spcAft>
              <a:buClr>
                <a:schemeClr val="dk1"/>
              </a:buClr>
              <a:buSzPts val="1400"/>
              <a:buChar char="○"/>
              <a:defRPr/>
            </a:lvl2pPr>
            <a:lvl3pPr marL="1371600" lvl="2" indent="-317500" algn="l">
              <a:spcBef>
                <a:spcPts val="1600"/>
              </a:spcBef>
              <a:spcAft>
                <a:spcPts val="0"/>
              </a:spcAft>
              <a:buClr>
                <a:schemeClr val="dk1"/>
              </a:buClr>
              <a:buSzPts val="1400"/>
              <a:buChar char="■"/>
              <a:defRPr/>
            </a:lvl3pPr>
            <a:lvl4pPr marL="1828800" lvl="3" indent="-317500" algn="l">
              <a:spcBef>
                <a:spcPts val="1600"/>
              </a:spcBef>
              <a:spcAft>
                <a:spcPts val="0"/>
              </a:spcAft>
              <a:buClr>
                <a:schemeClr val="dk1"/>
              </a:buClr>
              <a:buSzPts val="1400"/>
              <a:buChar char="●"/>
              <a:defRPr/>
            </a:lvl4pPr>
            <a:lvl5pPr marL="2286000" lvl="4" indent="-317500" algn="l">
              <a:spcBef>
                <a:spcPts val="1600"/>
              </a:spcBef>
              <a:spcAft>
                <a:spcPts val="0"/>
              </a:spcAft>
              <a:buClr>
                <a:schemeClr val="dk1"/>
              </a:buClr>
              <a:buSzPts val="1400"/>
              <a:buChar char="○"/>
              <a:defRPr/>
            </a:lvl5pPr>
            <a:lvl6pPr marL="2743200" lvl="5" indent="-317500" algn="l">
              <a:spcBef>
                <a:spcPts val="1600"/>
              </a:spcBef>
              <a:spcAft>
                <a:spcPts val="0"/>
              </a:spcAft>
              <a:buClr>
                <a:schemeClr val="dk1"/>
              </a:buClr>
              <a:buSzPts val="1400"/>
              <a:buChar char="■"/>
              <a:defRPr/>
            </a:lvl6pPr>
            <a:lvl7pPr marL="3200400" lvl="6" indent="-317500" algn="l">
              <a:spcBef>
                <a:spcPts val="1600"/>
              </a:spcBef>
              <a:spcAft>
                <a:spcPts val="0"/>
              </a:spcAft>
              <a:buClr>
                <a:schemeClr val="dk1"/>
              </a:buClr>
              <a:buSzPts val="1400"/>
              <a:buChar char="●"/>
              <a:defRPr/>
            </a:lvl7pPr>
            <a:lvl8pPr marL="3657600" lvl="7" indent="-317500" algn="l">
              <a:spcBef>
                <a:spcPts val="1600"/>
              </a:spcBef>
              <a:spcAft>
                <a:spcPts val="0"/>
              </a:spcAft>
              <a:buClr>
                <a:schemeClr val="dk1"/>
              </a:buClr>
              <a:buSzPts val="1400"/>
              <a:buChar char="○"/>
              <a:defRPr/>
            </a:lvl8pPr>
            <a:lvl9pPr marL="4114800" lvl="8" indent="-317500" algn="l">
              <a:spcBef>
                <a:spcPts val="1600"/>
              </a:spcBef>
              <a:spcAft>
                <a:spcPts val="1600"/>
              </a:spcAft>
              <a:buClr>
                <a:schemeClr val="dk1"/>
              </a:buClr>
              <a:buSzPts val="1400"/>
              <a:buChar char="■"/>
              <a:defRPr/>
            </a:lvl9pPr>
          </a:lstStyle>
          <a:p>
            <a:endParaRPr/>
          </a:p>
        </p:txBody>
      </p:sp>
      <p:sp>
        <p:nvSpPr>
          <p:cNvPr id="22" name="Google Shape;22;p2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usselltrust.org/get-help/find-a-foodbank/"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jidibio.com/blog/la-pyramide-alimentaire-pour-une-alimentation-equilibree.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a:blip r:embed="rId3">
            <a:alphaModFix/>
          </a:blip>
          <a:stretch>
            <a:fillRect/>
          </a:stretch>
        </p:blipFill>
        <p:spPr>
          <a:xfrm>
            <a:off x="0" y="-45500"/>
            <a:ext cx="9144000" cy="6949000"/>
          </a:xfrm>
          <a:prstGeom prst="rect">
            <a:avLst/>
          </a:prstGeom>
          <a:noFill/>
          <a:ln>
            <a:noFill/>
          </a:ln>
        </p:spPr>
      </p:pic>
      <p:sp>
        <p:nvSpPr>
          <p:cNvPr id="93" name="Google Shape;93;p1"/>
          <p:cNvSpPr txBox="1"/>
          <p:nvPr/>
        </p:nvSpPr>
        <p:spPr>
          <a:xfrm>
            <a:off x="1358821" y="4526415"/>
            <a:ext cx="4292100" cy="188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chemeClr val="lt1"/>
                </a:solidFill>
                <a:latin typeface="Calibri"/>
                <a:ea typeface="Calibri"/>
                <a:cs typeface="Calibri"/>
                <a:sym typeface="Calibri"/>
              </a:rPr>
              <a:t>Faim “Zéro”</a:t>
            </a:r>
            <a:endParaRPr sz="6000" b="1">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p:nvPr/>
        </p:nvSpPr>
        <p:spPr>
          <a:xfrm>
            <a:off x="167200" y="1443950"/>
            <a:ext cx="8766900" cy="5034000"/>
          </a:xfrm>
          <a:prstGeom prst="roundRect">
            <a:avLst>
              <a:gd name="adj" fmla="val 1183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txBox="1">
            <a:spLocks noGrp="1"/>
          </p:cNvSpPr>
          <p:nvPr>
            <p:ph type="title"/>
          </p:nvPr>
        </p:nvSpPr>
        <p:spPr>
          <a:xfrm>
            <a:off x="0" y="57750"/>
            <a:ext cx="9055800" cy="1359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3959" b="1">
                <a:solidFill>
                  <a:srgbClr val="00527D"/>
                </a:solidFill>
              </a:rPr>
              <a:t>La malnutrition dans le monde: quelques chiffres importants</a:t>
            </a:r>
            <a:endParaRPr sz="3959" b="1">
              <a:solidFill>
                <a:srgbClr val="00527D"/>
              </a:solidFill>
            </a:endParaRPr>
          </a:p>
        </p:txBody>
      </p:sp>
      <p:sp>
        <p:nvSpPr>
          <p:cNvPr id="160" name="Google Shape;160;p11"/>
          <p:cNvSpPr txBox="1">
            <a:spLocks noGrp="1"/>
          </p:cNvSpPr>
          <p:nvPr>
            <p:ph type="body" idx="1"/>
          </p:nvPr>
        </p:nvSpPr>
        <p:spPr>
          <a:xfrm>
            <a:off x="325275" y="1541225"/>
            <a:ext cx="8536200" cy="53169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a:t>Près de … millions d’enfants dans le monde présentent une insuffisance pondérale.</a:t>
            </a:r>
            <a:endParaRPr/>
          </a:p>
          <a:p>
            <a:pPr marL="342900" lvl="0" indent="-342900" algn="l" rtl="0">
              <a:lnSpc>
                <a:spcPct val="80000"/>
              </a:lnSpc>
              <a:spcBef>
                <a:spcPts val="496"/>
              </a:spcBef>
              <a:spcAft>
                <a:spcPts val="0"/>
              </a:spcAft>
              <a:buClr>
                <a:schemeClr val="dk1"/>
              </a:buClr>
              <a:buSzPts val="2480"/>
              <a:buChar char="•"/>
            </a:pPr>
            <a:r>
              <a:rPr lang="en-US" sz="2480"/>
              <a:t>La malnutrition intervient dans environ … … des décès d’enfants.</a:t>
            </a:r>
            <a:endParaRPr/>
          </a:p>
          <a:p>
            <a:pPr marL="342900" lvl="0" indent="-342900" algn="l" rtl="0">
              <a:lnSpc>
                <a:spcPct val="80000"/>
              </a:lnSpc>
              <a:spcBef>
                <a:spcPts val="496"/>
              </a:spcBef>
              <a:spcAft>
                <a:spcPts val="0"/>
              </a:spcAft>
              <a:buClr>
                <a:schemeClr val="dk1"/>
              </a:buClr>
              <a:buSzPts val="2480"/>
              <a:buChar char="•"/>
            </a:pPr>
            <a:r>
              <a:rPr lang="en-US" sz="2480"/>
              <a:t>Le retard de croissance (un indicateur de la dénutrition chronique) entrave le développement de … millions d’enfants de moins de … ans.</a:t>
            </a:r>
            <a:endParaRPr/>
          </a:p>
          <a:p>
            <a:pPr marL="342900" lvl="0" indent="-342900" algn="l" rtl="0">
              <a:lnSpc>
                <a:spcPct val="80000"/>
              </a:lnSpc>
              <a:spcBef>
                <a:spcPts val="496"/>
              </a:spcBef>
              <a:spcAft>
                <a:spcPts val="0"/>
              </a:spcAft>
              <a:buClr>
                <a:schemeClr val="dk1"/>
              </a:buClr>
              <a:buSzPts val="2480"/>
              <a:buChar char="•"/>
            </a:pPr>
            <a:r>
              <a:rPr lang="en-US" sz="2480"/>
              <a:t>… millions d’enfants viennent au monde avec un petit poids de naissance ou prématurément en raison de dénutrition maternelle et d’autres facteurs.</a:t>
            </a:r>
            <a:endParaRPr/>
          </a:p>
          <a:p>
            <a:pPr marL="342900" lvl="0" indent="-342900" algn="l" rtl="0">
              <a:lnSpc>
                <a:spcPct val="80000"/>
              </a:lnSpc>
              <a:spcBef>
                <a:spcPts val="496"/>
              </a:spcBef>
              <a:spcAft>
                <a:spcPts val="0"/>
              </a:spcAft>
              <a:buClr>
                <a:schemeClr val="dk1"/>
              </a:buClr>
              <a:buSzPts val="2480"/>
              <a:buChar char="•"/>
            </a:pPr>
            <a:r>
              <a:rPr lang="en-US" sz="2480"/>
              <a:t>Plus de … % des enfants d’âge préscolaire dans le monde sont carencés en vitamine A.</a:t>
            </a:r>
            <a:endParaRPr/>
          </a:p>
          <a:p>
            <a:pPr marL="342900" lvl="0" indent="-342900" algn="l" rtl="0">
              <a:lnSpc>
                <a:spcPct val="80000"/>
              </a:lnSpc>
              <a:spcBef>
                <a:spcPts val="496"/>
              </a:spcBef>
              <a:spcAft>
                <a:spcPts val="0"/>
              </a:spcAft>
              <a:buClr>
                <a:schemeClr val="dk1"/>
              </a:buClr>
              <a:buSzPts val="2480"/>
              <a:buChar char="•"/>
            </a:pPr>
            <a:r>
              <a:rPr lang="en-US" sz="2480"/>
              <a:t>Globalement, la malnutrition chez la mère et chez l’enfant est responsible de plus de … % de la charge mondiale de morbidité.</a:t>
            </a:r>
            <a:endParaRPr sz="248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p:nvPr/>
        </p:nvSpPr>
        <p:spPr>
          <a:xfrm>
            <a:off x="240150" y="1248575"/>
            <a:ext cx="8621100" cy="4207200"/>
          </a:xfrm>
          <a:prstGeom prst="roundRect">
            <a:avLst>
              <a:gd name="adj" fmla="val 1271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La malnutrition dans le monde: quelques chiffres importants</a:t>
            </a:r>
            <a:endParaRPr sz="3959" b="1">
              <a:solidFill>
                <a:srgbClr val="00527D"/>
              </a:solidFill>
            </a:endParaRPr>
          </a:p>
        </p:txBody>
      </p:sp>
      <p:sp>
        <p:nvSpPr>
          <p:cNvPr id="168" name="Google Shape;168;p12"/>
          <p:cNvSpPr txBox="1">
            <a:spLocks noGrp="1"/>
          </p:cNvSpPr>
          <p:nvPr>
            <p:ph type="body" idx="1"/>
          </p:nvPr>
        </p:nvSpPr>
        <p:spPr>
          <a:xfrm>
            <a:off x="457200" y="1397000"/>
            <a:ext cx="8229600" cy="5257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t>Près de … millions d’enfants dans le monde présentent une insuffisance pondérale.</a:t>
            </a:r>
            <a:endParaRPr/>
          </a:p>
          <a:p>
            <a:pPr marL="342900" lvl="0" indent="-342900" algn="l" rtl="0">
              <a:spcBef>
                <a:spcPts val="400"/>
              </a:spcBef>
              <a:spcAft>
                <a:spcPts val="0"/>
              </a:spcAft>
              <a:buClr>
                <a:schemeClr val="dk1"/>
              </a:buClr>
              <a:buSzPts val="2000"/>
              <a:buChar char="•"/>
            </a:pPr>
            <a:r>
              <a:rPr lang="en-US" sz="2000"/>
              <a:t>La malnutrition intervient dans environ … … des décès d’enfants.</a:t>
            </a:r>
            <a:endParaRPr/>
          </a:p>
          <a:p>
            <a:pPr marL="342900" lvl="0" indent="-342900" algn="l" rtl="0">
              <a:spcBef>
                <a:spcPts val="400"/>
              </a:spcBef>
              <a:spcAft>
                <a:spcPts val="0"/>
              </a:spcAft>
              <a:buClr>
                <a:schemeClr val="dk1"/>
              </a:buClr>
              <a:buSzPts val="2000"/>
              <a:buChar char="•"/>
            </a:pPr>
            <a:r>
              <a:rPr lang="en-US" sz="2000"/>
              <a:t>Le retard de croissance (un indicateur de la dénutrition chronique) entrave le développement de … millions d’enfants de moins de … ans.</a:t>
            </a:r>
            <a:endParaRPr/>
          </a:p>
          <a:p>
            <a:pPr marL="342900" lvl="0" indent="-342900" algn="l" rtl="0">
              <a:spcBef>
                <a:spcPts val="400"/>
              </a:spcBef>
              <a:spcAft>
                <a:spcPts val="0"/>
              </a:spcAft>
              <a:buClr>
                <a:schemeClr val="dk1"/>
              </a:buClr>
              <a:buSzPts val="2000"/>
              <a:buChar char="•"/>
            </a:pPr>
            <a:r>
              <a:rPr lang="en-US" sz="2000"/>
              <a:t>… millions d’enfants viennent au monde avec un petit poids de naissance ou prématurément en raison de dénutrition maternelle et d’autres facteurs.</a:t>
            </a:r>
            <a:endParaRPr/>
          </a:p>
          <a:p>
            <a:pPr marL="342900" lvl="0" indent="-342900" algn="l" rtl="0">
              <a:spcBef>
                <a:spcPts val="400"/>
              </a:spcBef>
              <a:spcAft>
                <a:spcPts val="0"/>
              </a:spcAft>
              <a:buClr>
                <a:schemeClr val="dk1"/>
              </a:buClr>
              <a:buSzPts val="2000"/>
              <a:buChar char="•"/>
            </a:pPr>
            <a:r>
              <a:rPr lang="en-US" sz="2000"/>
              <a:t>Plus de … % des enfants d’âge préscolaire dans le monde sont carencés en vitamine A.</a:t>
            </a:r>
            <a:endParaRPr/>
          </a:p>
          <a:p>
            <a:pPr marL="342900" lvl="0" indent="-342900" algn="l" rtl="0">
              <a:spcBef>
                <a:spcPts val="400"/>
              </a:spcBef>
              <a:spcAft>
                <a:spcPts val="0"/>
              </a:spcAft>
              <a:buClr>
                <a:schemeClr val="dk1"/>
              </a:buClr>
              <a:buSzPts val="2000"/>
              <a:buChar char="•"/>
            </a:pPr>
            <a:r>
              <a:rPr lang="en-US" sz="2000"/>
              <a:t>Globalement, la malnutrition chez la mère et chez l’enfant est responsible de plus de … % de la charge mondiale de morbidité.</a:t>
            </a:r>
            <a:endParaRPr/>
          </a:p>
          <a:p>
            <a:pPr marL="342900" lvl="0" indent="-342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p:txBody>
      </p:sp>
      <p:graphicFrame>
        <p:nvGraphicFramePr>
          <p:cNvPr id="169" name="Google Shape;169;p12"/>
          <p:cNvGraphicFramePr/>
          <p:nvPr/>
        </p:nvGraphicFramePr>
        <p:xfrm>
          <a:off x="787400" y="5740400"/>
          <a:ext cx="7683500" cy="914420"/>
        </p:xfrm>
        <a:graphic>
          <a:graphicData uri="http://schemas.openxmlformats.org/drawingml/2006/table">
            <a:tbl>
              <a:tblPr firstRow="1" bandRow="1">
                <a:noFill/>
                <a:tableStyleId>{933C5634-52E3-4C22-B555-086D64B8E4D4}</a:tableStyleId>
              </a:tblPr>
              <a:tblGrid>
                <a:gridCol w="1920875">
                  <a:extLst>
                    <a:ext uri="{9D8B030D-6E8A-4147-A177-3AD203B41FA5}">
                      <a16:colId xmlns:a16="http://schemas.microsoft.com/office/drawing/2014/main" val="20000"/>
                    </a:ext>
                  </a:extLst>
                </a:gridCol>
                <a:gridCol w="1920875">
                  <a:extLst>
                    <a:ext uri="{9D8B030D-6E8A-4147-A177-3AD203B41FA5}">
                      <a16:colId xmlns:a16="http://schemas.microsoft.com/office/drawing/2014/main" val="20001"/>
                    </a:ext>
                  </a:extLst>
                </a:gridCol>
                <a:gridCol w="1920875">
                  <a:extLst>
                    <a:ext uri="{9D8B030D-6E8A-4147-A177-3AD203B41FA5}">
                      <a16:colId xmlns:a16="http://schemas.microsoft.com/office/drawing/2014/main" val="20002"/>
                    </a:ext>
                  </a:extLst>
                </a:gridCol>
                <a:gridCol w="1920875">
                  <a:extLst>
                    <a:ext uri="{9D8B030D-6E8A-4147-A177-3AD203B41FA5}">
                      <a16:colId xmlns:a16="http://schemas.microsoft.com/office/drawing/2014/main" val="20003"/>
                    </a:ext>
                  </a:extLst>
                </a:gridCol>
              </a:tblGrid>
              <a:tr h="342900">
                <a:tc>
                  <a:txBody>
                    <a:bodyPr/>
                    <a:lstStyle/>
                    <a:p>
                      <a:pPr marL="0" marR="0" lvl="0" indent="0" algn="ctr" rtl="0">
                        <a:spcBef>
                          <a:spcPts val="0"/>
                        </a:spcBef>
                        <a:spcAft>
                          <a:spcPts val="0"/>
                        </a:spcAft>
                        <a:buNone/>
                      </a:pPr>
                      <a:r>
                        <a:rPr lang="en-US" sz="2400" b="1">
                          <a:solidFill>
                            <a:srgbClr val="FF0000"/>
                          </a:solidFill>
                        </a:rPr>
                        <a:t>10</a:t>
                      </a:r>
                      <a:endParaRPr sz="2400" b="1">
                        <a:solidFill>
                          <a:srgbClr val="FF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FF0000"/>
                        </a:buClr>
                        <a:buSzPts val="2400"/>
                        <a:buFont typeface="Calibri"/>
                        <a:buNone/>
                      </a:pPr>
                      <a:r>
                        <a:rPr lang="en-US" sz="2400" b="1">
                          <a:solidFill>
                            <a:srgbClr val="FF0000"/>
                          </a:solidFill>
                        </a:rPr>
                        <a:t>treize</a:t>
                      </a:r>
                      <a:endParaRPr sz="2400" b="1">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2400" b="1">
                          <a:solidFill>
                            <a:srgbClr val="FF0000"/>
                          </a:solidFill>
                        </a:rPr>
                        <a:t>un tiers (1/3)</a:t>
                      </a:r>
                      <a:endParaRPr sz="2400" b="1">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2400" b="1">
                          <a:solidFill>
                            <a:srgbClr val="FF0000"/>
                          </a:solidFill>
                        </a:rPr>
                        <a:t>115</a:t>
                      </a:r>
                      <a:endParaRPr sz="2400" b="1">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400" b="1">
                          <a:solidFill>
                            <a:srgbClr val="FF0000"/>
                          </a:solidFill>
                        </a:rPr>
                        <a:t>5</a:t>
                      </a:r>
                      <a:endParaRPr sz="2400" b="1">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2400" b="1">
                          <a:solidFill>
                            <a:srgbClr val="FF0000"/>
                          </a:solidFill>
                        </a:rPr>
                        <a:t>115</a:t>
                      </a:r>
                      <a:endParaRPr sz="2400" b="1">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2400" b="1">
                          <a:solidFill>
                            <a:srgbClr val="FF0000"/>
                          </a:solidFill>
                        </a:rPr>
                        <a:t>171</a:t>
                      </a:r>
                      <a:endParaRPr sz="2400" b="1">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2400" b="1">
                          <a:solidFill>
                            <a:srgbClr val="FF0000"/>
                          </a:solidFill>
                        </a:rPr>
                        <a:t>33</a:t>
                      </a:r>
                      <a:endParaRPr sz="2400" b="1">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p:nvPr/>
        </p:nvSpPr>
        <p:spPr>
          <a:xfrm>
            <a:off x="215825" y="1500900"/>
            <a:ext cx="8621100" cy="5257800"/>
          </a:xfrm>
          <a:prstGeom prst="roundRect">
            <a:avLst>
              <a:gd name="adj" fmla="val 1156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txBox="1">
            <a:spLocks noGrp="1"/>
          </p:cNvSpPr>
          <p:nvPr>
            <p:ph type="title"/>
          </p:nvPr>
        </p:nvSpPr>
        <p:spPr>
          <a:xfrm>
            <a:off x="0" y="175500"/>
            <a:ext cx="9201900" cy="1319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La malnutrition* dans le monde: quelques chiffres importants</a:t>
            </a:r>
            <a:br>
              <a:rPr lang="en-US" sz="3959" b="1">
                <a:solidFill>
                  <a:srgbClr val="00527D"/>
                </a:solidFill>
              </a:rPr>
            </a:br>
            <a:r>
              <a:rPr lang="en-US" sz="1999" b="1">
                <a:solidFill>
                  <a:srgbClr val="00527D"/>
                </a:solidFill>
              </a:rPr>
              <a:t>(*dans le sens d’une sous-alimentation)</a:t>
            </a:r>
            <a:br>
              <a:rPr lang="en-US" sz="1999">
                <a:solidFill>
                  <a:srgbClr val="00527D"/>
                </a:solidFill>
              </a:rPr>
            </a:br>
            <a:endParaRPr sz="1999">
              <a:solidFill>
                <a:srgbClr val="00527D"/>
              </a:solidFill>
            </a:endParaRPr>
          </a:p>
        </p:txBody>
      </p:sp>
      <p:sp>
        <p:nvSpPr>
          <p:cNvPr id="177" name="Google Shape;177;p13"/>
          <p:cNvSpPr txBox="1">
            <a:spLocks noGrp="1"/>
          </p:cNvSpPr>
          <p:nvPr>
            <p:ph type="body" idx="1"/>
          </p:nvPr>
        </p:nvSpPr>
        <p:spPr>
          <a:xfrm>
            <a:off x="457200" y="1765300"/>
            <a:ext cx="8229600" cy="52578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a:t>Près de </a:t>
            </a:r>
            <a:r>
              <a:rPr lang="en-US" sz="2480">
                <a:solidFill>
                  <a:srgbClr val="FF0000"/>
                </a:solidFill>
              </a:rPr>
              <a:t>115</a:t>
            </a:r>
            <a:r>
              <a:rPr lang="en-US" sz="2480"/>
              <a:t> millions d’enfants dans le monde présentent une insuffisance pondérale.</a:t>
            </a:r>
            <a:endParaRPr/>
          </a:p>
          <a:p>
            <a:pPr marL="342900" lvl="0" indent="-342900" algn="l" rtl="0">
              <a:lnSpc>
                <a:spcPct val="80000"/>
              </a:lnSpc>
              <a:spcBef>
                <a:spcPts val="496"/>
              </a:spcBef>
              <a:spcAft>
                <a:spcPts val="0"/>
              </a:spcAft>
              <a:buClr>
                <a:schemeClr val="dk1"/>
              </a:buClr>
              <a:buSzPts val="2480"/>
              <a:buChar char="•"/>
            </a:pPr>
            <a:r>
              <a:rPr lang="en-US" sz="2480"/>
              <a:t>La malnutrition intervient dans environ </a:t>
            </a:r>
            <a:r>
              <a:rPr lang="en-US" sz="2480">
                <a:solidFill>
                  <a:srgbClr val="FF0000"/>
                </a:solidFill>
              </a:rPr>
              <a:t>un tiers </a:t>
            </a:r>
            <a:r>
              <a:rPr lang="en-US" sz="2480"/>
              <a:t>des décès d’enfants.</a:t>
            </a:r>
            <a:endParaRPr/>
          </a:p>
          <a:p>
            <a:pPr marL="342900" lvl="0" indent="-342900" algn="l" rtl="0">
              <a:lnSpc>
                <a:spcPct val="80000"/>
              </a:lnSpc>
              <a:spcBef>
                <a:spcPts val="496"/>
              </a:spcBef>
              <a:spcAft>
                <a:spcPts val="0"/>
              </a:spcAft>
              <a:buClr>
                <a:schemeClr val="dk1"/>
              </a:buClr>
              <a:buSzPts val="2480"/>
              <a:buChar char="•"/>
            </a:pPr>
            <a:r>
              <a:rPr lang="en-US" sz="2480"/>
              <a:t>Le retard de croissance (un indicateur de la dénutrition chronique) entrave le développement de </a:t>
            </a:r>
            <a:r>
              <a:rPr lang="en-US" sz="2480">
                <a:solidFill>
                  <a:srgbClr val="FF0000"/>
                </a:solidFill>
              </a:rPr>
              <a:t>171</a:t>
            </a:r>
            <a:r>
              <a:rPr lang="en-US" sz="2480"/>
              <a:t> millions d’enfants de moins de</a:t>
            </a:r>
            <a:r>
              <a:rPr lang="en-US" sz="2480">
                <a:solidFill>
                  <a:srgbClr val="FF0000"/>
                </a:solidFill>
              </a:rPr>
              <a:t> 5 </a:t>
            </a:r>
            <a:r>
              <a:rPr lang="en-US" sz="2480"/>
              <a:t>ans.</a:t>
            </a:r>
            <a:endParaRPr/>
          </a:p>
          <a:p>
            <a:pPr marL="342900" lvl="0" indent="-342900" algn="l" rtl="0">
              <a:lnSpc>
                <a:spcPct val="80000"/>
              </a:lnSpc>
              <a:spcBef>
                <a:spcPts val="496"/>
              </a:spcBef>
              <a:spcAft>
                <a:spcPts val="0"/>
              </a:spcAft>
              <a:buClr>
                <a:srgbClr val="FF0000"/>
              </a:buClr>
              <a:buSzPts val="2480"/>
              <a:buChar char="•"/>
            </a:pPr>
            <a:r>
              <a:rPr lang="en-US" sz="2480">
                <a:solidFill>
                  <a:srgbClr val="FF0000"/>
                </a:solidFill>
              </a:rPr>
              <a:t>Treize</a:t>
            </a:r>
            <a:r>
              <a:rPr lang="en-US" sz="2480"/>
              <a:t> millions d’enfants viennent au monde avec un petit poids de naissance ou prématurément en raison de dénutrition maternelle et d’autres facteurs.</a:t>
            </a:r>
            <a:endParaRPr/>
          </a:p>
          <a:p>
            <a:pPr marL="342900" lvl="0" indent="-342900" algn="l" rtl="0">
              <a:lnSpc>
                <a:spcPct val="80000"/>
              </a:lnSpc>
              <a:spcBef>
                <a:spcPts val="496"/>
              </a:spcBef>
              <a:spcAft>
                <a:spcPts val="0"/>
              </a:spcAft>
              <a:buClr>
                <a:schemeClr val="dk1"/>
              </a:buClr>
              <a:buSzPts val="2480"/>
              <a:buChar char="•"/>
            </a:pPr>
            <a:r>
              <a:rPr lang="en-US" sz="2480"/>
              <a:t>Plus de </a:t>
            </a:r>
            <a:r>
              <a:rPr lang="en-US" sz="2480">
                <a:solidFill>
                  <a:srgbClr val="FF0000"/>
                </a:solidFill>
              </a:rPr>
              <a:t>33</a:t>
            </a:r>
            <a:r>
              <a:rPr lang="en-US" sz="2480"/>
              <a:t> % des enfants d’âge préscolaire dans le monde sont carencés en vitamine A.</a:t>
            </a:r>
            <a:endParaRPr/>
          </a:p>
          <a:p>
            <a:pPr marL="342900" lvl="0" indent="-342900" algn="l" rtl="0">
              <a:lnSpc>
                <a:spcPct val="80000"/>
              </a:lnSpc>
              <a:spcBef>
                <a:spcPts val="496"/>
              </a:spcBef>
              <a:spcAft>
                <a:spcPts val="0"/>
              </a:spcAft>
              <a:buClr>
                <a:schemeClr val="dk1"/>
              </a:buClr>
              <a:buSzPts val="2480"/>
              <a:buChar char="•"/>
            </a:pPr>
            <a:r>
              <a:rPr lang="en-US" sz="2480"/>
              <a:t>Globalement, la malnutrition chez la mère et chez l’enfant est responsible de plus de </a:t>
            </a:r>
            <a:r>
              <a:rPr lang="en-US" sz="2480">
                <a:solidFill>
                  <a:srgbClr val="FF0000"/>
                </a:solidFill>
              </a:rPr>
              <a:t>10</a:t>
            </a:r>
            <a:r>
              <a:rPr lang="en-US" sz="2480"/>
              <a:t> % de la charge mondiale de morbidité.</a:t>
            </a:r>
            <a:endParaRPr sz="248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p:nvPr/>
        </p:nvSpPr>
        <p:spPr>
          <a:xfrm>
            <a:off x="264475" y="1383150"/>
            <a:ext cx="8596800" cy="4965600"/>
          </a:xfrm>
          <a:prstGeom prst="roundRect">
            <a:avLst>
              <a:gd name="adj" fmla="val 1150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Exercise de compréhension</a:t>
            </a:r>
            <a:endParaRPr b="1">
              <a:solidFill>
                <a:srgbClr val="00527D"/>
              </a:solidFill>
            </a:endParaRPr>
          </a:p>
        </p:txBody>
      </p:sp>
      <p:sp>
        <p:nvSpPr>
          <p:cNvPr id="184" name="Google Shape;184;p14"/>
          <p:cNvSpPr txBox="1">
            <a:spLocks noGrp="1"/>
          </p:cNvSpPr>
          <p:nvPr>
            <p:ph type="body" idx="1"/>
          </p:nvPr>
        </p:nvSpPr>
        <p:spPr>
          <a:xfrm>
            <a:off x="457200" y="1600200"/>
            <a:ext cx="8229600" cy="49657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960"/>
              <a:buNone/>
            </a:pPr>
            <a:r>
              <a:rPr lang="en-US" sz="2960"/>
              <a:t>1  How many children in the world have a lack of …?</a:t>
            </a:r>
            <a:endParaRPr/>
          </a:p>
          <a:p>
            <a:pPr marL="342900" lvl="0" indent="-342900" algn="l" rtl="0">
              <a:lnSpc>
                <a:spcPct val="90000"/>
              </a:lnSpc>
              <a:spcBef>
                <a:spcPts val="592"/>
              </a:spcBef>
              <a:spcAft>
                <a:spcPts val="0"/>
              </a:spcAft>
              <a:buClr>
                <a:schemeClr val="dk1"/>
              </a:buClr>
              <a:buSzPts val="2960"/>
              <a:buNone/>
            </a:pPr>
            <a:r>
              <a:rPr lang="en-US" sz="2960"/>
              <a:t>2  What percentage of child deaths are due to malnutrition?</a:t>
            </a:r>
            <a:endParaRPr/>
          </a:p>
          <a:p>
            <a:pPr marL="342900" lvl="0" indent="-342900" algn="l" rtl="0">
              <a:lnSpc>
                <a:spcPct val="90000"/>
              </a:lnSpc>
              <a:spcBef>
                <a:spcPts val="592"/>
              </a:spcBef>
              <a:spcAft>
                <a:spcPts val="0"/>
              </a:spcAft>
              <a:buClr>
                <a:schemeClr val="dk1"/>
              </a:buClr>
              <a:buSzPts val="2960"/>
              <a:buNone/>
            </a:pPr>
            <a:r>
              <a:rPr lang="en-US" sz="2960"/>
              <a:t>3  How many children come into the world prematurely or weighing very little, due to maternal malnutrition?</a:t>
            </a:r>
            <a:endParaRPr/>
          </a:p>
          <a:p>
            <a:pPr marL="342900" lvl="0" indent="-342900" algn="l" rtl="0">
              <a:lnSpc>
                <a:spcPct val="90000"/>
              </a:lnSpc>
              <a:spcBef>
                <a:spcPts val="592"/>
              </a:spcBef>
              <a:spcAft>
                <a:spcPts val="0"/>
              </a:spcAft>
              <a:buClr>
                <a:schemeClr val="dk1"/>
              </a:buClr>
              <a:buSzPts val="2960"/>
              <a:buNone/>
            </a:pPr>
            <a:r>
              <a:rPr lang="en-US" sz="2960"/>
              <a:t>4  More than 1/3 of pre-school aged  children are lacking in which vitamin?</a:t>
            </a:r>
            <a:endParaRPr/>
          </a:p>
          <a:p>
            <a:pPr marL="342900" lvl="0" indent="-342900" algn="l" rtl="0">
              <a:lnSpc>
                <a:spcPct val="90000"/>
              </a:lnSpc>
              <a:spcBef>
                <a:spcPts val="592"/>
              </a:spcBef>
              <a:spcAft>
                <a:spcPts val="0"/>
              </a:spcAft>
              <a:buClr>
                <a:schemeClr val="dk1"/>
              </a:buClr>
              <a:buSzPts val="2960"/>
              <a:buNone/>
            </a:pPr>
            <a:r>
              <a:rPr lang="en-US" sz="2960"/>
              <a:t>5  … is accountable, globally,  for 10% of world deaths.</a:t>
            </a:r>
            <a:endParaRPr sz="296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p:nvPr/>
        </p:nvSpPr>
        <p:spPr>
          <a:xfrm>
            <a:off x="337425" y="1443950"/>
            <a:ext cx="8559900" cy="5121900"/>
          </a:xfrm>
          <a:prstGeom prst="roundRect">
            <a:avLst>
              <a:gd name="adj" fmla="val 1044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txBox="1">
            <a:spLocks noGrp="1"/>
          </p:cNvSpPr>
          <p:nvPr>
            <p:ph type="title"/>
          </p:nvPr>
        </p:nvSpPr>
        <p:spPr>
          <a:xfrm>
            <a:off x="279400" y="274638"/>
            <a:ext cx="8559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3959" b="1">
                <a:solidFill>
                  <a:srgbClr val="00527D"/>
                </a:solidFill>
              </a:rPr>
              <a:t>Exercise de compréhension - Réponses</a:t>
            </a:r>
            <a:endParaRPr sz="3959" b="1">
              <a:solidFill>
                <a:srgbClr val="00527D"/>
              </a:solidFill>
            </a:endParaRPr>
          </a:p>
        </p:txBody>
      </p:sp>
      <p:sp>
        <p:nvSpPr>
          <p:cNvPr id="191" name="Google Shape;191;p15"/>
          <p:cNvSpPr txBox="1">
            <a:spLocks noGrp="1"/>
          </p:cNvSpPr>
          <p:nvPr>
            <p:ph type="body" idx="1"/>
          </p:nvPr>
        </p:nvSpPr>
        <p:spPr>
          <a:xfrm>
            <a:off x="457200" y="1600200"/>
            <a:ext cx="8229600" cy="49657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None/>
            </a:pPr>
            <a:r>
              <a:rPr lang="en-US" sz="3100"/>
              <a:t>1  </a:t>
            </a:r>
            <a:r>
              <a:rPr lang="en-US" sz="3100">
                <a:solidFill>
                  <a:srgbClr val="FF0000"/>
                </a:solidFill>
              </a:rPr>
              <a:t>Nearly 115 million </a:t>
            </a:r>
            <a:r>
              <a:rPr lang="en-US" sz="3100"/>
              <a:t>children in the world lack…</a:t>
            </a:r>
            <a:endParaRPr sz="3100"/>
          </a:p>
          <a:p>
            <a:pPr marL="342900" lvl="0" indent="-342900" algn="l" rtl="0">
              <a:lnSpc>
                <a:spcPct val="90000"/>
              </a:lnSpc>
              <a:spcBef>
                <a:spcPts val="640"/>
              </a:spcBef>
              <a:spcAft>
                <a:spcPts val="0"/>
              </a:spcAft>
              <a:buClr>
                <a:schemeClr val="dk1"/>
              </a:buClr>
              <a:buSzPts val="3200"/>
              <a:buNone/>
            </a:pPr>
            <a:r>
              <a:rPr lang="en-US" sz="3100"/>
              <a:t>2  </a:t>
            </a:r>
            <a:r>
              <a:rPr lang="en-US" sz="3100">
                <a:solidFill>
                  <a:srgbClr val="FF0000"/>
                </a:solidFill>
              </a:rPr>
              <a:t>1/3 (33%) </a:t>
            </a:r>
            <a:r>
              <a:rPr lang="en-US" sz="3100"/>
              <a:t>of child deaths are due to malnutrition.</a:t>
            </a:r>
            <a:endParaRPr sz="3100"/>
          </a:p>
          <a:p>
            <a:pPr marL="342900" lvl="0" indent="-342900" algn="l" rtl="0">
              <a:lnSpc>
                <a:spcPct val="90000"/>
              </a:lnSpc>
              <a:spcBef>
                <a:spcPts val="640"/>
              </a:spcBef>
              <a:spcAft>
                <a:spcPts val="0"/>
              </a:spcAft>
              <a:buClr>
                <a:schemeClr val="dk1"/>
              </a:buClr>
              <a:buSzPts val="3200"/>
              <a:buNone/>
            </a:pPr>
            <a:r>
              <a:rPr lang="en-US" sz="3100"/>
              <a:t>3  </a:t>
            </a:r>
            <a:r>
              <a:rPr lang="en-US" sz="3100">
                <a:solidFill>
                  <a:srgbClr val="FF0000"/>
                </a:solidFill>
              </a:rPr>
              <a:t>13 million </a:t>
            </a:r>
            <a:r>
              <a:rPr lang="en-US" sz="3100"/>
              <a:t>children come into the world prematurely or weighing very little, due to maternal malnutrition.</a:t>
            </a:r>
            <a:endParaRPr sz="3100"/>
          </a:p>
          <a:p>
            <a:pPr marL="342900" lvl="0" indent="-342900" algn="l" rtl="0">
              <a:lnSpc>
                <a:spcPct val="90000"/>
              </a:lnSpc>
              <a:spcBef>
                <a:spcPts val="640"/>
              </a:spcBef>
              <a:spcAft>
                <a:spcPts val="0"/>
              </a:spcAft>
              <a:buClr>
                <a:schemeClr val="dk1"/>
              </a:buClr>
              <a:buSzPts val="3200"/>
              <a:buNone/>
            </a:pPr>
            <a:r>
              <a:rPr lang="en-US" sz="3100"/>
              <a:t>4  More than 1/3 of pre-school aged  children are lacking </a:t>
            </a:r>
            <a:r>
              <a:rPr lang="en-US" sz="3100">
                <a:solidFill>
                  <a:srgbClr val="FF0000"/>
                </a:solidFill>
              </a:rPr>
              <a:t>vitamin A.</a:t>
            </a:r>
            <a:endParaRPr sz="3100"/>
          </a:p>
          <a:p>
            <a:pPr marL="342900" lvl="0" indent="-342900" algn="l" rtl="0">
              <a:lnSpc>
                <a:spcPct val="90000"/>
              </a:lnSpc>
              <a:spcBef>
                <a:spcPts val="640"/>
              </a:spcBef>
              <a:spcAft>
                <a:spcPts val="0"/>
              </a:spcAft>
              <a:buClr>
                <a:schemeClr val="dk1"/>
              </a:buClr>
              <a:buSzPts val="3200"/>
              <a:buNone/>
            </a:pPr>
            <a:r>
              <a:rPr lang="en-US" sz="3100"/>
              <a:t>5  </a:t>
            </a:r>
            <a:r>
              <a:rPr lang="en-US" sz="3100">
                <a:solidFill>
                  <a:srgbClr val="FF0000"/>
                </a:solidFill>
              </a:rPr>
              <a:t>Mother / child malnutrition </a:t>
            </a:r>
            <a:r>
              <a:rPr lang="en-US" sz="3100"/>
              <a:t>is accountable, globally,  for 10% of world deaths.</a:t>
            </a:r>
            <a:endParaRPr sz="3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EC07B31E-E30D-4897-B11C-0B012FA5FF83}"/>
              </a:ext>
            </a:extLst>
          </p:cNvPr>
          <p:cNvPicPr>
            <a:picLocks noChangeAspect="1"/>
          </p:cNvPicPr>
          <p:nvPr/>
        </p:nvPicPr>
        <p:blipFill rotWithShape="1">
          <a:blip r:embed="rId3"/>
          <a:srcRect t="56000" b="10154"/>
          <a:stretch/>
        </p:blipFill>
        <p:spPr>
          <a:xfrm>
            <a:off x="65679" y="984738"/>
            <a:ext cx="9078321" cy="4346057"/>
          </a:xfrm>
          <a:prstGeom prst="rect">
            <a:avLst/>
          </a:prstGeom>
        </p:spPr>
      </p:pic>
    </p:spTree>
    <p:extLst>
      <p:ext uri="{BB962C8B-B14F-4D97-AF65-F5344CB8AC3E}">
        <p14:creationId xmlns:p14="http://schemas.microsoft.com/office/powerpoint/2010/main" val="194868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7e3dc23f6f_0_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97" name="Google Shape;197;g7e3dc23f6f_0_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98" name="Google Shape;198;g7e3dc23f6f_0_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7e3e86237a_0_0"/>
          <p:cNvPicPr preferRelativeResize="0"/>
          <p:nvPr/>
        </p:nvPicPr>
        <p:blipFill>
          <a:blip r:embed="rId3">
            <a:alphaModFix/>
          </a:blip>
          <a:stretch>
            <a:fillRect/>
          </a:stretch>
        </p:blipFill>
        <p:spPr>
          <a:xfrm>
            <a:off x="4857750" y="0"/>
            <a:ext cx="4286250" cy="942975"/>
          </a:xfrm>
          <a:prstGeom prst="rect">
            <a:avLst/>
          </a:prstGeom>
          <a:noFill/>
          <a:ln>
            <a:noFill/>
          </a:ln>
        </p:spPr>
      </p:pic>
      <p:pic>
        <p:nvPicPr>
          <p:cNvPr id="100" name="Google Shape;100;g7e3e86237a_0_0"/>
          <p:cNvPicPr preferRelativeResize="0"/>
          <p:nvPr/>
        </p:nvPicPr>
        <p:blipFill>
          <a:blip r:embed="rId4">
            <a:alphaModFix/>
          </a:blip>
          <a:stretch>
            <a:fillRect/>
          </a:stretch>
        </p:blipFill>
        <p:spPr>
          <a:xfrm>
            <a:off x="0" y="1095375"/>
            <a:ext cx="9144000" cy="5189848"/>
          </a:xfrm>
          <a:prstGeom prst="rect">
            <a:avLst/>
          </a:prstGeom>
          <a:noFill/>
          <a:ln>
            <a:noFill/>
          </a:ln>
        </p:spPr>
      </p:pic>
      <p:pic>
        <p:nvPicPr>
          <p:cNvPr id="7" name="Picture 6">
            <a:extLst>
              <a:ext uri="{FF2B5EF4-FFF2-40B4-BE49-F238E27FC236}">
                <a16:creationId xmlns:a16="http://schemas.microsoft.com/office/drawing/2014/main" id="{B318CB17-9F5D-4ABA-B8D9-F82370DB61F0}"/>
              </a:ext>
            </a:extLst>
          </p:cNvPr>
          <p:cNvPicPr>
            <a:picLocks noChangeAspect="1"/>
          </p:cNvPicPr>
          <p:nvPr/>
        </p:nvPicPr>
        <p:blipFill rotWithShape="1">
          <a:blip r:embed="rId5"/>
          <a:srcRect l="40963" t="34" b="90325"/>
          <a:stretch/>
        </p:blipFill>
        <p:spPr>
          <a:xfrm>
            <a:off x="4244047" y="0"/>
            <a:ext cx="4899953" cy="11318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A0C6F816-2F20-4322-A067-0736D3366964}"/>
              </a:ext>
            </a:extLst>
          </p:cNvPr>
          <p:cNvPicPr>
            <a:picLocks noChangeAspect="1"/>
          </p:cNvPicPr>
          <p:nvPr/>
        </p:nvPicPr>
        <p:blipFill rotWithShape="1">
          <a:blip r:embed="rId3"/>
          <a:srcRect l="40963" t="34" b="90325"/>
          <a:stretch/>
        </p:blipFill>
        <p:spPr>
          <a:xfrm>
            <a:off x="4244047" y="0"/>
            <a:ext cx="4899953" cy="1131811"/>
          </a:xfrm>
          <a:prstGeom prst="rect">
            <a:avLst/>
          </a:prstGeom>
        </p:spPr>
      </p:pic>
      <p:pic>
        <p:nvPicPr>
          <p:cNvPr id="5" name="Picture 4">
            <a:extLst>
              <a:ext uri="{FF2B5EF4-FFF2-40B4-BE49-F238E27FC236}">
                <a16:creationId xmlns:a16="http://schemas.microsoft.com/office/drawing/2014/main" id="{83AC5F2D-F1DD-4287-9712-3EDD6A7839F6}"/>
              </a:ext>
            </a:extLst>
          </p:cNvPr>
          <p:cNvPicPr>
            <a:picLocks noChangeAspect="1"/>
          </p:cNvPicPr>
          <p:nvPr/>
        </p:nvPicPr>
        <p:blipFill rotWithShape="1">
          <a:blip r:embed="rId3"/>
          <a:srcRect t="14915" b="42477"/>
          <a:stretch/>
        </p:blipFill>
        <p:spPr>
          <a:xfrm>
            <a:off x="72652" y="1280159"/>
            <a:ext cx="8998695" cy="5423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p:nvPr/>
        </p:nvSpPr>
        <p:spPr>
          <a:xfrm>
            <a:off x="386075" y="1553375"/>
            <a:ext cx="8465700" cy="1433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txBox="1">
            <a:spLocks noGrp="1"/>
          </p:cNvSpPr>
          <p:nvPr>
            <p:ph type="title"/>
          </p:nvPr>
        </p:nvSpPr>
        <p:spPr>
          <a:xfrm>
            <a:off x="254000" y="274638"/>
            <a:ext cx="85979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u="sng">
                <a:solidFill>
                  <a:srgbClr val="00527D"/>
                </a:solidFill>
                <a:hlinkClick r:id="rId3"/>
              </a:rPr>
              <a:t>La pyramide alimentaire</a:t>
            </a:r>
            <a:r>
              <a:rPr lang="en-US" sz="3959" b="1">
                <a:solidFill>
                  <a:srgbClr val="00527D"/>
                </a:solidFill>
              </a:rPr>
              <a:t>: </a:t>
            </a:r>
            <a:br>
              <a:rPr lang="en-US" sz="3959" b="1">
                <a:solidFill>
                  <a:srgbClr val="00527D"/>
                </a:solidFill>
              </a:rPr>
            </a:br>
            <a:r>
              <a:rPr lang="en-US" sz="3959" b="1">
                <a:solidFill>
                  <a:srgbClr val="00527D"/>
                </a:solidFill>
              </a:rPr>
              <a:t>une alimentation équilibrée pour tous!</a:t>
            </a:r>
            <a:endParaRPr sz="3959" b="1">
              <a:solidFill>
                <a:srgbClr val="00527D"/>
              </a:solidFill>
            </a:endParaRPr>
          </a:p>
        </p:txBody>
      </p:sp>
      <p:sp>
        <p:nvSpPr>
          <p:cNvPr id="115" name="Google Shape;115;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sz="2400"/>
              <a:t>Connais-tu la pyramide alimentaire? Elle nous aide à savoir ce qu’il faut manger tous les jours. Pour rester en bonne santé, il faut manger des aliments venant de chaque niveau.</a:t>
            </a:r>
            <a:endParaRPr/>
          </a:p>
          <a:p>
            <a:pPr marL="342900" lvl="0" indent="-342900" algn="l" rtl="0">
              <a:spcBef>
                <a:spcPts val="480"/>
              </a:spcBef>
              <a:spcAft>
                <a:spcPts val="0"/>
              </a:spcAft>
              <a:buClr>
                <a:schemeClr val="dk1"/>
              </a:buClr>
              <a:buSzPts val="2400"/>
              <a:buNone/>
            </a:pPr>
            <a:endParaRPr sz="2400"/>
          </a:p>
        </p:txBody>
      </p:sp>
      <p:pic>
        <p:nvPicPr>
          <p:cNvPr id="116" name="Google Shape;116;p5" descr="Screen Shot 2019-09-17 at 08.45.18.png"/>
          <p:cNvPicPr preferRelativeResize="0"/>
          <p:nvPr/>
        </p:nvPicPr>
        <p:blipFill rotWithShape="1">
          <a:blip r:embed="rId4">
            <a:alphaModFix/>
          </a:blip>
          <a:srcRect/>
          <a:stretch/>
        </p:blipFill>
        <p:spPr>
          <a:xfrm>
            <a:off x="1588884" y="3133287"/>
            <a:ext cx="5813880" cy="3325771"/>
          </a:xfrm>
          <a:prstGeom prst="rect">
            <a:avLst/>
          </a:prstGeom>
          <a:noFill/>
          <a:ln>
            <a:noFill/>
          </a:ln>
        </p:spPr>
      </p:pic>
      <p:sp>
        <p:nvSpPr>
          <p:cNvPr id="117" name="Google Shape;117;p5"/>
          <p:cNvSpPr txBox="1"/>
          <p:nvPr/>
        </p:nvSpPr>
        <p:spPr>
          <a:xfrm>
            <a:off x="6491304" y="6459058"/>
            <a:ext cx="23605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3"/>
              </a:rPr>
              <a:t>http://www.jidibio.com/blog/la-pyramide-alimentaire-pour-une-alimentation-equilibree.html</a:t>
            </a: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 savez-vous?</a:t>
            </a:r>
            <a:endParaRPr b="1">
              <a:solidFill>
                <a:srgbClr val="00527D"/>
              </a:solidFill>
            </a:endParaRPr>
          </a:p>
        </p:txBody>
      </p:sp>
      <p:sp>
        <p:nvSpPr>
          <p:cNvPr id="124" name="Google Shape;124;p6"/>
          <p:cNvSpPr txBox="1">
            <a:spLocks noGrp="1"/>
          </p:cNvSpPr>
          <p:nvPr>
            <p:ph type="body" idx="1"/>
          </p:nvPr>
        </p:nvSpPr>
        <p:spPr>
          <a:xfrm>
            <a:off x="457200" y="1600201"/>
            <a:ext cx="8229600" cy="396870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703"/>
              <a:buNone/>
            </a:pPr>
            <a:endParaRPr sz="2703">
              <a:latin typeface="Calibri"/>
              <a:ea typeface="Calibri"/>
              <a:cs typeface="Calibri"/>
              <a:sym typeface="Calibri"/>
            </a:endParaRPr>
          </a:p>
          <a:p>
            <a:pPr marL="342900" lvl="0" indent="-342900" algn="l" rtl="0">
              <a:spcBef>
                <a:spcPts val="541"/>
              </a:spcBef>
              <a:spcAft>
                <a:spcPts val="0"/>
              </a:spcAft>
              <a:buClr>
                <a:schemeClr val="dk1"/>
              </a:buClr>
              <a:buSzPts val="2703"/>
              <a:buNone/>
            </a:pPr>
            <a:endParaRPr sz="2703">
              <a:latin typeface="Calibri"/>
              <a:ea typeface="Calibri"/>
              <a:cs typeface="Calibri"/>
              <a:sym typeface="Calibri"/>
            </a:endParaRPr>
          </a:p>
          <a:p>
            <a:pPr marL="342900" lvl="0" indent="-342900" algn="l" rtl="0">
              <a:spcBef>
                <a:spcPts val="541"/>
              </a:spcBef>
              <a:spcAft>
                <a:spcPts val="0"/>
              </a:spcAft>
              <a:buClr>
                <a:schemeClr val="dk1"/>
              </a:buClr>
              <a:buSzPts val="2703"/>
              <a:buNone/>
            </a:pPr>
            <a:r>
              <a:rPr lang="en-US" sz="2703">
                <a:latin typeface="Calibri"/>
                <a:ea typeface="Calibri"/>
                <a:cs typeface="Calibri"/>
                <a:sym typeface="Calibri"/>
              </a:rPr>
              <a:t> </a:t>
            </a: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25" name="Google Shape;125;p6"/>
          <p:cNvGraphicFramePr/>
          <p:nvPr/>
        </p:nvGraphicFramePr>
        <p:xfrm>
          <a:off x="457200" y="1417638"/>
          <a:ext cx="8229600" cy="5120660"/>
        </p:xfrm>
        <a:graphic>
          <a:graphicData uri="http://schemas.openxmlformats.org/drawingml/2006/table">
            <a:tbl>
              <a:tblPr firstRow="1" bandRow="1">
                <a:noFill/>
                <a:tableStyleId>{933C5634-52E3-4C22-B555-086D64B8E4D4}</a:tableStyleId>
              </a:tblPr>
              <a:tblGrid>
                <a:gridCol w="38481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Clr>
                          <a:schemeClr val="dk1"/>
                        </a:buClr>
                        <a:buSzPts val="1800"/>
                        <a:buFont typeface="Calibri"/>
                        <a:buNone/>
                      </a:pPr>
                      <a:r>
                        <a:rPr lang="en-US" sz="1800" u="none" strike="noStrike" cap="none">
                          <a:solidFill>
                            <a:schemeClr val="dk1"/>
                          </a:solidFill>
                          <a:latin typeface="Calibri"/>
                          <a:ea typeface="Calibri"/>
                          <a:cs typeface="Calibri"/>
                          <a:sym typeface="Calibri"/>
                        </a:rPr>
                        <a:t>En 1999, l’ONU a reconnu comme droit humain ‘le droit à une alimentation suffisante et d’être …de faim”</a:t>
                      </a:r>
                      <a:endParaRPr/>
                    </a:p>
                    <a:p>
                      <a:pPr marL="0" marR="0" lvl="0" indent="0" algn="l" rtl="0">
                        <a:spcBef>
                          <a:spcPts val="0"/>
                        </a:spcBef>
                        <a:spcAft>
                          <a:spcPts val="0"/>
                        </a:spcAft>
                        <a:buClr>
                          <a:schemeClr val="dk1"/>
                        </a:buClr>
                        <a:buSzPts val="1800"/>
                        <a:buFont typeface="Calibri"/>
                        <a:buNone/>
                      </a:pPr>
                      <a:endParaRPr sz="180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solidFill>
                      <a:srgbClr val="FFFFFF"/>
                    </a:solidFill>
                  </a:tcPr>
                </a:tc>
                <a:tc>
                  <a:txBody>
                    <a:bodyPr/>
                    <a:lstStyle/>
                    <a:p>
                      <a:pPr marL="0" marR="0" lvl="0" indent="0" algn="l" rtl="0">
                        <a:spcBef>
                          <a:spcPts val="0"/>
                        </a:spcBef>
                        <a:spcAft>
                          <a:spcPts val="0"/>
                        </a:spcAft>
                        <a:buNone/>
                      </a:pPr>
                      <a:r>
                        <a:rPr lang="en-US" sz="1800"/>
                        <a:t>In 1999, The United Nations Organisation recognised ‘the right to enough food’ as a human right.</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Il y a assez de nourriture dans le monde pour nourrir 10</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milliard (billions) de personnes mais 815 millions de</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personnes (soit 10,7%) souffraient de malnutrition sévère</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en 2016.</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solidFill>
                      <a:srgbClr val="FFFFFF"/>
                    </a:solidFill>
                  </a:tcPr>
                </a:tc>
                <a:tc>
                  <a:txBody>
                    <a:bodyPr/>
                    <a:lstStyle/>
                    <a:p>
                      <a:pPr marL="0" marR="0" lvl="0" indent="0" algn="l" rtl="0">
                        <a:spcBef>
                          <a:spcPts val="0"/>
                        </a:spcBef>
                        <a:spcAft>
                          <a:spcPts val="0"/>
                        </a:spcAft>
                        <a:buNone/>
                      </a:pPr>
                      <a:r>
                        <a:rPr lang="en-US" sz="1800"/>
                        <a:t>There is enough food in the world to feed 10 billion people but 815 million people (roughly 10,7% of the population) were suffering from critical  malnutrition in 2016.</a:t>
                      </a:r>
                      <a:endParaRPr sz="1800"/>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000"/>
              <a:buNone/>
            </a:pPr>
            <a:endParaRPr sz="4000"/>
          </a:p>
          <a:p>
            <a:pPr marL="342900" lvl="0" indent="-342900" algn="l" rtl="0">
              <a:spcBef>
                <a:spcPts val="640"/>
              </a:spcBef>
              <a:spcAft>
                <a:spcPts val="0"/>
              </a:spcAft>
              <a:buClr>
                <a:schemeClr val="dk1"/>
              </a:buClr>
              <a:buSzPts val="3200"/>
              <a:buNone/>
            </a:pPr>
            <a:endParaRPr/>
          </a:p>
        </p:txBody>
      </p:sp>
      <p:graphicFrame>
        <p:nvGraphicFramePr>
          <p:cNvPr id="132" name="Google Shape;132;p7"/>
          <p:cNvGraphicFramePr/>
          <p:nvPr/>
        </p:nvGraphicFramePr>
        <p:xfrm>
          <a:off x="457200" y="846734"/>
          <a:ext cx="8191500" cy="5120660"/>
        </p:xfrm>
        <a:graphic>
          <a:graphicData uri="http://schemas.openxmlformats.org/drawingml/2006/table">
            <a:tbl>
              <a:tblPr firstRow="1" bandRow="1">
                <a:noFill/>
                <a:tableStyleId>{933C5634-52E3-4C22-B555-086D64B8E4D4}</a:tableStyleId>
              </a:tblPr>
              <a:tblGrid>
                <a:gridCol w="4203700">
                  <a:extLst>
                    <a:ext uri="{9D8B030D-6E8A-4147-A177-3AD203B41FA5}">
                      <a16:colId xmlns:a16="http://schemas.microsoft.com/office/drawing/2014/main" val="20000"/>
                    </a:ext>
                  </a:extLst>
                </a:gridCol>
                <a:gridCol w="3987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Clr>
                          <a:schemeClr val="dk1"/>
                        </a:buClr>
                        <a:buSzPts val="1800"/>
                        <a:buFont typeface="Calibri"/>
                        <a:buNone/>
                      </a:pPr>
                      <a:r>
                        <a:rPr lang="en-US" sz="1800"/>
                        <a:t>Il y a de moins en moins de personnes souffrant de faim aujourd’hui que pendant les années 90!  Grâce à la croissance</a:t>
                      </a:r>
                      <a:endParaRPr sz="1800"/>
                    </a:p>
                    <a:p>
                      <a:pPr marL="0" marR="0" lvl="0" indent="0" algn="l" rtl="0">
                        <a:spcBef>
                          <a:spcPts val="0"/>
                        </a:spcBef>
                        <a:spcAft>
                          <a:spcPts val="0"/>
                        </a:spcAft>
                        <a:buClr>
                          <a:schemeClr val="dk1"/>
                        </a:buClr>
                        <a:buSzPts val="1800"/>
                        <a:buFont typeface="Calibri"/>
                        <a:buNone/>
                      </a:pPr>
                      <a:r>
                        <a:rPr lang="en-US" sz="1800"/>
                        <a:t>économique rapide et une augmentation au niveau de la productivité agriculturelle, les deux dernières décennies ont vu le nombre de personnes malnourries tombent par une moitié.</a:t>
                      </a:r>
                      <a:endParaRPr/>
                    </a:p>
                    <a:p>
                      <a:pPr marL="0" marR="0" lvl="0" indent="0" algn="l" rtl="0">
                        <a:spcBef>
                          <a:spcPts val="0"/>
                        </a:spcBef>
                        <a:spcAft>
                          <a:spcPts val="0"/>
                        </a:spcAft>
                        <a:buNone/>
                      </a:pPr>
                      <a:endParaRPr sz="1800"/>
                    </a:p>
                  </a:txBody>
                  <a:tcPr marL="91450" marR="91450" marT="45725" marB="45725">
                    <a:solidFill>
                      <a:srgbClr val="FFFFFF"/>
                    </a:solidFill>
                  </a:tcPr>
                </a:tc>
                <a:tc>
                  <a:txBody>
                    <a:bodyPr/>
                    <a:lstStyle/>
                    <a:p>
                      <a:pPr marL="0" marR="0" lvl="0" indent="0" algn="l" rtl="0">
                        <a:spcBef>
                          <a:spcPts val="0"/>
                        </a:spcBef>
                        <a:spcAft>
                          <a:spcPts val="0"/>
                        </a:spcAft>
                        <a:buNone/>
                      </a:pPr>
                      <a:r>
                        <a:rPr lang="en-US" sz="1800"/>
                        <a:t>There are less and less people suffering from famine today than in the 1990s! Thanks to rapid economic growth and an increase in the level of agricultural productivity, the last 20 years have seen the number of malnourished people fall by half.</a:t>
                      </a:r>
                      <a:endParaRPr sz="1800"/>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800"/>
                        <a:buFont typeface="Calibri"/>
                        <a:buNone/>
                      </a:pPr>
                      <a:r>
                        <a:rPr lang="en-US" sz="1800"/>
                        <a:t>Pourquoi est-ce que les gens souffrent-ils de faim?  Il y a plusieurs raisons: la guerre, les termes d(trade) pas justes, la dégradation environnementale, des inondations  et la perte de</a:t>
                      </a:r>
                      <a:endParaRPr/>
                    </a:p>
                    <a:p>
                      <a:pPr marL="0" marR="0" lvl="0" indent="0" algn="l" rtl="0">
                        <a:spcBef>
                          <a:spcPts val="0"/>
                        </a:spcBef>
                        <a:spcAft>
                          <a:spcPts val="0"/>
                        </a:spcAft>
                        <a:buClr>
                          <a:schemeClr val="dk1"/>
                        </a:buClr>
                        <a:buSzPts val="1800"/>
                        <a:buFont typeface="Calibri"/>
                        <a:buNone/>
                      </a:pPr>
                      <a:r>
                        <a:rPr lang="en-US" sz="1800"/>
                        <a:t>biodiversité.</a:t>
                      </a:r>
                      <a:endParaRPr/>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Clr>
                          <a:schemeClr val="dk1"/>
                        </a:buClr>
                        <a:buSzPts val="1800"/>
                        <a:buFont typeface="Calibri"/>
                        <a:buNone/>
                      </a:pPr>
                      <a:endParaRPr sz="1800"/>
                    </a:p>
                  </a:txBody>
                  <a:tcPr marL="91450" marR="91450" marT="45725" marB="45725">
                    <a:solidFill>
                      <a:srgbClr val="FFFFFF"/>
                    </a:solidFill>
                  </a:tcPr>
                </a:tc>
                <a:tc>
                  <a:txBody>
                    <a:bodyPr/>
                    <a:lstStyle/>
                    <a:p>
                      <a:pPr marL="0" marR="0" lvl="0" indent="0" algn="l" rtl="0">
                        <a:spcBef>
                          <a:spcPts val="0"/>
                        </a:spcBef>
                        <a:spcAft>
                          <a:spcPts val="0"/>
                        </a:spcAft>
                        <a:buNone/>
                      </a:pPr>
                      <a:r>
                        <a:rPr lang="en-US" sz="1800"/>
                        <a:t>Why do people suffer from famine?  There are several reasons: war, unfair terms of trade, environmental degradation, drought and the loss of biodiversity.</a:t>
                      </a:r>
                      <a:endParaRPr/>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body" idx="1"/>
          </p:nvPr>
        </p:nvSpPr>
        <p:spPr>
          <a:xfrm>
            <a:off x="457200" y="1600201"/>
            <a:ext cx="8229600" cy="396870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703"/>
              <a:buNone/>
            </a:pPr>
            <a:endParaRPr sz="2703">
              <a:latin typeface="Calibri"/>
              <a:ea typeface="Calibri"/>
              <a:cs typeface="Calibri"/>
              <a:sym typeface="Calibri"/>
            </a:endParaRPr>
          </a:p>
          <a:p>
            <a:pPr marL="342900" lvl="0" indent="-342900" algn="l" rtl="0">
              <a:spcBef>
                <a:spcPts val="541"/>
              </a:spcBef>
              <a:spcAft>
                <a:spcPts val="0"/>
              </a:spcAft>
              <a:buClr>
                <a:schemeClr val="dk1"/>
              </a:buClr>
              <a:buSzPts val="2703"/>
              <a:buNone/>
            </a:pPr>
            <a:endParaRPr sz="2703">
              <a:latin typeface="Calibri"/>
              <a:ea typeface="Calibri"/>
              <a:cs typeface="Calibri"/>
              <a:sym typeface="Calibri"/>
            </a:endParaRPr>
          </a:p>
          <a:p>
            <a:pPr marL="342900" lvl="0" indent="-342900" algn="l" rtl="0">
              <a:spcBef>
                <a:spcPts val="541"/>
              </a:spcBef>
              <a:spcAft>
                <a:spcPts val="0"/>
              </a:spcAft>
              <a:buClr>
                <a:schemeClr val="dk1"/>
              </a:buClr>
              <a:buSzPts val="2703"/>
              <a:buNone/>
            </a:pPr>
            <a:r>
              <a:rPr lang="en-US" sz="2703">
                <a:latin typeface="Calibri"/>
                <a:ea typeface="Calibri"/>
                <a:cs typeface="Calibri"/>
                <a:sym typeface="Calibri"/>
              </a:rPr>
              <a:t> </a:t>
            </a: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39" name="Google Shape;139;p8"/>
          <p:cNvGraphicFramePr/>
          <p:nvPr/>
        </p:nvGraphicFramePr>
        <p:xfrm>
          <a:off x="457200" y="749034"/>
          <a:ext cx="8229600" cy="5120660"/>
        </p:xfrm>
        <a:graphic>
          <a:graphicData uri="http://schemas.openxmlformats.org/drawingml/2006/table">
            <a:tbl>
              <a:tblPr firstRow="1" bandRow="1">
                <a:noFill/>
                <a:tableStyleId>{933C5634-52E3-4C22-B555-086D64B8E4D4}</a:tableStyleId>
              </a:tblPr>
              <a:tblGrid>
                <a:gridCol w="38481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Clr>
                          <a:schemeClr val="dk1"/>
                        </a:buClr>
                        <a:buSzPts val="1800"/>
                        <a:buFont typeface="Calibri"/>
                        <a:buNone/>
                      </a:pPr>
                      <a:r>
                        <a:rPr lang="en-US" sz="1800"/>
                        <a:t>La croissance de la population mondiale et le changement de</a:t>
                      </a:r>
                      <a:endParaRPr/>
                    </a:p>
                    <a:p>
                      <a:pPr marL="0" marR="0" lvl="0" indent="0" algn="l" rtl="0">
                        <a:spcBef>
                          <a:spcPts val="0"/>
                        </a:spcBef>
                        <a:spcAft>
                          <a:spcPts val="0"/>
                        </a:spcAft>
                        <a:buClr>
                          <a:schemeClr val="dk1"/>
                        </a:buClr>
                        <a:buSzPts val="1800"/>
                        <a:buFont typeface="Calibri"/>
                        <a:buNone/>
                      </a:pPr>
                      <a:r>
                        <a:rPr lang="en-US" sz="1800"/>
                        <a:t>climat vont mettre plus de pression sur les ressources d’eau et de nourriture dans l’avenir.</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p>
                  </a:txBody>
                  <a:tcPr marL="91450" marR="91450" marT="45725" marB="45725">
                    <a:solidFill>
                      <a:srgbClr val="FFFFFF"/>
                    </a:solidFill>
                  </a:tcPr>
                </a:tc>
                <a:tc>
                  <a:txBody>
                    <a:bodyPr/>
                    <a:lstStyle/>
                    <a:p>
                      <a:pPr marL="0" lvl="0" indent="0" algn="l" rtl="0">
                        <a:lnSpc>
                          <a:spcPct val="115000"/>
                        </a:lnSpc>
                        <a:spcBef>
                          <a:spcPts val="1200"/>
                        </a:spcBef>
                        <a:spcAft>
                          <a:spcPts val="0"/>
                        </a:spcAft>
                        <a:buClr>
                          <a:schemeClr val="dk1"/>
                        </a:buClr>
                        <a:buSzPts val="1100"/>
                        <a:buFont typeface="Arial"/>
                        <a:buNone/>
                      </a:pPr>
                      <a:r>
                        <a:rPr lang="en-US" sz="1800"/>
                        <a:t>The growth of the global population and the changing climate will put more pressure on water resources and food in the future.</a:t>
                      </a:r>
                      <a:endParaRPr sz="1800"/>
                    </a:p>
                    <a:p>
                      <a:pPr marL="0" marR="0" lvl="0" indent="0" algn="l" rtl="0">
                        <a:spcBef>
                          <a:spcPts val="120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800"/>
                        <a:buFont typeface="Calibri"/>
                        <a:buNone/>
                      </a:pPr>
                      <a:r>
                        <a:rPr lang="en-US" sz="1800"/>
                        <a:t>L’Asie, c’est le continent avec le plus grand taux de famine au monde, mais il faut constater qu’il y a aussi des gens habitant au Royaume-Uni qui ont faim, et une augmentation importante du nombre de banques alimentaires.</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solidFill>
                      <a:srgbClr val="FFFFFF"/>
                    </a:solidFill>
                  </a:tcPr>
                </a:tc>
                <a:tc>
                  <a:txBody>
                    <a:bodyPr/>
                    <a:lstStyle/>
                    <a:p>
                      <a:pPr marL="0" lvl="0" indent="0" algn="l" rtl="0">
                        <a:lnSpc>
                          <a:spcPct val="115000"/>
                        </a:lnSpc>
                        <a:spcBef>
                          <a:spcPts val="1200"/>
                        </a:spcBef>
                        <a:spcAft>
                          <a:spcPts val="0"/>
                        </a:spcAft>
                        <a:buClr>
                          <a:schemeClr val="dk1"/>
                        </a:buClr>
                        <a:buSzPts val="1100"/>
                        <a:buFont typeface="Arial"/>
                        <a:buNone/>
                      </a:pPr>
                      <a:r>
                        <a:rPr lang="en-US" sz="1800"/>
                        <a:t>Asia is the continent with the highest level of famine in the world, but there are also people in the UK who are hungry and there is a significant increase in numbers of food banks.</a:t>
                      </a:r>
                      <a:endParaRPr sz="1800"/>
                    </a:p>
                    <a:p>
                      <a:pPr marL="0" marR="0" lvl="0" indent="0" algn="l" rtl="0">
                        <a:spcBef>
                          <a:spcPts val="120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body" idx="1"/>
          </p:nvPr>
        </p:nvSpPr>
        <p:spPr>
          <a:xfrm>
            <a:off x="457200" y="1600201"/>
            <a:ext cx="8229600" cy="396870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703"/>
              <a:buNone/>
            </a:pPr>
            <a:endParaRPr sz="2703">
              <a:latin typeface="Calibri"/>
              <a:ea typeface="Calibri"/>
              <a:cs typeface="Calibri"/>
              <a:sym typeface="Calibri"/>
            </a:endParaRPr>
          </a:p>
          <a:p>
            <a:pPr marL="342900" lvl="0" indent="-342900" algn="l" rtl="0">
              <a:spcBef>
                <a:spcPts val="541"/>
              </a:spcBef>
              <a:spcAft>
                <a:spcPts val="0"/>
              </a:spcAft>
              <a:buClr>
                <a:schemeClr val="dk1"/>
              </a:buClr>
              <a:buSzPts val="2703"/>
              <a:buNone/>
            </a:pPr>
            <a:endParaRPr sz="2703">
              <a:latin typeface="Calibri"/>
              <a:ea typeface="Calibri"/>
              <a:cs typeface="Calibri"/>
              <a:sym typeface="Calibri"/>
            </a:endParaRPr>
          </a:p>
          <a:p>
            <a:pPr marL="342900" lvl="0" indent="-342900" algn="l" rtl="0">
              <a:spcBef>
                <a:spcPts val="541"/>
              </a:spcBef>
              <a:spcAft>
                <a:spcPts val="0"/>
              </a:spcAft>
              <a:buClr>
                <a:schemeClr val="dk1"/>
              </a:buClr>
              <a:buSzPts val="2703"/>
              <a:buNone/>
            </a:pPr>
            <a:r>
              <a:rPr lang="en-US" sz="2703">
                <a:latin typeface="Calibri"/>
                <a:ea typeface="Calibri"/>
                <a:cs typeface="Calibri"/>
                <a:sym typeface="Calibri"/>
              </a:rPr>
              <a:t> </a:t>
            </a: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46" name="Google Shape;146;p9"/>
          <p:cNvGraphicFramePr/>
          <p:nvPr/>
        </p:nvGraphicFramePr>
        <p:xfrm>
          <a:off x="457200" y="749034"/>
          <a:ext cx="8229600" cy="5120660"/>
        </p:xfrm>
        <a:graphic>
          <a:graphicData uri="http://schemas.openxmlformats.org/drawingml/2006/table">
            <a:tbl>
              <a:tblPr firstRow="1" bandRow="1">
                <a:noFill/>
                <a:tableStyleId>{933C5634-52E3-4C22-B555-086D64B8E4D4}</a:tableStyleId>
              </a:tblPr>
              <a:tblGrid>
                <a:gridCol w="38481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Clr>
                          <a:schemeClr val="dk1"/>
                        </a:buClr>
                        <a:buSzPts val="1800"/>
                        <a:buFont typeface="Calibri"/>
                        <a:buNone/>
                      </a:pPr>
                      <a:r>
                        <a:rPr lang="en-US" sz="1800"/>
                        <a:t>Environ 1,5 milliard de personnes sont en surpoids dans le monde, dont 500 millions d’obèses.  Le surpoids touche 43 millions d’enfants de par</a:t>
                      </a:r>
                      <a:endParaRPr/>
                    </a:p>
                    <a:p>
                      <a:pPr marL="0" marR="0" lvl="0" indent="0" algn="l" rtl="0">
                        <a:spcBef>
                          <a:spcPts val="0"/>
                        </a:spcBef>
                        <a:spcAft>
                          <a:spcPts val="0"/>
                        </a:spcAft>
                        <a:buClr>
                          <a:schemeClr val="dk1"/>
                        </a:buClr>
                        <a:buSzPts val="1800"/>
                        <a:buFont typeface="Calibri"/>
                        <a:buNone/>
                      </a:pPr>
                      <a:r>
                        <a:rPr lang="en-US" sz="1800"/>
                        <a:t>le monde.</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txBody>
                  <a:tcPr marL="91450" marR="91450" marT="45725" marB="45725">
                    <a:solidFill>
                      <a:srgbClr val="FFFFFF"/>
                    </a:solidFill>
                  </a:tcPr>
                </a:tc>
                <a:tc>
                  <a:txBody>
                    <a:bodyPr/>
                    <a:lstStyle/>
                    <a:p>
                      <a:pPr marL="0" lvl="0" indent="0" algn="l" rtl="0">
                        <a:lnSpc>
                          <a:spcPct val="115000"/>
                        </a:lnSpc>
                        <a:spcBef>
                          <a:spcPts val="1200"/>
                        </a:spcBef>
                        <a:spcAft>
                          <a:spcPts val="0"/>
                        </a:spcAft>
                        <a:buClr>
                          <a:schemeClr val="dk1"/>
                        </a:buClr>
                        <a:buSzPts val="1100"/>
                        <a:buFont typeface="Arial"/>
                        <a:buNone/>
                      </a:pPr>
                      <a:r>
                        <a:rPr lang="en-US" sz="1800"/>
                        <a:t>Around 1.5 billion people worldwide are overweight, of which 500 million are classed as obese. Obesity affects 43 million children in the world.</a:t>
                      </a:r>
                      <a:endParaRPr sz="1800"/>
                    </a:p>
                    <a:p>
                      <a:pPr marL="0" marR="0" lvl="0" indent="0" algn="l" rtl="0">
                        <a:spcBef>
                          <a:spcPts val="120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800"/>
                        <a:buFont typeface="Calibri"/>
                        <a:buNone/>
                      </a:pPr>
                      <a:r>
                        <a:rPr lang="en-US" sz="1800"/>
                        <a:t>À l’échelle mondiale, au moins 2,6 millions de personnes meurent chaque année au fait de leurs surpoids ou de leur obésité.</a:t>
                      </a:r>
                      <a:endParaRPr/>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None/>
                      </a:pPr>
                      <a:endParaRPr sz="1800"/>
                    </a:p>
                  </a:txBody>
                  <a:tcPr marL="91450" marR="91450" marT="45725" marB="45725">
                    <a:solidFill>
                      <a:srgbClr val="FFFFFF"/>
                    </a:solidFill>
                  </a:tcPr>
                </a:tc>
                <a:tc>
                  <a:txBody>
                    <a:bodyPr/>
                    <a:lstStyle/>
                    <a:p>
                      <a:pPr marL="0" lvl="0" indent="0" algn="l" rtl="0">
                        <a:lnSpc>
                          <a:spcPct val="115000"/>
                        </a:lnSpc>
                        <a:spcBef>
                          <a:spcPts val="1200"/>
                        </a:spcBef>
                        <a:spcAft>
                          <a:spcPts val="0"/>
                        </a:spcAft>
                        <a:buClr>
                          <a:schemeClr val="dk1"/>
                        </a:buClr>
                        <a:buSzPts val="1100"/>
                        <a:buFont typeface="Arial"/>
                        <a:buNone/>
                      </a:pPr>
                      <a:r>
                        <a:rPr lang="en-US" sz="1800"/>
                        <a:t>At least 2,6 million people in the world die every year due to them being overweight or obese.</a:t>
                      </a:r>
                      <a:endParaRPr sz="1800"/>
                    </a:p>
                    <a:p>
                      <a:pPr marL="0" marR="0" lvl="0" indent="0" algn="l" rtl="0">
                        <a:spcBef>
                          <a:spcPts val="120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0" name="Google Shape;232;p34">
            <a:extLst>
              <a:ext uri="{FF2B5EF4-FFF2-40B4-BE49-F238E27FC236}">
                <a16:creationId xmlns:a16="http://schemas.microsoft.com/office/drawing/2014/main" id="{DB9F0761-227C-4CB6-9CC6-3E44CF04D9E3}"/>
              </a:ext>
            </a:extLst>
          </p:cNvPr>
          <p:cNvSpPr/>
          <p:nvPr/>
        </p:nvSpPr>
        <p:spPr>
          <a:xfrm>
            <a:off x="1714500" y="233800"/>
            <a:ext cx="5522100" cy="1324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solidFill>
                  <a:srgbClr val="00527D"/>
                </a:solidFill>
              </a:rPr>
              <a:t>Listening task </a:t>
            </a:r>
            <a:endParaRPr b="1" dirty="0">
              <a:solidFill>
                <a:srgbClr val="00527D"/>
              </a:solidFill>
            </a:endParaRPr>
          </a:p>
        </p:txBody>
      </p:sp>
      <p:pic>
        <p:nvPicPr>
          <p:cNvPr id="8" name="Picture 7">
            <a:extLst>
              <a:ext uri="{FF2B5EF4-FFF2-40B4-BE49-F238E27FC236}">
                <a16:creationId xmlns:a16="http://schemas.microsoft.com/office/drawing/2014/main" id="{3080960A-8E49-4015-8A4D-2FA761CE47B5}"/>
              </a:ext>
            </a:extLst>
          </p:cNvPr>
          <p:cNvPicPr>
            <a:picLocks noChangeAspect="1"/>
          </p:cNvPicPr>
          <p:nvPr/>
        </p:nvPicPr>
        <p:blipFill rotWithShape="1">
          <a:blip r:embed="rId5"/>
          <a:srcRect l="29086" r="17264" b="-1185"/>
          <a:stretch/>
        </p:blipFill>
        <p:spPr>
          <a:xfrm>
            <a:off x="3100904" y="2082018"/>
            <a:ext cx="2749292" cy="3523640"/>
          </a:xfrm>
          <a:prstGeom prst="rect">
            <a:avLst/>
          </a:prstGeom>
        </p:spPr>
      </p:pic>
      <p:pic>
        <p:nvPicPr>
          <p:cNvPr id="7" name="Mustapha reading hunger information">
            <a:hlinkClick r:id="" action="ppaction://media"/>
            <a:extLst>
              <a:ext uri="{FF2B5EF4-FFF2-40B4-BE49-F238E27FC236}">
                <a16:creationId xmlns:a16="http://schemas.microsoft.com/office/drawing/2014/main" id="{650B88CD-7A59-44D1-8022-77F446160A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1462</Words>
  <Application>Microsoft Office PowerPoint</Application>
  <PresentationFormat>On-screen Show (4:3)</PresentationFormat>
  <Paragraphs>134</Paragraphs>
  <Slides>16</Slides>
  <Notes>15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La pyramide alimentaire:  une alimentation équilibrée pour tous!</vt:lpstr>
      <vt:lpstr>Le savez-vous?</vt:lpstr>
      <vt:lpstr>PowerPoint Presentation</vt:lpstr>
      <vt:lpstr>PowerPoint Presentation</vt:lpstr>
      <vt:lpstr>PowerPoint Presentation</vt:lpstr>
      <vt:lpstr>Listening task </vt:lpstr>
      <vt:lpstr>La malnutrition dans le monde: quelques chiffres importants</vt:lpstr>
      <vt:lpstr>La malnutrition dans le monde: quelques chiffres importants</vt:lpstr>
      <vt:lpstr>La malnutrition* dans le monde: quelques chiffres importants (*dans le sens d’une sous-alimentation) </vt:lpstr>
      <vt:lpstr>Exercise de compréhension</vt:lpstr>
      <vt:lpstr>Exercise de compréhension - Réponses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2</cp:revision>
  <dcterms:created xsi:type="dcterms:W3CDTF">2019-09-20T13:07:51Z</dcterms:created>
  <dcterms:modified xsi:type="dcterms:W3CDTF">2020-06-16T17:28:24Z</dcterms:modified>
</cp:coreProperties>
</file>