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6858000" cx="9144000"/>
  <p:notesSz cx="6858000" cy="9144000"/>
  <p:embeddedFontLst>
    <p:embeddedFont>
      <p:font typeface="Robot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28" roundtripDataSignature="AMtx7mgVLgftOL3wS4Uls8vyAZezN0WKX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15EBBC1-642C-40FE-9868-C4F899336E04}">
  <a:tblStyle styleId="{A15EBBC1-642C-40FE-9868-C4F899336E04}" styleName="Table_0">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Roboto-regular.fntdata"/><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italic.fntdata"/><Relationship Id="rId25" Type="http://schemas.openxmlformats.org/officeDocument/2006/relationships/font" Target="fonts/Roboto-bold.fntdata"/><Relationship Id="rId28" Type="http://customschemas.google.com/relationships/presentationmetadata" Target="metadata"/><Relationship Id="rId27" Type="http://schemas.openxmlformats.org/officeDocument/2006/relationships/font" Target="fonts/Roboto-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orldpopulationreview.com/countries/england-population/"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rance24.com/es/20190716-hambre-america-latina-subalimentacion"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rance24.com/es/20190716-hambre-america-latina-subalimentacion"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rance24.com/es/20190716-hambre-america-latina-subalimentacion"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n.org/es/sections/issues-depth/food/index.html"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n.org/es/sections/issues-depth/food/index.html" TargetMode="External"/><Relationship Id="rId3" Type="http://schemas.openxmlformats.org/officeDocument/2006/relationships/hyperlink" Target="https://www.un.org/es/sections/issues-depth/food/index.html"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humanium.org/es/derecho-alimentacion/" TargetMode="External"/><Relationship Id="rId3" Type="http://schemas.openxmlformats.org/officeDocument/2006/relationships/hyperlink" Target="https://nacionesunidas.org.co/noticias/el-derecho-a-la-alimentacion-en-2016-3-4-millones-de-colombianos-padecieron-hambre/"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oxfam.org/en/5-things-you-need-know-about-climate-change-and-hunger" TargetMode="External"/><Relationship Id="rId3" Type="http://schemas.openxmlformats.org/officeDocument/2006/relationships/hyperlink" Target="https://www.theguardian.com/business/2017/oct/24/food-ruined-by-drought-could-feed-more-than-80m-a-day-says-world-bank"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000">
                <a:highlight>
                  <a:srgbClr val="FFFFFF"/>
                </a:highlight>
                <a:latin typeface="Roboto"/>
                <a:ea typeface="Roboto"/>
                <a:cs typeface="Roboto"/>
                <a:sym typeface="Roboto"/>
              </a:rPr>
              <a:t>https://pixabay.com/nl/photos/voedsel-vork-mes-tabel-plaat-2803655/</a:t>
            </a:r>
            <a:endParaRPr>
              <a:solidFill>
                <a:srgbClr val="000000"/>
              </a:solidFill>
            </a:endParaRPr>
          </a:p>
        </p:txBody>
      </p:sp>
      <p:sp>
        <p:nvSpPr>
          <p:cNvPr id="90" name="Google Shape;90;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Source: 1jour1actu No 45 Du 26 septembre au 2 octobre 2004</a:t>
            </a:r>
            <a:endParaRPr/>
          </a:p>
          <a:p>
            <a:pPr indent="0" lvl="0" marL="0" rtl="0" algn="l">
              <a:lnSpc>
                <a:spcPct val="100000"/>
              </a:lnSpc>
              <a:spcBef>
                <a:spcPts val="0"/>
              </a:spcBef>
              <a:spcAft>
                <a:spcPts val="0"/>
              </a:spcAft>
              <a:buSzPts val="1400"/>
              <a:buNone/>
            </a:pPr>
            <a:r>
              <a:rPr lang="en-US"/>
              <a:t>Positive press – famine is decreasing </a:t>
            </a:r>
            <a:endParaRPr/>
          </a:p>
          <a:p>
            <a:pPr indent="0" lvl="0" marL="0" rtl="0" algn="l">
              <a:lnSpc>
                <a:spcPct val="100000"/>
              </a:lnSpc>
              <a:spcBef>
                <a:spcPts val="0"/>
              </a:spcBef>
              <a:spcAft>
                <a:spcPts val="0"/>
              </a:spcAft>
              <a:buSzPts val="1400"/>
              <a:buNone/>
            </a:pPr>
            <a:r>
              <a:rPr lang="en-US"/>
              <a:t>Present the facts and ask the students what they understand</a:t>
            </a:r>
            <a:endParaRPr/>
          </a:p>
          <a:p>
            <a:pPr indent="0" lvl="0" marL="0" rtl="0" algn="l">
              <a:lnSpc>
                <a:spcPct val="100000"/>
              </a:lnSpc>
              <a:spcBef>
                <a:spcPts val="0"/>
              </a:spcBef>
              <a:spcAft>
                <a:spcPts val="0"/>
              </a:spcAft>
              <a:buSzPts val="1400"/>
              <a:buNone/>
            </a:pPr>
            <a:r>
              <a:rPr lang="en-US" u="sng">
                <a:solidFill>
                  <a:schemeClr val="hlink"/>
                </a:solidFill>
                <a:hlinkClick r:id="rId2"/>
              </a:rPr>
              <a:t>https://worldpopulationreview.com/countries/england-population/</a:t>
            </a:r>
            <a:r>
              <a:rPr lang="en-US"/>
              <a:t> :</a:t>
            </a:r>
            <a:r>
              <a:rPr b="0" i="0" lang="en-US" sz="1200" u="none" cap="none" strike="noStrike">
                <a:solidFill>
                  <a:schemeClr val="dk1"/>
                </a:solidFill>
                <a:latin typeface="Calibri"/>
                <a:ea typeface="Calibri"/>
                <a:cs typeface="Calibri"/>
                <a:sym typeface="Calibri"/>
              </a:rPr>
              <a:t>England has an estimated population of 55,977,178 according to the latest mid-year estimates.</a:t>
            </a:r>
            <a:endParaRPr/>
          </a:p>
          <a:p>
            <a:pPr indent="0" lvl="0" marL="0" rtl="0" algn="l">
              <a:lnSpc>
                <a:spcPct val="100000"/>
              </a:lnSpc>
              <a:spcBef>
                <a:spcPts val="0"/>
              </a:spcBef>
              <a:spcAft>
                <a:spcPts val="0"/>
              </a:spcAft>
              <a:buSzPts val="1400"/>
              <a:buNone/>
            </a:pPr>
            <a:r>
              <a:rPr lang="en-US"/>
              <a:t>Is hunger on the increase or decrease? Do inequalities still exist? </a:t>
            </a:r>
            <a:endParaRPr/>
          </a:p>
          <a:p>
            <a:pPr indent="0" lvl="0" marL="0" rtl="0" algn="l">
              <a:lnSpc>
                <a:spcPct val="100000"/>
              </a:lnSpc>
              <a:spcBef>
                <a:spcPts val="0"/>
              </a:spcBef>
              <a:spcAft>
                <a:spcPts val="0"/>
              </a:spcAft>
              <a:buSzPts val="1400"/>
              <a:buNone/>
            </a:pPr>
            <a:r>
              <a:rPr lang="en-US"/>
              <a:t>Who are the worst hit?</a:t>
            </a:r>
            <a:endParaRPr/>
          </a:p>
          <a:p>
            <a:pPr indent="0" lvl="0" marL="0" rtl="0" algn="l">
              <a:lnSpc>
                <a:spcPct val="100000"/>
              </a:lnSpc>
              <a:spcBef>
                <a:spcPts val="0"/>
              </a:spcBef>
              <a:spcAft>
                <a:spcPts val="0"/>
              </a:spcAft>
              <a:buSzPts val="1400"/>
              <a:buNone/>
            </a:pPr>
            <a:r>
              <a:rPr lang="en-US"/>
              <a:t>Can you recall from the previous lessons why this might be?</a:t>
            </a:r>
            <a:endParaRPr/>
          </a:p>
          <a:p>
            <a:pPr indent="0" lvl="0" marL="0" rtl="0" algn="l">
              <a:lnSpc>
                <a:spcPct val="100000"/>
              </a:lnSpc>
              <a:spcBef>
                <a:spcPts val="0"/>
              </a:spcBef>
              <a:spcAft>
                <a:spcPts val="0"/>
              </a:spcAft>
              <a:buSzPts val="1400"/>
              <a:buNone/>
            </a:pPr>
            <a:r>
              <a:rPr lang="en-US"/>
              <a:t>What further could be done to help remedy the situation?</a:t>
            </a:r>
            <a:endParaRPr/>
          </a:p>
        </p:txBody>
      </p:sp>
      <p:sp>
        <p:nvSpPr>
          <p:cNvPr id="165" name="Google Shape;165;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Read text and answer True or False questions in English </a:t>
            </a:r>
            <a:endParaRPr/>
          </a:p>
          <a:p>
            <a:pPr indent="0" lvl="0" marL="0" rtl="0" algn="l">
              <a:lnSpc>
                <a:spcPct val="100000"/>
              </a:lnSpc>
              <a:spcBef>
                <a:spcPts val="0"/>
              </a:spcBef>
              <a:spcAft>
                <a:spcPts val="0"/>
              </a:spcAft>
              <a:buSzPts val="1400"/>
              <a:buNone/>
            </a:pPr>
            <a:r>
              <a:rPr lang="en-US" u="sng">
                <a:solidFill>
                  <a:schemeClr val="hlink"/>
                </a:solidFill>
                <a:hlinkClick r:id="rId2"/>
              </a:rPr>
              <a:t>https://www.france24.com/es/20190716-hambre-america-latina-subalimentacion</a:t>
            </a:r>
            <a:endParaRPr/>
          </a:p>
          <a:p>
            <a:pPr indent="0" lvl="0" marL="0" rtl="0" algn="l">
              <a:lnSpc>
                <a:spcPct val="100000"/>
              </a:lnSpc>
              <a:spcBef>
                <a:spcPts val="0"/>
              </a:spcBef>
              <a:spcAft>
                <a:spcPts val="0"/>
              </a:spcAft>
              <a:buSzPts val="1400"/>
              <a:buNone/>
            </a:pPr>
            <a:r>
              <a:t/>
            </a:r>
            <a:endParaRPr b="0"/>
          </a:p>
        </p:txBody>
      </p:sp>
      <p:sp>
        <p:nvSpPr>
          <p:cNvPr id="178" name="Google Shape;178;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Read text and answer True or False questions in English </a:t>
            </a:r>
            <a:endParaRPr/>
          </a:p>
          <a:p>
            <a:pPr indent="0" lvl="0" marL="0" rtl="0" algn="l">
              <a:lnSpc>
                <a:spcPct val="100000"/>
              </a:lnSpc>
              <a:spcBef>
                <a:spcPts val="0"/>
              </a:spcBef>
              <a:spcAft>
                <a:spcPts val="0"/>
              </a:spcAft>
              <a:buSzPts val="1400"/>
              <a:buNone/>
            </a:pPr>
            <a:r>
              <a:rPr lang="en-US" u="sng">
                <a:solidFill>
                  <a:schemeClr val="hlink"/>
                </a:solidFill>
                <a:hlinkClick r:id="rId2"/>
              </a:rPr>
              <a:t>https://www.france24.com/es/20190716-hambre-america-latina-subalimentacion</a:t>
            </a:r>
            <a:endParaRPr/>
          </a:p>
          <a:p>
            <a:pPr indent="0" lvl="0" marL="0" rtl="0" algn="l">
              <a:lnSpc>
                <a:spcPct val="100000"/>
              </a:lnSpc>
              <a:spcBef>
                <a:spcPts val="0"/>
              </a:spcBef>
              <a:spcAft>
                <a:spcPts val="0"/>
              </a:spcAft>
              <a:buSzPts val="1400"/>
              <a:buNone/>
            </a:pPr>
            <a:r>
              <a:t/>
            </a:r>
            <a:endParaRPr b="0"/>
          </a:p>
        </p:txBody>
      </p:sp>
      <p:sp>
        <p:nvSpPr>
          <p:cNvPr id="187" name="Google Shape;187;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Read text and answer True or False questions in English </a:t>
            </a:r>
            <a:endParaRPr/>
          </a:p>
          <a:p>
            <a:pPr indent="0" lvl="0" marL="0" rtl="0" algn="l">
              <a:lnSpc>
                <a:spcPct val="100000"/>
              </a:lnSpc>
              <a:spcBef>
                <a:spcPts val="0"/>
              </a:spcBef>
              <a:spcAft>
                <a:spcPts val="0"/>
              </a:spcAft>
              <a:buSzPts val="1400"/>
              <a:buNone/>
            </a:pPr>
            <a:r>
              <a:rPr lang="en-US" u="sng">
                <a:solidFill>
                  <a:schemeClr val="hlink"/>
                </a:solidFill>
                <a:hlinkClick r:id="rId2"/>
              </a:rPr>
              <a:t>https://www.france24.com/es/20190716-hambre-america-latina-subalimentacion</a:t>
            </a:r>
            <a:endParaRPr/>
          </a:p>
          <a:p>
            <a:pPr indent="0" lvl="0" marL="0" rtl="0" algn="l">
              <a:lnSpc>
                <a:spcPct val="100000"/>
              </a:lnSpc>
              <a:spcBef>
                <a:spcPts val="0"/>
              </a:spcBef>
              <a:spcAft>
                <a:spcPts val="0"/>
              </a:spcAft>
              <a:buSzPts val="1400"/>
              <a:buNone/>
            </a:pPr>
            <a:r>
              <a:t/>
            </a:r>
            <a:endParaRPr b="0"/>
          </a:p>
        </p:txBody>
      </p:sp>
      <p:sp>
        <p:nvSpPr>
          <p:cNvPr id="195" name="Google Shape;195;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228600" lvl="0" marL="457200" marR="0" rtl="0" algn="l">
              <a:lnSpc>
                <a:spcPct val="100000"/>
              </a:lnSpc>
              <a:spcBef>
                <a:spcPts val="0"/>
              </a:spcBef>
              <a:spcAft>
                <a:spcPts val="0"/>
              </a:spcAft>
              <a:buClr>
                <a:srgbClr val="000000"/>
              </a:buClr>
              <a:buSzPts val="1400"/>
              <a:buFont typeface="Arial"/>
              <a:buNone/>
            </a:pPr>
            <a:r>
              <a:rPr lang="en-US"/>
              <a:t>Source:</a:t>
            </a:r>
            <a:endParaRPr/>
          </a:p>
          <a:p>
            <a:pPr indent="-228600" lvl="0" marL="457200" marR="0" rtl="0" algn="l">
              <a:lnSpc>
                <a:spcPct val="100000"/>
              </a:lnSpc>
              <a:spcBef>
                <a:spcPts val="0"/>
              </a:spcBef>
              <a:spcAft>
                <a:spcPts val="0"/>
              </a:spcAft>
              <a:buSzPts val="1400"/>
              <a:buNone/>
            </a:pPr>
            <a:r>
              <a:rPr lang="en-US" u="sng">
                <a:solidFill>
                  <a:schemeClr val="hlink"/>
                </a:solidFill>
                <a:hlinkClick r:id="rId2"/>
              </a:rPr>
              <a:t>https://www.un.org/es/sections/issues-depth/food/index.html</a:t>
            </a:r>
            <a:endParaRPr/>
          </a:p>
        </p:txBody>
      </p:sp>
      <p:sp>
        <p:nvSpPr>
          <p:cNvPr id="208" name="Google Shape;208;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228600" lvl="0" marL="457200" marR="0" rtl="0" algn="l">
              <a:lnSpc>
                <a:spcPct val="100000"/>
              </a:lnSpc>
              <a:spcBef>
                <a:spcPts val="0"/>
              </a:spcBef>
              <a:spcAft>
                <a:spcPts val="0"/>
              </a:spcAft>
              <a:buClr>
                <a:srgbClr val="000000"/>
              </a:buClr>
              <a:buSzPts val="1400"/>
              <a:buFont typeface="Arial"/>
              <a:buNone/>
            </a:pPr>
            <a:r>
              <a:rPr lang="en-US"/>
              <a:t>Source:</a:t>
            </a:r>
            <a:endParaRPr/>
          </a:p>
          <a:p>
            <a:pPr indent="-228600" lvl="0" marL="457200" marR="0" rtl="0" algn="l">
              <a:lnSpc>
                <a:spcPct val="100000"/>
              </a:lnSpc>
              <a:spcBef>
                <a:spcPts val="0"/>
              </a:spcBef>
              <a:spcAft>
                <a:spcPts val="0"/>
              </a:spcAft>
              <a:buClr>
                <a:srgbClr val="000000"/>
              </a:buClr>
              <a:buSzPts val="1400"/>
              <a:buFont typeface="Arial"/>
              <a:buNone/>
            </a:pPr>
            <a:r>
              <a:rPr lang="en-US" u="sng">
                <a:solidFill>
                  <a:schemeClr val="hlink"/>
                </a:solidFill>
                <a:hlinkClick r:id="rId2"/>
              </a:rPr>
              <a:t>https://www.un.org/es/sections/issues-depth/food/index.html</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SzPts val="1400"/>
              <a:buNone/>
            </a:pPr>
            <a:r>
              <a:t/>
            </a:r>
            <a:endParaRPr u="sng">
              <a:solidFill>
                <a:schemeClr val="hlink"/>
              </a:solidFill>
              <a:hlinkClick r:id="rId3"/>
            </a:endParaRPr>
          </a:p>
        </p:txBody>
      </p:sp>
      <p:sp>
        <p:nvSpPr>
          <p:cNvPr id="215" name="Google Shape;215;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7e3dfcd293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g7e3dfcd293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Source: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7e3e8536fd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g7e3e8536fd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 name="Google Shape;98;g7e3e8536fd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7e3e8536fd_0_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g7e3e8536fd_0_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 name="Google Shape;105;g7e3e8536fd_0_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Source: </a:t>
            </a:r>
            <a:r>
              <a:rPr lang="en-US" u="sng">
                <a:solidFill>
                  <a:schemeClr val="hlink"/>
                </a:solidFill>
                <a:hlinkClick r:id="rId2"/>
              </a:rPr>
              <a:t>https://www.humanium.org/es/derecho-alimentacion/</a:t>
            </a:r>
            <a:endParaRPr/>
          </a:p>
          <a:p>
            <a:pPr indent="0" lvl="0" marL="0" rtl="0" algn="l">
              <a:lnSpc>
                <a:spcPct val="100000"/>
              </a:lnSpc>
              <a:spcBef>
                <a:spcPts val="0"/>
              </a:spcBef>
              <a:spcAft>
                <a:spcPts val="0"/>
              </a:spcAft>
              <a:buSzPts val="1400"/>
              <a:buNone/>
            </a:pPr>
            <a:r>
              <a:rPr lang="en-US" u="sng">
                <a:solidFill>
                  <a:schemeClr val="hlink"/>
                </a:solidFill>
                <a:hlinkClick r:id="rId3"/>
              </a:rPr>
              <a:t>https://nacionesunidas.org.co/noticias/el-derecho-a-la-alimentacion-en-2016-3-4-millones-de-colombianos-padecieron-hambre/</a:t>
            </a:r>
            <a:endParaRPr/>
          </a:p>
          <a:p>
            <a:pPr indent="0" lvl="0" marL="0" rtl="0" algn="l">
              <a:lnSpc>
                <a:spcPct val="100000"/>
              </a:lnSpc>
              <a:spcBef>
                <a:spcPts val="0"/>
              </a:spcBef>
              <a:spcAft>
                <a:spcPts val="0"/>
              </a:spcAft>
              <a:buSzPts val="1400"/>
              <a:buNone/>
            </a:pPr>
            <a:r>
              <a:rPr lang="en-US"/>
              <a:t>Spotlight on a Spanish Speaking country - Colombia</a:t>
            </a:r>
            <a:endParaRPr/>
          </a:p>
        </p:txBody>
      </p:sp>
      <p:sp>
        <p:nvSpPr>
          <p:cNvPr id="112" name="Google Shape;112;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Pupils are asked to independently research the Spanish speaking country, Colombia, perhaps for Homework?</a:t>
            </a:r>
            <a:endParaRPr/>
          </a:p>
        </p:txBody>
      </p:sp>
      <p:sp>
        <p:nvSpPr>
          <p:cNvPr id="120" name="Google Shape;120;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Pupils are asked to independently research the Spanish speaking country, Colombia, perhaps for Homework?</a:t>
            </a:r>
            <a:endParaRPr/>
          </a:p>
        </p:txBody>
      </p:sp>
      <p:sp>
        <p:nvSpPr>
          <p:cNvPr id="129" name="Google Shape;129;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Read text and answer True or False questions in English </a:t>
            </a:r>
            <a:endParaRPr/>
          </a:p>
          <a:p>
            <a:pPr indent="0" lvl="0" marL="0" rtl="0" algn="l">
              <a:lnSpc>
                <a:spcPct val="100000"/>
              </a:lnSpc>
              <a:spcBef>
                <a:spcPts val="0"/>
              </a:spcBef>
              <a:spcAft>
                <a:spcPts val="0"/>
              </a:spcAft>
              <a:buSzPts val="1400"/>
              <a:buNone/>
            </a:pPr>
            <a:r>
              <a:rPr lang="en-US"/>
              <a:t>This article is taken from </a:t>
            </a:r>
            <a:r>
              <a:rPr b="1" lang="en-US" sz="1200"/>
              <a:t>1jour1actu du 10 au 16 mars 2017.</a:t>
            </a:r>
            <a:endParaRPr/>
          </a:p>
          <a:p>
            <a:pPr indent="0" lvl="0" marL="0" rtl="0" algn="l">
              <a:lnSpc>
                <a:spcPct val="100000"/>
              </a:lnSpc>
              <a:spcBef>
                <a:spcPts val="0"/>
              </a:spcBef>
              <a:spcAft>
                <a:spcPts val="0"/>
              </a:spcAft>
              <a:buSzPts val="1400"/>
              <a:buNone/>
            </a:pPr>
            <a:r>
              <a:rPr b="0" lang="en-US" sz="1200"/>
              <a:t>The article emphasi</a:t>
            </a:r>
            <a:r>
              <a:rPr lang="en-US"/>
              <a:t>s</a:t>
            </a:r>
            <a:r>
              <a:rPr b="0" lang="en-US" sz="1200"/>
              <a:t>es war as a cause of famine. In reality there are several interrelated causes of the famines, which include both Climate Change and Wars /conflicts. </a:t>
            </a:r>
            <a:endParaRPr/>
          </a:p>
          <a:p>
            <a:pPr indent="0" lvl="0" marL="0" rtl="0" algn="l">
              <a:lnSpc>
                <a:spcPct val="100000"/>
              </a:lnSpc>
              <a:spcBef>
                <a:spcPts val="0"/>
              </a:spcBef>
              <a:spcAft>
                <a:spcPts val="0"/>
              </a:spcAft>
              <a:buSzPts val="1400"/>
              <a:buNone/>
            </a:pPr>
            <a:r>
              <a:t/>
            </a:r>
            <a:endParaRPr b="0" sz="1200"/>
          </a:p>
          <a:p>
            <a:pPr indent="0" lvl="0" marL="0" rtl="0" algn="l">
              <a:lnSpc>
                <a:spcPct val="100000"/>
              </a:lnSpc>
              <a:spcBef>
                <a:spcPts val="0"/>
              </a:spcBef>
              <a:spcAft>
                <a:spcPts val="0"/>
              </a:spcAft>
              <a:buSzPts val="1400"/>
              <a:buNone/>
            </a:pPr>
            <a:r>
              <a:rPr lang="en-US" u="sng">
                <a:solidFill>
                  <a:schemeClr val="hlink"/>
                </a:solidFill>
                <a:hlinkClick r:id="rId2"/>
              </a:rPr>
              <a:t>https://www.oxfam.org/en/5-things-you-need-know-about-climate-change-and-hunger</a:t>
            </a:r>
            <a:r>
              <a:rPr lang="en-US"/>
              <a: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u="sng">
                <a:solidFill>
                  <a:schemeClr val="hlink"/>
                </a:solidFill>
                <a:hlinkClick r:id="rId3"/>
              </a:rPr>
              <a:t>https://www.theguardian.com/business/2017/oct/24/food-ruined-by-drought-could-feed-more-than-80m-a-day-says-world-bank</a:t>
            </a:r>
            <a:endParaRPr/>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chemeClr val="dk1"/>
              </a:buClr>
              <a:buSzPts val="1200"/>
              <a:buFont typeface="Calibri"/>
              <a:buNone/>
            </a:pPr>
            <a:r>
              <a:rPr lang="en-US"/>
              <a:t>For more information on the causes and solutions to World Hunger, see our </a:t>
            </a:r>
            <a:r>
              <a:rPr b="1" lang="en-US" sz="1200">
                <a:solidFill>
                  <a:schemeClr val="dk1"/>
                </a:solidFill>
                <a:latin typeface="Calibri"/>
                <a:ea typeface="Calibri"/>
                <a:cs typeface="Calibri"/>
                <a:sym typeface="Calibri"/>
              </a:rPr>
              <a:t>SDG2: No Hunger– the big ideas</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b="0" sz="1200"/>
          </a:p>
          <a:p>
            <a:pPr indent="0" lvl="0" marL="0" rtl="0" algn="l">
              <a:lnSpc>
                <a:spcPct val="100000"/>
              </a:lnSpc>
              <a:spcBef>
                <a:spcPts val="0"/>
              </a:spcBef>
              <a:spcAft>
                <a:spcPts val="0"/>
              </a:spcAft>
              <a:buSzPts val="1400"/>
              <a:buNone/>
            </a:pPr>
            <a:r>
              <a:t/>
            </a:r>
            <a:endParaRPr b="0"/>
          </a:p>
        </p:txBody>
      </p:sp>
      <p:sp>
        <p:nvSpPr>
          <p:cNvPr id="138" name="Google Shape;138;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 name="Google Shape;145;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Solutions: 1 True, 2 True, 3 True, 4 False, 5 True</a:t>
            </a:r>
            <a:endParaRPr/>
          </a:p>
        </p:txBody>
      </p:sp>
      <p:sp>
        <p:nvSpPr>
          <p:cNvPr id="152" name="Google Shape;152;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9" name="Shape 69"/>
        <p:cNvGrpSpPr/>
        <p:nvPr/>
      </p:nvGrpSpPr>
      <p:grpSpPr>
        <a:xfrm>
          <a:off x="0" y="0"/>
          <a:ext cx="0" cy="0"/>
          <a:chOff x="0" y="0"/>
          <a:chExt cx="0" cy="0"/>
        </a:xfrm>
      </p:grpSpPr>
      <p:sp>
        <p:nvSpPr>
          <p:cNvPr id="70" name="Google Shape;70;p35"/>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5"/>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2" name="Google Shape;72;p35"/>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73" name="Google Shape;73;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6" name="Shape 76"/>
        <p:cNvGrpSpPr/>
        <p:nvPr/>
      </p:nvGrpSpPr>
      <p:grpSpPr>
        <a:xfrm>
          <a:off x="0" y="0"/>
          <a:ext cx="0" cy="0"/>
          <a:chOff x="0" y="0"/>
          <a:chExt cx="0" cy="0"/>
        </a:xfrm>
      </p:grpSpPr>
      <p:sp>
        <p:nvSpPr>
          <p:cNvPr id="77" name="Google Shape;77;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6"/>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9" name="Google Shape;79;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2" name="Shape 82"/>
        <p:cNvGrpSpPr/>
        <p:nvPr/>
      </p:nvGrpSpPr>
      <p:grpSpPr>
        <a:xfrm>
          <a:off x="0" y="0"/>
          <a:ext cx="0" cy="0"/>
          <a:chOff x="0" y="0"/>
          <a:chExt cx="0" cy="0"/>
        </a:xfrm>
      </p:grpSpPr>
      <p:sp>
        <p:nvSpPr>
          <p:cNvPr id="83" name="Google Shape;83;p37"/>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37"/>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5" name="Google Shape;85;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2" name="Google Shape;22;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27"/>
          <p:cNvSpPr txBox="1"/>
          <p:nvPr>
            <p:ph type="title"/>
          </p:nvPr>
        </p:nvSpPr>
        <p:spPr>
          <a:xfrm>
            <a:off x="311700" y="390467"/>
            <a:ext cx="8520600" cy="10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4200"/>
              <a:buFont typeface="Calibri"/>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27" name="Google Shape;27;p27"/>
          <p:cNvSpPr txBox="1"/>
          <p:nvPr>
            <p:ph idx="1" type="body"/>
          </p:nvPr>
        </p:nvSpPr>
        <p:spPr>
          <a:xfrm>
            <a:off x="311700" y="1638233"/>
            <a:ext cx="8520600" cy="44536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Clr>
                <a:schemeClr val="dk1"/>
              </a:buClr>
              <a:buSzPts val="1800"/>
              <a:buChar char="●"/>
              <a:defRPr/>
            </a:lvl1pPr>
            <a:lvl2pPr indent="-317500" lvl="1" marL="914400" algn="l">
              <a:lnSpc>
                <a:spcPct val="100000"/>
              </a:lnSpc>
              <a:spcBef>
                <a:spcPts val="1600"/>
              </a:spcBef>
              <a:spcAft>
                <a:spcPts val="0"/>
              </a:spcAft>
              <a:buClr>
                <a:schemeClr val="dk1"/>
              </a:buClr>
              <a:buSzPts val="1400"/>
              <a:buChar char="○"/>
              <a:defRPr/>
            </a:lvl2pPr>
            <a:lvl3pPr indent="-317500" lvl="2" marL="1371600" algn="l">
              <a:lnSpc>
                <a:spcPct val="100000"/>
              </a:lnSpc>
              <a:spcBef>
                <a:spcPts val="1600"/>
              </a:spcBef>
              <a:spcAft>
                <a:spcPts val="0"/>
              </a:spcAft>
              <a:buClr>
                <a:schemeClr val="dk1"/>
              </a:buClr>
              <a:buSzPts val="1400"/>
              <a:buChar char="■"/>
              <a:defRPr/>
            </a:lvl3pPr>
            <a:lvl4pPr indent="-317500" lvl="3" marL="1828800" algn="l">
              <a:lnSpc>
                <a:spcPct val="100000"/>
              </a:lnSpc>
              <a:spcBef>
                <a:spcPts val="1600"/>
              </a:spcBef>
              <a:spcAft>
                <a:spcPts val="0"/>
              </a:spcAft>
              <a:buClr>
                <a:schemeClr val="dk1"/>
              </a:buClr>
              <a:buSzPts val="1400"/>
              <a:buChar char="●"/>
              <a:defRPr/>
            </a:lvl4pPr>
            <a:lvl5pPr indent="-317500" lvl="4" marL="2286000" algn="l">
              <a:lnSpc>
                <a:spcPct val="100000"/>
              </a:lnSpc>
              <a:spcBef>
                <a:spcPts val="1600"/>
              </a:spcBef>
              <a:spcAft>
                <a:spcPts val="0"/>
              </a:spcAft>
              <a:buClr>
                <a:schemeClr val="dk1"/>
              </a:buClr>
              <a:buSzPts val="1400"/>
              <a:buChar char="○"/>
              <a:defRPr/>
            </a:lvl5pPr>
            <a:lvl6pPr indent="-317500" lvl="5" marL="2743200" algn="l">
              <a:lnSpc>
                <a:spcPct val="100000"/>
              </a:lnSpc>
              <a:spcBef>
                <a:spcPts val="1600"/>
              </a:spcBef>
              <a:spcAft>
                <a:spcPts val="0"/>
              </a:spcAft>
              <a:buClr>
                <a:schemeClr val="dk1"/>
              </a:buClr>
              <a:buSzPts val="1400"/>
              <a:buChar char="■"/>
              <a:defRPr/>
            </a:lvl6pPr>
            <a:lvl7pPr indent="-317500" lvl="6" marL="3200400" algn="l">
              <a:lnSpc>
                <a:spcPct val="100000"/>
              </a:lnSpc>
              <a:spcBef>
                <a:spcPts val="1600"/>
              </a:spcBef>
              <a:spcAft>
                <a:spcPts val="0"/>
              </a:spcAft>
              <a:buClr>
                <a:schemeClr val="dk1"/>
              </a:buClr>
              <a:buSzPts val="1400"/>
              <a:buChar char="●"/>
              <a:defRPr/>
            </a:lvl7pPr>
            <a:lvl8pPr indent="-317500" lvl="7" marL="3657600" algn="l">
              <a:lnSpc>
                <a:spcPct val="100000"/>
              </a:lnSpc>
              <a:spcBef>
                <a:spcPts val="1600"/>
              </a:spcBef>
              <a:spcAft>
                <a:spcPts val="0"/>
              </a:spcAft>
              <a:buClr>
                <a:schemeClr val="dk1"/>
              </a:buClr>
              <a:buSzPts val="1400"/>
              <a:buChar char="○"/>
              <a:defRPr/>
            </a:lvl8pPr>
            <a:lvl9pPr indent="-317500" lvl="8" marL="4114800" algn="l">
              <a:lnSpc>
                <a:spcPct val="100000"/>
              </a:lnSpc>
              <a:spcBef>
                <a:spcPts val="1600"/>
              </a:spcBef>
              <a:spcAft>
                <a:spcPts val="1600"/>
              </a:spcAft>
              <a:buClr>
                <a:schemeClr val="dk1"/>
              </a:buClr>
              <a:buSzPts val="1400"/>
              <a:buChar char="■"/>
              <a:defRPr/>
            </a:lvl9pPr>
          </a:lstStyle>
          <a:p/>
        </p:txBody>
      </p:sp>
      <p:sp>
        <p:nvSpPr>
          <p:cNvPr id="28" name="Google Shape;28;p27"/>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9" name="Shape 29"/>
        <p:cNvGrpSpPr/>
        <p:nvPr/>
      </p:nvGrpSpPr>
      <p:grpSpPr>
        <a:xfrm>
          <a:off x="0" y="0"/>
          <a:ext cx="0" cy="0"/>
          <a:chOff x="0" y="0"/>
          <a:chExt cx="0" cy="0"/>
        </a:xfrm>
      </p:grpSpPr>
      <p:sp>
        <p:nvSpPr>
          <p:cNvPr id="30" name="Google Shape;30;p29"/>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32" name="Google Shape;32;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5" name="Shape 35"/>
        <p:cNvGrpSpPr/>
        <p:nvPr/>
      </p:nvGrpSpPr>
      <p:grpSpPr>
        <a:xfrm>
          <a:off x="0" y="0"/>
          <a:ext cx="0" cy="0"/>
          <a:chOff x="0" y="0"/>
          <a:chExt cx="0" cy="0"/>
        </a:xfrm>
      </p:grpSpPr>
      <p:sp>
        <p:nvSpPr>
          <p:cNvPr id="36" name="Google Shape;36;p3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3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8" name="Google Shape;38;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1" name="Shape 41"/>
        <p:cNvGrpSpPr/>
        <p:nvPr/>
      </p:nvGrpSpPr>
      <p:grpSpPr>
        <a:xfrm>
          <a:off x="0" y="0"/>
          <a:ext cx="0" cy="0"/>
          <a:chOff x="0" y="0"/>
          <a:chExt cx="0" cy="0"/>
        </a:xfrm>
      </p:grpSpPr>
      <p:sp>
        <p:nvSpPr>
          <p:cNvPr id="42" name="Google Shape;42;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4" name="Google Shape;44;p3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5" name="Google Shape;45;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8" name="Shape 48"/>
        <p:cNvGrpSpPr/>
        <p:nvPr/>
      </p:nvGrpSpPr>
      <p:grpSpPr>
        <a:xfrm>
          <a:off x="0" y="0"/>
          <a:ext cx="0" cy="0"/>
          <a:chOff x="0" y="0"/>
          <a:chExt cx="0" cy="0"/>
        </a:xfrm>
      </p:grpSpPr>
      <p:sp>
        <p:nvSpPr>
          <p:cNvPr id="49" name="Google Shape;49;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3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51" name="Google Shape;51;p32"/>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2" name="Google Shape;52;p32"/>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53" name="Google Shape;53;p32"/>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4" name="Google Shape;54;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 name="Shape 57"/>
        <p:cNvGrpSpPr/>
        <p:nvPr/>
      </p:nvGrpSpPr>
      <p:grpSpPr>
        <a:xfrm>
          <a:off x="0" y="0"/>
          <a:ext cx="0" cy="0"/>
          <a:chOff x="0" y="0"/>
          <a:chExt cx="0" cy="0"/>
        </a:xfrm>
      </p:grpSpPr>
      <p:sp>
        <p:nvSpPr>
          <p:cNvPr id="58" name="Google Shape;58;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2" name="Shape 62"/>
        <p:cNvGrpSpPr/>
        <p:nvPr/>
      </p:nvGrpSpPr>
      <p:grpSpPr>
        <a:xfrm>
          <a:off x="0" y="0"/>
          <a:ext cx="0" cy="0"/>
          <a:chOff x="0" y="0"/>
          <a:chExt cx="0" cy="0"/>
        </a:xfrm>
      </p:grpSpPr>
      <p:sp>
        <p:nvSpPr>
          <p:cNvPr id="63" name="Google Shape;63;p34"/>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4"/>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5" name="Google Shape;65;p34"/>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6" name="Google Shape;66;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7B8CF"/>
        </a:solidFill>
      </p:bgPr>
    </p:bg>
    <p:spTree>
      <p:nvGrpSpPr>
        <p:cNvPr id="9" name="Shape 9"/>
        <p:cNvGrpSpPr/>
        <p:nvPr/>
      </p:nvGrpSpPr>
      <p:grpSpPr>
        <a:xfrm>
          <a:off x="0" y="0"/>
          <a:ext cx="0" cy="0"/>
          <a:chOff x="0" y="0"/>
          <a:chExt cx="0" cy="0"/>
        </a:xfrm>
      </p:grpSpPr>
      <p:sp>
        <p:nvSpPr>
          <p:cNvPr id="10" name="Google Shape;10;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www.trusselltrust.org/get-involved/" TargetMode="Externa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1"/>
          <p:cNvPicPr preferRelativeResize="0"/>
          <p:nvPr/>
        </p:nvPicPr>
        <p:blipFill rotWithShape="1">
          <a:blip r:embed="rId3">
            <a:alphaModFix/>
          </a:blip>
          <a:srcRect b="0" l="0" r="0" t="0"/>
          <a:stretch/>
        </p:blipFill>
        <p:spPr>
          <a:xfrm>
            <a:off x="0" y="-45500"/>
            <a:ext cx="9144000" cy="6949000"/>
          </a:xfrm>
          <a:prstGeom prst="rect">
            <a:avLst/>
          </a:prstGeom>
          <a:noFill/>
          <a:ln>
            <a:noFill/>
          </a:ln>
        </p:spPr>
      </p:pic>
      <p:sp>
        <p:nvSpPr>
          <p:cNvPr id="93" name="Google Shape;93;p1"/>
          <p:cNvSpPr txBox="1"/>
          <p:nvPr/>
        </p:nvSpPr>
        <p:spPr>
          <a:xfrm>
            <a:off x="1200746" y="3869799"/>
            <a:ext cx="4450200" cy="15696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1" i="0" lang="en-US" sz="6000" u="none" cap="none" strike="noStrike">
                <a:solidFill>
                  <a:srgbClr val="FFFFFF"/>
                </a:solidFill>
                <a:latin typeface="Calibri"/>
                <a:ea typeface="Calibri"/>
                <a:cs typeface="Calibri"/>
                <a:sym typeface="Calibri"/>
              </a:rPr>
              <a:t>Hambre cero</a:t>
            </a:r>
            <a:endParaRPr b="1" i="0" sz="60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Calibri"/>
                <a:ea typeface="Calibri"/>
                <a:cs typeface="Calibri"/>
                <a:sym typeface="Calibri"/>
              </a:rPr>
              <a:t>Lesson 2</a:t>
            </a:r>
            <a:endParaRPr b="1" i="0" sz="3600" u="none" cap="none" strike="noStrike">
              <a:solidFill>
                <a:srgbClr val="FFFFFF"/>
              </a:solidFill>
              <a:latin typeface="Calibri"/>
              <a:ea typeface="Calibri"/>
              <a:cs typeface="Calibri"/>
              <a:sym typeface="Calibri"/>
            </a:endParaRPr>
          </a:p>
        </p:txBody>
      </p:sp>
      <p:pic>
        <p:nvPicPr>
          <p:cNvPr id="94" name="Google Shape;94;p1"/>
          <p:cNvPicPr preferRelativeResize="0"/>
          <p:nvPr/>
        </p:nvPicPr>
        <p:blipFill rotWithShape="1">
          <a:blip r:embed="rId4">
            <a:alphaModFix/>
          </a:blip>
          <a:srcRect b="0" l="0" r="0" t="0"/>
          <a:stretch/>
        </p:blipFill>
        <p:spPr>
          <a:xfrm>
            <a:off x="1308389" y="2488674"/>
            <a:ext cx="1428750" cy="1381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1"/>
          <p:cNvSpPr/>
          <p:nvPr/>
        </p:nvSpPr>
        <p:spPr>
          <a:xfrm>
            <a:off x="457200" y="1465489"/>
            <a:ext cx="7940100" cy="1215900"/>
          </a:xfrm>
          <a:prstGeom prst="roundRect">
            <a:avLst>
              <a:gd fmla="val 16667"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21"/>
          <p:cNvSpPr txBox="1"/>
          <p:nvPr>
            <p:ph type="title"/>
          </p:nvPr>
        </p:nvSpPr>
        <p:spPr>
          <a:xfrm>
            <a:off x="0" y="78663"/>
            <a:ext cx="9144000" cy="1256651"/>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3099"/>
              <a:buNone/>
            </a:pPr>
            <a:r>
              <a:rPr b="1" lang="en-US" sz="2789">
                <a:solidFill>
                  <a:srgbClr val="00527D"/>
                </a:solidFill>
              </a:rPr>
              <a:t>El hambre disminuye: en 10 años, 100 millones * de personas en todo el mundo se han salvado del hambre.</a:t>
            </a:r>
            <a:br>
              <a:rPr b="1" lang="en-US" sz="3563">
                <a:solidFill>
                  <a:srgbClr val="00527D"/>
                </a:solidFill>
              </a:rPr>
            </a:br>
            <a:r>
              <a:rPr b="1" lang="en-US" sz="1620">
                <a:solidFill>
                  <a:srgbClr val="00527D"/>
                </a:solidFill>
              </a:rPr>
              <a:t>*100 millones es casi dos veces la población de Inglaterra.</a:t>
            </a:r>
            <a:endParaRPr b="1" sz="3563">
              <a:solidFill>
                <a:srgbClr val="00527D"/>
              </a:solidFill>
            </a:endParaRPr>
          </a:p>
        </p:txBody>
      </p:sp>
      <p:sp>
        <p:nvSpPr>
          <p:cNvPr id="169" name="Google Shape;169;p21"/>
          <p:cNvSpPr txBox="1"/>
          <p:nvPr>
            <p:ph idx="1" type="body"/>
          </p:nvPr>
        </p:nvSpPr>
        <p:spPr>
          <a:xfrm>
            <a:off x="698500" y="1491321"/>
            <a:ext cx="8229600" cy="1209075"/>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200"/>
              <a:buChar char="•"/>
            </a:pPr>
            <a:r>
              <a:rPr lang="en-US"/>
              <a:t>2004: 900 millones sufrían de hambre</a:t>
            </a:r>
            <a:endParaRPr/>
          </a:p>
          <a:p>
            <a:pPr indent="-342900" lvl="0" marL="342900" rtl="0" algn="l">
              <a:lnSpc>
                <a:spcPct val="100000"/>
              </a:lnSpc>
              <a:spcBef>
                <a:spcPts val="640"/>
              </a:spcBef>
              <a:spcAft>
                <a:spcPts val="0"/>
              </a:spcAft>
              <a:buClr>
                <a:schemeClr val="dk1"/>
              </a:buClr>
              <a:buSzPts val="3200"/>
              <a:buChar char="•"/>
            </a:pPr>
            <a:r>
              <a:rPr lang="en-US"/>
              <a:t>2014: 805 millones sufrían de hambre</a:t>
            </a:r>
            <a:endParaRPr/>
          </a:p>
          <a:p>
            <a:pPr indent="-342900" lvl="0" marL="342900" rtl="0" algn="l">
              <a:lnSpc>
                <a:spcPct val="100000"/>
              </a:lnSpc>
              <a:spcBef>
                <a:spcPts val="640"/>
              </a:spcBef>
              <a:spcAft>
                <a:spcPts val="0"/>
              </a:spcAft>
              <a:buClr>
                <a:schemeClr val="dk1"/>
              </a:buClr>
              <a:buSzPts val="3200"/>
              <a:buNone/>
            </a:pPr>
            <a:r>
              <a:t/>
            </a:r>
            <a:endParaRPr/>
          </a:p>
        </p:txBody>
      </p:sp>
      <p:graphicFrame>
        <p:nvGraphicFramePr>
          <p:cNvPr id="170" name="Google Shape;170;p21"/>
          <p:cNvGraphicFramePr/>
          <p:nvPr/>
        </p:nvGraphicFramePr>
        <p:xfrm>
          <a:off x="457200" y="3581400"/>
          <a:ext cx="3000000" cy="3000000"/>
        </p:xfrm>
        <a:graphic>
          <a:graphicData uri="http://schemas.openxmlformats.org/drawingml/2006/table">
            <a:tbl>
              <a:tblPr bandRow="1" firstRow="1">
                <a:noFill/>
                <a:tableStyleId>{A15EBBC1-642C-40FE-9868-C4F899336E04}</a:tableStyleId>
              </a:tblPr>
              <a:tblGrid>
                <a:gridCol w="2743200"/>
                <a:gridCol w="2743200"/>
                <a:gridCol w="2743200"/>
              </a:tblGrid>
              <a:tr h="306070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ctr">
                        <a:lnSpc>
                          <a:spcPct val="100000"/>
                        </a:lnSpc>
                        <a:spcBef>
                          <a:spcPts val="0"/>
                        </a:spcBef>
                        <a:spcAft>
                          <a:spcPts val="0"/>
                        </a:spcAft>
                        <a:buClr>
                          <a:srgbClr val="000000"/>
                        </a:buClr>
                        <a:buSzPts val="1800"/>
                        <a:buFont typeface="Arial"/>
                        <a:buNone/>
                      </a:pPr>
                      <a:r>
                        <a:rPr b="1" lang="en-US" sz="1800" u="none" cap="none" strike="noStrike"/>
                        <a:t>América Latina</a:t>
                      </a:r>
                      <a:endParaRPr sz="1400" u="none" cap="none" strike="noStrike"/>
                    </a:p>
                    <a:p>
                      <a:pPr indent="0" lvl="0" marL="0" marR="0" rtl="0" algn="ctr">
                        <a:lnSpc>
                          <a:spcPct val="100000"/>
                        </a:lnSpc>
                        <a:spcBef>
                          <a:spcPts val="0"/>
                        </a:spcBef>
                        <a:spcAft>
                          <a:spcPts val="0"/>
                        </a:spcAft>
                        <a:buClr>
                          <a:srgbClr val="000000"/>
                        </a:buClr>
                        <a:buSzPts val="1800"/>
                        <a:buFont typeface="Arial"/>
                        <a:buNone/>
                      </a:pPr>
                      <a:r>
                        <a:t/>
                      </a:r>
                      <a:endParaRPr b="1" sz="1800" u="none" cap="none" strike="noStrike"/>
                    </a:p>
                    <a:p>
                      <a:pPr indent="0" lvl="0" marL="0" marR="0" rtl="0" algn="ctr">
                        <a:lnSpc>
                          <a:spcPct val="100000"/>
                        </a:lnSpc>
                        <a:spcBef>
                          <a:spcPts val="0"/>
                        </a:spcBef>
                        <a:spcAft>
                          <a:spcPts val="0"/>
                        </a:spcAft>
                        <a:buClr>
                          <a:srgbClr val="000000"/>
                        </a:buClr>
                        <a:buSzPts val="1800"/>
                        <a:buFont typeface="Arial"/>
                        <a:buNone/>
                      </a:pPr>
                      <a:r>
                        <a:rPr b="1" lang="en-US" sz="1800" u="none" cap="none" strike="noStrike"/>
                        <a:t>De tres personas que estaban desnutridas en 2004, en 2014 dos están comiendo para satisfacer su hambre.</a:t>
                      </a:r>
                      <a:endParaRPr b="1" sz="18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ctr">
                        <a:lnSpc>
                          <a:spcPct val="100000"/>
                        </a:lnSpc>
                        <a:spcBef>
                          <a:spcPts val="0"/>
                        </a:spcBef>
                        <a:spcAft>
                          <a:spcPts val="0"/>
                        </a:spcAft>
                        <a:buClr>
                          <a:srgbClr val="000000"/>
                        </a:buClr>
                        <a:buSzPts val="1800"/>
                        <a:buFont typeface="Arial"/>
                        <a:buNone/>
                      </a:pPr>
                      <a:r>
                        <a:t/>
                      </a:r>
                      <a:endParaRPr b="0" sz="1800" u="none" cap="none" strike="noStrike"/>
                    </a:p>
                    <a:p>
                      <a:pPr indent="0" lvl="0" marL="0" marR="0" rtl="0" algn="ctr">
                        <a:lnSpc>
                          <a:spcPct val="100000"/>
                        </a:lnSpc>
                        <a:spcBef>
                          <a:spcPts val="0"/>
                        </a:spcBef>
                        <a:spcAft>
                          <a:spcPts val="0"/>
                        </a:spcAft>
                        <a:buClr>
                          <a:srgbClr val="000000"/>
                        </a:buClr>
                        <a:buSzPts val="1800"/>
                        <a:buFont typeface="Arial"/>
                        <a:buNone/>
                      </a:pPr>
                      <a:r>
                        <a:rPr b="1" lang="en-US" sz="1800" u="none" cap="none" strike="noStrike"/>
                        <a:t>Asia</a:t>
                      </a:r>
                      <a:endParaRPr sz="1400" u="none" cap="none" strike="noStrike"/>
                    </a:p>
                    <a:p>
                      <a:pPr indent="0" lvl="0" marL="0" marR="0" rtl="0" algn="ctr">
                        <a:lnSpc>
                          <a:spcPct val="100000"/>
                        </a:lnSpc>
                        <a:spcBef>
                          <a:spcPts val="0"/>
                        </a:spcBef>
                        <a:spcAft>
                          <a:spcPts val="0"/>
                        </a:spcAft>
                        <a:buClr>
                          <a:srgbClr val="000000"/>
                        </a:buClr>
                        <a:buSzPts val="1800"/>
                        <a:buFont typeface="Arial"/>
                        <a:buNone/>
                      </a:pPr>
                      <a:r>
                        <a:t/>
                      </a:r>
                      <a:endParaRPr b="1" sz="1800" u="none" cap="none" strike="noStrike"/>
                    </a:p>
                    <a:p>
                      <a:pPr indent="0" lvl="0" marL="0" marR="0" rtl="0" algn="ctr">
                        <a:lnSpc>
                          <a:spcPct val="100000"/>
                        </a:lnSpc>
                        <a:spcBef>
                          <a:spcPts val="0"/>
                        </a:spcBef>
                        <a:spcAft>
                          <a:spcPts val="0"/>
                        </a:spcAft>
                        <a:buClr>
                          <a:srgbClr val="000000"/>
                        </a:buClr>
                        <a:buSzPts val="1800"/>
                        <a:buFont typeface="Arial"/>
                        <a:buNone/>
                      </a:pPr>
                      <a:r>
                        <a:rPr b="1" lang="en-US" sz="1800" u="none" cap="none" strike="noStrike"/>
                        <a:t>De tres personas que estaban desnutridas en 2004, en 2014 un poco más de una persona está comiendo para satisfacer su hambre.</a:t>
                      </a:r>
                      <a:endParaRPr sz="18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ctr">
                        <a:lnSpc>
                          <a:spcPct val="100000"/>
                        </a:lnSpc>
                        <a:spcBef>
                          <a:spcPts val="0"/>
                        </a:spcBef>
                        <a:spcAft>
                          <a:spcPts val="0"/>
                        </a:spcAft>
                        <a:buClr>
                          <a:srgbClr val="000000"/>
                        </a:buClr>
                        <a:buSzPts val="1800"/>
                        <a:buFont typeface="Arial"/>
                        <a:buNone/>
                      </a:pPr>
                      <a:r>
                        <a:rPr b="1" lang="en-US" sz="1800" u="none" cap="none" strike="noStrike"/>
                        <a:t>África Subsahariana</a:t>
                      </a:r>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p>
                      <a:pPr indent="0" lvl="0" marL="0" marR="0" rtl="0" algn="ctr">
                        <a:lnSpc>
                          <a:spcPct val="100000"/>
                        </a:lnSpc>
                        <a:spcBef>
                          <a:spcPts val="0"/>
                        </a:spcBef>
                        <a:spcAft>
                          <a:spcPts val="0"/>
                        </a:spcAft>
                        <a:buClr>
                          <a:srgbClr val="000000"/>
                        </a:buClr>
                        <a:buSzPts val="1800"/>
                        <a:buFont typeface="Arial"/>
                        <a:buNone/>
                      </a:pPr>
                      <a:r>
                        <a:rPr b="1" lang="en-US" sz="1800" u="none" cap="none" strike="noStrike"/>
                        <a:t>De tres personas que estaban desnutridas en 2004, en 2014 solo una persona está comiendo para satisfacer su hambre.</a:t>
                      </a:r>
                      <a:endParaRPr b="1" sz="1800" u="none" cap="none" strike="noStrike"/>
                    </a:p>
                  </a:txBody>
                  <a:tcPr marT="45725" marB="45725" marR="91450" marL="91450">
                    <a:solidFill>
                      <a:srgbClr val="FFFFFF"/>
                    </a:solidFill>
                  </a:tcPr>
                </a:tc>
              </a:tr>
            </a:tbl>
          </a:graphicData>
        </a:graphic>
      </p:graphicFrame>
      <p:sp>
        <p:nvSpPr>
          <p:cNvPr id="171" name="Google Shape;171;p21"/>
          <p:cNvSpPr/>
          <p:nvPr/>
        </p:nvSpPr>
        <p:spPr>
          <a:xfrm>
            <a:off x="1409700" y="3841750"/>
            <a:ext cx="558800" cy="546100"/>
          </a:xfrm>
          <a:prstGeom prst="smileyFace">
            <a:avLst>
              <a:gd fmla="val 4653" name="adj"/>
            </a:avLst>
          </a:prstGeom>
          <a:gradFill>
            <a:gsLst>
              <a:gs pos="0">
                <a:srgbClr val="A0C94A"/>
              </a:gs>
              <a:gs pos="100000">
                <a:srgbClr val="DBFF9C"/>
              </a:gs>
            </a:gsLst>
            <a:lin ang="16200000" scaled="0"/>
          </a:gradFill>
          <a:ln cap="flat" cmpd="sng" w="9525">
            <a:solidFill>
              <a:schemeClr val="dk1"/>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2" name="Google Shape;172;p21"/>
          <p:cNvSpPr/>
          <p:nvPr/>
        </p:nvSpPr>
        <p:spPr>
          <a:xfrm>
            <a:off x="7061200" y="3841750"/>
            <a:ext cx="558800" cy="546100"/>
          </a:xfrm>
          <a:prstGeom prst="smileyFace">
            <a:avLst>
              <a:gd fmla="val -4649" name="adj"/>
            </a:avLst>
          </a:prstGeom>
          <a:gradFill>
            <a:gsLst>
              <a:gs pos="0">
                <a:srgbClr val="D13F3B"/>
              </a:gs>
              <a:gs pos="100000">
                <a:srgbClr val="FF9995"/>
              </a:gs>
            </a:gsLst>
            <a:lin ang="16200000" scaled="0"/>
          </a:gradFill>
          <a:ln cap="flat" cmpd="sng" w="9525">
            <a:solidFill>
              <a:schemeClr val="dk1"/>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3" name="Google Shape;173;p21"/>
          <p:cNvSpPr/>
          <p:nvPr/>
        </p:nvSpPr>
        <p:spPr>
          <a:xfrm>
            <a:off x="4254500" y="3841750"/>
            <a:ext cx="558800" cy="546100"/>
          </a:xfrm>
          <a:prstGeom prst="smileyFace">
            <a:avLst>
              <a:gd fmla="val 2" name="adj"/>
            </a:avLst>
          </a:prstGeom>
          <a:solidFill>
            <a:srgbClr val="FFFF00"/>
          </a:solidFill>
          <a:ln cap="flat" cmpd="sng" w="9525">
            <a:solidFill>
              <a:schemeClr val="dk1"/>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4" name="Google Shape;174;p21"/>
          <p:cNvSpPr txBox="1"/>
          <p:nvPr/>
        </p:nvSpPr>
        <p:spPr>
          <a:xfrm>
            <a:off x="1022362" y="2497118"/>
            <a:ext cx="7023076"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0" i="0" lang="en-US" sz="2800" u="none" cap="none" strike="noStrike">
                <a:solidFill>
                  <a:srgbClr val="000000"/>
                </a:solidFill>
                <a:latin typeface="Arial"/>
                <a:ea typeface="Arial"/>
                <a:cs typeface="Arial"/>
                <a:sym typeface="Arial"/>
              </a:rPr>
            </a:br>
            <a:r>
              <a:rPr b="1" i="0" lang="en-US" sz="2800" u="none" cap="none" strike="noStrike">
                <a:solidFill>
                  <a:srgbClr val="FF0000"/>
                </a:solidFill>
                <a:latin typeface="Calibri"/>
                <a:ea typeface="Calibri"/>
                <a:cs typeface="Calibri"/>
                <a:sym typeface="Calibri"/>
              </a:rPr>
              <a:t>Progresos desiguales en todos los continentes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9"/>
          <p:cNvSpPr/>
          <p:nvPr/>
        </p:nvSpPr>
        <p:spPr>
          <a:xfrm>
            <a:off x="507650" y="1768741"/>
            <a:ext cx="8229600" cy="4704888"/>
          </a:xfrm>
          <a:prstGeom prst="roundRect">
            <a:avLst>
              <a:gd fmla="val 11999"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19"/>
          <p:cNvSpPr txBox="1"/>
          <p:nvPr>
            <p:ph type="title"/>
          </p:nvPr>
        </p:nvSpPr>
        <p:spPr>
          <a:xfrm>
            <a:off x="507650" y="128713"/>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b="1" lang="en-US" sz="2800">
                <a:solidFill>
                  <a:srgbClr val="00527D"/>
                </a:solidFill>
                <a:latin typeface="Arial"/>
                <a:ea typeface="Arial"/>
                <a:cs typeface="Arial"/>
                <a:sym typeface="Arial"/>
              </a:rPr>
              <a:t>Hambre en América Latina: 42.5 millones de personas subalimentadas</a:t>
            </a:r>
            <a:endParaRPr/>
          </a:p>
        </p:txBody>
      </p:sp>
      <p:sp>
        <p:nvSpPr>
          <p:cNvPr id="182" name="Google Shape;182;p19"/>
          <p:cNvSpPr txBox="1"/>
          <p:nvPr>
            <p:ph idx="1" type="body"/>
          </p:nvPr>
        </p:nvSpPr>
        <p:spPr>
          <a:xfrm>
            <a:off x="457200" y="1996656"/>
            <a:ext cx="8229600" cy="4249057"/>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SzPts val="2480"/>
              <a:buNone/>
            </a:pPr>
            <a:r>
              <a:rPr lang="en-US" sz="2400">
                <a:latin typeface="Calibri"/>
                <a:ea typeface="Calibri"/>
                <a:cs typeface="Calibri"/>
                <a:sym typeface="Calibri"/>
              </a:rPr>
              <a:t>	De 2014 a 2018 los índices de inseguridad alimentaria aumentaron principalmente en África y América Latina. Unas 820 millones de personas sufren de hambre en todo el mundo, una cifra que supera a la población actual de toda Europa.</a:t>
            </a:r>
            <a:endParaRPr/>
          </a:p>
          <a:p>
            <a:pPr indent="-342900" lvl="0" marL="342900" rtl="0" algn="l">
              <a:lnSpc>
                <a:spcPct val="80000"/>
              </a:lnSpc>
              <a:spcBef>
                <a:spcPts val="0"/>
              </a:spcBef>
              <a:spcAft>
                <a:spcPts val="0"/>
              </a:spcAft>
              <a:buSzPts val="2480"/>
              <a:buNone/>
            </a:pPr>
            <a:r>
              <a:t/>
            </a:r>
            <a:endParaRPr sz="2400">
              <a:latin typeface="Calibri"/>
              <a:ea typeface="Calibri"/>
              <a:cs typeface="Calibri"/>
              <a:sym typeface="Calibri"/>
            </a:endParaRPr>
          </a:p>
          <a:p>
            <a:pPr indent="-342900" lvl="0" marL="342900" rtl="0" algn="l">
              <a:lnSpc>
                <a:spcPct val="80000"/>
              </a:lnSpc>
              <a:spcBef>
                <a:spcPts val="0"/>
              </a:spcBef>
              <a:spcAft>
                <a:spcPts val="0"/>
              </a:spcAft>
              <a:buSzPts val="2480"/>
              <a:buNone/>
            </a:pPr>
            <a:r>
              <a:rPr lang="en-US" sz="2400">
                <a:latin typeface="Calibri"/>
                <a:ea typeface="Calibri"/>
                <a:cs typeface="Calibri"/>
                <a:sym typeface="Calibri"/>
              </a:rPr>
              <a:t>	El hambre está aumentando en casi todas las subregiones de África, la región con la prevalencia de la subalimentación más elevada, situada en casi el 20%. También está aumentando lentamente en América Latina y el Caribe.</a:t>
            </a:r>
            <a:endParaRPr/>
          </a:p>
          <a:p>
            <a:pPr indent="-342900" lvl="0" marL="342900" rtl="0" algn="l">
              <a:lnSpc>
                <a:spcPct val="80000"/>
              </a:lnSpc>
              <a:spcBef>
                <a:spcPts val="0"/>
              </a:spcBef>
              <a:spcAft>
                <a:spcPts val="0"/>
              </a:spcAft>
              <a:buSzPts val="2480"/>
              <a:buNone/>
            </a:pPr>
            <a:r>
              <a:t/>
            </a:r>
            <a:endParaRPr sz="2400">
              <a:latin typeface="Calibri"/>
              <a:ea typeface="Calibri"/>
              <a:cs typeface="Calibri"/>
              <a:sym typeface="Calibri"/>
            </a:endParaRPr>
          </a:p>
          <a:p>
            <a:pPr indent="-342900" lvl="0" marL="342900" rtl="0" algn="l">
              <a:lnSpc>
                <a:spcPct val="80000"/>
              </a:lnSpc>
              <a:spcBef>
                <a:spcPts val="0"/>
              </a:spcBef>
              <a:spcAft>
                <a:spcPts val="0"/>
              </a:spcAft>
              <a:buSzPts val="2480"/>
              <a:buNone/>
            </a:pPr>
            <a:r>
              <a:rPr lang="en-US" sz="2400">
                <a:latin typeface="Calibri"/>
                <a:ea typeface="Calibri"/>
                <a:cs typeface="Calibri"/>
                <a:sym typeface="Calibri"/>
              </a:rPr>
              <a:t>	Las conmociones económicas están contribuyendo a prolongar y agravar las crisis alimentarias ocasionadas ante todo por conflictos y perturbaciones climáticas.</a:t>
            </a:r>
            <a:endParaRPr/>
          </a:p>
        </p:txBody>
      </p:sp>
      <p:sp>
        <p:nvSpPr>
          <p:cNvPr id="183" name="Google Shape;183;p19"/>
          <p:cNvSpPr/>
          <p:nvPr/>
        </p:nvSpPr>
        <p:spPr>
          <a:xfrm>
            <a:off x="2817962" y="1092615"/>
            <a:ext cx="365997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00527D"/>
                </a:solidFill>
                <a:latin typeface="Arial"/>
                <a:ea typeface="Arial"/>
                <a:cs typeface="Arial"/>
                <a:sym typeface="Arial"/>
              </a:rPr>
              <a:t>¿Verdadero o falso?</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5"/>
          <p:cNvSpPr/>
          <p:nvPr/>
        </p:nvSpPr>
        <p:spPr>
          <a:xfrm>
            <a:off x="160348" y="1431799"/>
            <a:ext cx="8807414" cy="4863900"/>
          </a:xfrm>
          <a:prstGeom prst="roundRect">
            <a:avLst>
              <a:gd fmla="val 11999"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5"/>
          <p:cNvSpPr txBox="1"/>
          <p:nvPr/>
        </p:nvSpPr>
        <p:spPr>
          <a:xfrm>
            <a:off x="190721" y="1601591"/>
            <a:ext cx="8393136" cy="452431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AutoNum type="arabicPeriod"/>
            </a:pPr>
            <a:r>
              <a:rPr b="0" i="0" lang="en-US" sz="2400" u="none" cap="none" strike="noStrike">
                <a:solidFill>
                  <a:srgbClr val="000000"/>
                </a:solidFill>
                <a:latin typeface="Calibri"/>
                <a:ea typeface="Calibri"/>
                <a:cs typeface="Calibri"/>
                <a:sym typeface="Calibri"/>
              </a:rPr>
              <a:t>Hunger increased between 2014 and 2018 in Africa and Latin America.</a:t>
            </a:r>
            <a:endParaRPr/>
          </a:p>
          <a:p>
            <a:pPr indent="-342900" lvl="0" marL="342900" marR="0" rtl="0" algn="l">
              <a:lnSpc>
                <a:spcPct val="150000"/>
              </a:lnSpc>
              <a:spcBef>
                <a:spcPts val="0"/>
              </a:spcBef>
              <a:spcAft>
                <a:spcPts val="0"/>
              </a:spcAft>
              <a:buClr>
                <a:srgbClr val="000000"/>
              </a:buClr>
              <a:buSzPts val="2400"/>
              <a:buFont typeface="Arial"/>
              <a:buAutoNum type="arabicPeriod"/>
            </a:pPr>
            <a:r>
              <a:rPr b="0" i="0" lang="en-US" sz="2400" u="none" cap="none" strike="noStrike">
                <a:solidFill>
                  <a:srgbClr val="000000"/>
                </a:solidFill>
                <a:latin typeface="Calibri"/>
                <a:ea typeface="Calibri"/>
                <a:cs typeface="Calibri"/>
                <a:sym typeface="Calibri"/>
              </a:rPr>
              <a:t>820 million people are hungry in Europe. </a:t>
            </a:r>
            <a:endParaRPr/>
          </a:p>
          <a:p>
            <a:pPr indent="-342900" lvl="0" marL="342900" marR="0" rtl="0" algn="l">
              <a:lnSpc>
                <a:spcPct val="150000"/>
              </a:lnSpc>
              <a:spcBef>
                <a:spcPts val="0"/>
              </a:spcBef>
              <a:spcAft>
                <a:spcPts val="0"/>
              </a:spcAft>
              <a:buClr>
                <a:srgbClr val="000000"/>
              </a:buClr>
              <a:buSzPts val="2400"/>
              <a:buFont typeface="Arial"/>
              <a:buAutoNum type="arabicPeriod"/>
            </a:pPr>
            <a:r>
              <a:rPr b="0" i="0" lang="en-US" sz="2400" u="none" cap="none" strike="noStrike">
                <a:solidFill>
                  <a:srgbClr val="000000"/>
                </a:solidFill>
                <a:latin typeface="Calibri"/>
                <a:ea typeface="Calibri"/>
                <a:cs typeface="Calibri"/>
                <a:sym typeface="Calibri"/>
              </a:rPr>
              <a:t>Africa is the region with the highest prevalence of undernourishment.</a:t>
            </a:r>
            <a:endParaRPr/>
          </a:p>
          <a:p>
            <a:pPr indent="-342900" lvl="0" marL="342900" marR="0" rtl="0" algn="l">
              <a:lnSpc>
                <a:spcPct val="150000"/>
              </a:lnSpc>
              <a:spcBef>
                <a:spcPts val="0"/>
              </a:spcBef>
              <a:spcAft>
                <a:spcPts val="0"/>
              </a:spcAft>
              <a:buClr>
                <a:srgbClr val="000000"/>
              </a:buClr>
              <a:buSzPts val="2400"/>
              <a:buFont typeface="Arial"/>
              <a:buAutoNum type="arabicPeriod"/>
            </a:pPr>
            <a:r>
              <a:rPr b="0" i="0" lang="en-US" sz="2400" u="none" cap="none" strike="noStrike">
                <a:solidFill>
                  <a:srgbClr val="000000"/>
                </a:solidFill>
                <a:latin typeface="Calibri"/>
                <a:ea typeface="Calibri"/>
                <a:cs typeface="Calibri"/>
                <a:sym typeface="Calibri"/>
              </a:rPr>
              <a:t>Hunger is decreasing in Latin America and the Caribbean. </a:t>
            </a:r>
            <a:endParaRPr/>
          </a:p>
          <a:p>
            <a:pPr indent="-342900" lvl="0" marL="342900" marR="0" rtl="0" algn="l">
              <a:lnSpc>
                <a:spcPct val="150000"/>
              </a:lnSpc>
              <a:spcBef>
                <a:spcPts val="0"/>
              </a:spcBef>
              <a:spcAft>
                <a:spcPts val="0"/>
              </a:spcAft>
              <a:buClr>
                <a:srgbClr val="000000"/>
              </a:buClr>
              <a:buSzPts val="2400"/>
              <a:buFont typeface="Arial"/>
              <a:buAutoNum type="arabicPeriod"/>
            </a:pPr>
            <a:r>
              <a:rPr b="0" i="0" lang="en-US" sz="2400" u="none" cap="none" strike="noStrike">
                <a:solidFill>
                  <a:srgbClr val="000000"/>
                </a:solidFill>
                <a:latin typeface="Calibri"/>
                <a:ea typeface="Calibri"/>
                <a:cs typeface="Calibri"/>
                <a:sym typeface="Calibri"/>
              </a:rPr>
              <a:t>Economic shocks are helping to prolong and aggravate food crises caused primarily by conflict and climate change. </a:t>
            </a:r>
            <a:endParaRPr b="0" i="0" sz="1400" u="none" cap="none" strike="noStrike">
              <a:solidFill>
                <a:srgbClr val="000000"/>
              </a:solidFill>
              <a:latin typeface="Calibri"/>
              <a:ea typeface="Calibri"/>
              <a:cs typeface="Calibri"/>
              <a:sym typeface="Calibri"/>
            </a:endParaRPr>
          </a:p>
        </p:txBody>
      </p:sp>
      <p:sp>
        <p:nvSpPr>
          <p:cNvPr id="191" name="Google Shape;191;p5"/>
          <p:cNvSpPr txBox="1"/>
          <p:nvPr>
            <p:ph type="title"/>
          </p:nvPr>
        </p:nvSpPr>
        <p:spPr>
          <a:xfrm>
            <a:off x="507650" y="128713"/>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b="1" lang="en-US" sz="2800">
                <a:solidFill>
                  <a:srgbClr val="00527D"/>
                </a:solidFill>
                <a:latin typeface="Arial"/>
                <a:ea typeface="Arial"/>
                <a:cs typeface="Arial"/>
                <a:sym typeface="Arial"/>
              </a:rPr>
              <a:t>Hambre en América Latina: 42,5 millones de personas subalimentadas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6"/>
          <p:cNvSpPr/>
          <p:nvPr/>
        </p:nvSpPr>
        <p:spPr>
          <a:xfrm>
            <a:off x="160348" y="1431799"/>
            <a:ext cx="8807414" cy="4863900"/>
          </a:xfrm>
          <a:prstGeom prst="roundRect">
            <a:avLst>
              <a:gd fmla="val 11999"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6"/>
          <p:cNvSpPr txBox="1"/>
          <p:nvPr/>
        </p:nvSpPr>
        <p:spPr>
          <a:xfrm>
            <a:off x="190721" y="1601591"/>
            <a:ext cx="8393136" cy="452431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AutoNum type="arabicPeriod"/>
            </a:pPr>
            <a:r>
              <a:rPr b="0" i="0" lang="en-US" sz="2400" u="none" cap="none" strike="noStrike">
                <a:solidFill>
                  <a:srgbClr val="000000"/>
                </a:solidFill>
                <a:latin typeface="Calibri"/>
                <a:ea typeface="Calibri"/>
                <a:cs typeface="Calibri"/>
                <a:sym typeface="Calibri"/>
              </a:rPr>
              <a:t>Hunger increased between 2014 and 2018 in Africa and Latin America.</a:t>
            </a:r>
            <a:endParaRPr/>
          </a:p>
          <a:p>
            <a:pPr indent="-342900" lvl="0" marL="342900" marR="0" rtl="0" algn="l">
              <a:lnSpc>
                <a:spcPct val="150000"/>
              </a:lnSpc>
              <a:spcBef>
                <a:spcPts val="0"/>
              </a:spcBef>
              <a:spcAft>
                <a:spcPts val="0"/>
              </a:spcAft>
              <a:buClr>
                <a:srgbClr val="000000"/>
              </a:buClr>
              <a:buSzPts val="2400"/>
              <a:buFont typeface="Arial"/>
              <a:buAutoNum type="arabicPeriod"/>
            </a:pPr>
            <a:r>
              <a:rPr b="0" i="0" lang="en-US" sz="2400" u="none" cap="none" strike="noStrike">
                <a:solidFill>
                  <a:srgbClr val="000000"/>
                </a:solidFill>
                <a:latin typeface="Calibri"/>
                <a:ea typeface="Calibri"/>
                <a:cs typeface="Calibri"/>
                <a:sym typeface="Calibri"/>
              </a:rPr>
              <a:t>820 million people are hungry in Europe. </a:t>
            </a:r>
            <a:endParaRPr/>
          </a:p>
          <a:p>
            <a:pPr indent="-342900" lvl="0" marL="342900" marR="0" rtl="0" algn="l">
              <a:lnSpc>
                <a:spcPct val="150000"/>
              </a:lnSpc>
              <a:spcBef>
                <a:spcPts val="0"/>
              </a:spcBef>
              <a:spcAft>
                <a:spcPts val="0"/>
              </a:spcAft>
              <a:buClr>
                <a:srgbClr val="000000"/>
              </a:buClr>
              <a:buSzPts val="2400"/>
              <a:buFont typeface="Arial"/>
              <a:buAutoNum type="arabicPeriod"/>
            </a:pPr>
            <a:r>
              <a:rPr b="0" i="0" lang="en-US" sz="2400" u="none" cap="none" strike="noStrike">
                <a:solidFill>
                  <a:srgbClr val="000000"/>
                </a:solidFill>
                <a:latin typeface="Calibri"/>
                <a:ea typeface="Calibri"/>
                <a:cs typeface="Calibri"/>
                <a:sym typeface="Calibri"/>
              </a:rPr>
              <a:t>Africa is the region with the highest prevalence of undernourishment.</a:t>
            </a:r>
            <a:endParaRPr/>
          </a:p>
          <a:p>
            <a:pPr indent="-342900" lvl="0" marL="342900" marR="0" rtl="0" algn="l">
              <a:lnSpc>
                <a:spcPct val="150000"/>
              </a:lnSpc>
              <a:spcBef>
                <a:spcPts val="0"/>
              </a:spcBef>
              <a:spcAft>
                <a:spcPts val="0"/>
              </a:spcAft>
              <a:buClr>
                <a:srgbClr val="000000"/>
              </a:buClr>
              <a:buSzPts val="2400"/>
              <a:buFont typeface="Arial"/>
              <a:buAutoNum type="arabicPeriod"/>
            </a:pPr>
            <a:r>
              <a:rPr b="0" i="0" lang="en-US" sz="2400" u="none" cap="none" strike="noStrike">
                <a:solidFill>
                  <a:srgbClr val="000000"/>
                </a:solidFill>
                <a:latin typeface="Calibri"/>
                <a:ea typeface="Calibri"/>
                <a:cs typeface="Calibri"/>
                <a:sym typeface="Calibri"/>
              </a:rPr>
              <a:t>Hunger is decreasing in Latin America and the Caribbean. </a:t>
            </a:r>
            <a:endParaRPr/>
          </a:p>
          <a:p>
            <a:pPr indent="-342900" lvl="0" marL="342900" marR="0" rtl="0" algn="l">
              <a:lnSpc>
                <a:spcPct val="150000"/>
              </a:lnSpc>
              <a:spcBef>
                <a:spcPts val="0"/>
              </a:spcBef>
              <a:spcAft>
                <a:spcPts val="0"/>
              </a:spcAft>
              <a:buClr>
                <a:srgbClr val="000000"/>
              </a:buClr>
              <a:buSzPts val="2400"/>
              <a:buFont typeface="Arial"/>
              <a:buAutoNum type="arabicPeriod"/>
            </a:pPr>
            <a:r>
              <a:rPr b="0" i="0" lang="en-US" sz="2400" u="none" cap="none" strike="noStrike">
                <a:solidFill>
                  <a:srgbClr val="000000"/>
                </a:solidFill>
                <a:latin typeface="Calibri"/>
                <a:ea typeface="Calibri"/>
                <a:cs typeface="Calibri"/>
                <a:sym typeface="Calibri"/>
              </a:rPr>
              <a:t>Economic shocks are helping to prolong and aggravate food crises caused primarily by conflict and climate change. </a:t>
            </a:r>
            <a:endParaRPr b="0" i="0" sz="1400" u="none" cap="none" strike="noStrike">
              <a:solidFill>
                <a:srgbClr val="000000"/>
              </a:solidFill>
              <a:latin typeface="Calibri"/>
              <a:ea typeface="Calibri"/>
              <a:cs typeface="Calibri"/>
              <a:sym typeface="Calibri"/>
            </a:endParaRPr>
          </a:p>
        </p:txBody>
      </p:sp>
      <p:sp>
        <p:nvSpPr>
          <p:cNvPr id="199" name="Google Shape;199;p6"/>
          <p:cNvSpPr txBox="1"/>
          <p:nvPr/>
        </p:nvSpPr>
        <p:spPr>
          <a:xfrm>
            <a:off x="6499877" y="2830286"/>
            <a:ext cx="82586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rgbClr val="FF0000"/>
                </a:solidFill>
                <a:latin typeface="Calibri"/>
                <a:ea typeface="Calibri"/>
                <a:cs typeface="Calibri"/>
                <a:sym typeface="Calibri"/>
              </a:rPr>
              <a:t>Falso</a:t>
            </a:r>
            <a:endParaRPr/>
          </a:p>
        </p:txBody>
      </p:sp>
      <p:sp>
        <p:nvSpPr>
          <p:cNvPr id="200" name="Google Shape;200;p6"/>
          <p:cNvSpPr txBox="1"/>
          <p:nvPr/>
        </p:nvSpPr>
        <p:spPr>
          <a:xfrm>
            <a:off x="3056842" y="2236596"/>
            <a:ext cx="1515158"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rgbClr val="FF0000"/>
                </a:solidFill>
                <a:latin typeface="Calibri"/>
                <a:ea typeface="Calibri"/>
                <a:cs typeface="Calibri"/>
                <a:sym typeface="Calibri"/>
              </a:rPr>
              <a:t>Verdadero</a:t>
            </a:r>
            <a:endParaRPr/>
          </a:p>
        </p:txBody>
      </p:sp>
      <p:sp>
        <p:nvSpPr>
          <p:cNvPr id="201" name="Google Shape;201;p6"/>
          <p:cNvSpPr txBox="1"/>
          <p:nvPr/>
        </p:nvSpPr>
        <p:spPr>
          <a:xfrm>
            <a:off x="3470499" y="3907291"/>
            <a:ext cx="1515158"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rgbClr val="FF0000"/>
                </a:solidFill>
                <a:latin typeface="Calibri"/>
                <a:ea typeface="Calibri"/>
                <a:cs typeface="Calibri"/>
                <a:sym typeface="Calibri"/>
              </a:rPr>
              <a:t>Verdadero</a:t>
            </a:r>
            <a:endParaRPr/>
          </a:p>
        </p:txBody>
      </p:sp>
      <p:sp>
        <p:nvSpPr>
          <p:cNvPr id="202" name="Google Shape;202;p6"/>
          <p:cNvSpPr txBox="1"/>
          <p:nvPr/>
        </p:nvSpPr>
        <p:spPr>
          <a:xfrm>
            <a:off x="7788363" y="4502323"/>
            <a:ext cx="82586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rgbClr val="FF0000"/>
                </a:solidFill>
                <a:latin typeface="Calibri"/>
                <a:ea typeface="Calibri"/>
                <a:cs typeface="Calibri"/>
                <a:sym typeface="Calibri"/>
              </a:rPr>
              <a:t>Falso</a:t>
            </a:r>
            <a:endParaRPr/>
          </a:p>
        </p:txBody>
      </p:sp>
      <p:sp>
        <p:nvSpPr>
          <p:cNvPr id="203" name="Google Shape;203;p6"/>
          <p:cNvSpPr txBox="1"/>
          <p:nvPr/>
        </p:nvSpPr>
        <p:spPr>
          <a:xfrm>
            <a:off x="7326637" y="5518305"/>
            <a:ext cx="1515158"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rgbClr val="FF0000"/>
                </a:solidFill>
                <a:latin typeface="Calibri"/>
                <a:ea typeface="Calibri"/>
                <a:cs typeface="Calibri"/>
                <a:sym typeface="Calibri"/>
              </a:rPr>
              <a:t>Verdadero</a:t>
            </a:r>
            <a:endParaRPr/>
          </a:p>
        </p:txBody>
      </p:sp>
      <p:sp>
        <p:nvSpPr>
          <p:cNvPr id="204" name="Google Shape;204;p6"/>
          <p:cNvSpPr txBox="1"/>
          <p:nvPr>
            <p:ph type="title"/>
          </p:nvPr>
        </p:nvSpPr>
        <p:spPr>
          <a:xfrm>
            <a:off x="507650" y="128713"/>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b="1" lang="en-US" sz="2800">
                <a:solidFill>
                  <a:srgbClr val="00527D"/>
                </a:solidFill>
                <a:latin typeface="Arial"/>
                <a:ea typeface="Arial"/>
                <a:cs typeface="Arial"/>
                <a:sym typeface="Arial"/>
              </a:rPr>
              <a:t>Hambre en América Latina: 42,5 millones de personas subalimentadas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descr="Datos del hambre" id="210" name="Google Shape;210;p7"/>
          <p:cNvPicPr preferRelativeResize="0"/>
          <p:nvPr/>
        </p:nvPicPr>
        <p:blipFill rotWithShape="1">
          <a:blip r:embed="rId3">
            <a:alphaModFix/>
          </a:blip>
          <a:srcRect b="0" l="0" r="0" t="0"/>
          <a:stretch/>
        </p:blipFill>
        <p:spPr>
          <a:xfrm>
            <a:off x="2542505" y="584775"/>
            <a:ext cx="3721769" cy="5582653"/>
          </a:xfrm>
          <a:prstGeom prst="rect">
            <a:avLst/>
          </a:prstGeom>
          <a:noFill/>
          <a:ln>
            <a:noFill/>
          </a:ln>
        </p:spPr>
      </p:pic>
      <p:sp>
        <p:nvSpPr>
          <p:cNvPr id="211" name="Google Shape;211;p7"/>
          <p:cNvSpPr txBox="1"/>
          <p:nvPr/>
        </p:nvSpPr>
        <p:spPr>
          <a:xfrm>
            <a:off x="1119605" y="0"/>
            <a:ext cx="685155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200" u="none" cap="none" strike="noStrike">
                <a:solidFill>
                  <a:srgbClr val="205867"/>
                </a:solidFill>
                <a:latin typeface="Calibri"/>
                <a:ea typeface="Calibri"/>
                <a:cs typeface="Calibri"/>
                <a:sym typeface="Calibri"/>
              </a:rPr>
              <a:t>¿Qué dice el poster? Traduce los datos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descr="Datos del hambre" id="217" name="Google Shape;217;p8"/>
          <p:cNvPicPr preferRelativeResize="0"/>
          <p:nvPr/>
        </p:nvPicPr>
        <p:blipFill rotWithShape="1">
          <a:blip r:embed="rId3">
            <a:alphaModFix/>
          </a:blip>
          <a:srcRect b="0" l="0" r="0" t="0"/>
          <a:stretch/>
        </p:blipFill>
        <p:spPr>
          <a:xfrm>
            <a:off x="890475" y="552450"/>
            <a:ext cx="3835400" cy="5753088"/>
          </a:xfrm>
          <a:prstGeom prst="rect">
            <a:avLst/>
          </a:prstGeom>
          <a:noFill/>
          <a:ln>
            <a:noFill/>
          </a:ln>
        </p:spPr>
      </p:pic>
      <p:sp>
        <p:nvSpPr>
          <p:cNvPr id="218" name="Google Shape;218;p8"/>
          <p:cNvSpPr txBox="1"/>
          <p:nvPr/>
        </p:nvSpPr>
        <p:spPr>
          <a:xfrm>
            <a:off x="1119605" y="0"/>
            <a:ext cx="685155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200" u="none" cap="none" strike="noStrike">
                <a:solidFill>
                  <a:srgbClr val="205867"/>
                </a:solidFill>
                <a:latin typeface="Calibri"/>
                <a:ea typeface="Calibri"/>
                <a:cs typeface="Calibri"/>
                <a:sym typeface="Calibri"/>
              </a:rPr>
              <a:t>¿Qué dice el poster? Traduce los datos</a:t>
            </a:r>
            <a:endParaRPr/>
          </a:p>
        </p:txBody>
      </p:sp>
      <p:sp>
        <p:nvSpPr>
          <p:cNvPr id="219" name="Google Shape;219;p8"/>
          <p:cNvSpPr/>
          <p:nvPr/>
        </p:nvSpPr>
        <p:spPr>
          <a:xfrm>
            <a:off x="4864100" y="1744990"/>
            <a:ext cx="3835400"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Calibri"/>
                <a:ea typeface="Calibri"/>
                <a:cs typeface="Calibri"/>
                <a:sym typeface="Calibri"/>
              </a:rPr>
              <a:t>Almost </a:t>
            </a:r>
            <a:r>
              <a:rPr b="1" i="0" lang="en-US" sz="2000" u="none" cap="none" strike="noStrike">
                <a:solidFill>
                  <a:srgbClr val="FF0000"/>
                </a:solidFill>
                <a:latin typeface="Calibri"/>
                <a:ea typeface="Calibri"/>
                <a:cs typeface="Calibri"/>
                <a:sym typeface="Calibri"/>
              </a:rPr>
              <a:t>one</a:t>
            </a:r>
            <a:r>
              <a:rPr b="0" i="0" lang="en-US" sz="2000" u="none" cap="none" strike="noStrike">
                <a:solidFill>
                  <a:srgbClr val="000000"/>
                </a:solidFill>
                <a:latin typeface="Calibri"/>
                <a:ea typeface="Calibri"/>
                <a:cs typeface="Calibri"/>
                <a:sym typeface="Calibri"/>
              </a:rPr>
              <a:t> in nine people has suffered from chronic hunger</a:t>
            </a:r>
            <a:endParaRPr b="0" i="0" sz="2000" u="none" cap="none" strike="noStrike">
              <a:solidFill>
                <a:srgbClr val="000000"/>
              </a:solidFill>
              <a:latin typeface="Calibri"/>
              <a:ea typeface="Calibri"/>
              <a:cs typeface="Calibri"/>
              <a:sym typeface="Calibri"/>
            </a:endParaRPr>
          </a:p>
        </p:txBody>
      </p:sp>
      <p:sp>
        <p:nvSpPr>
          <p:cNvPr id="220" name="Google Shape;220;p8"/>
          <p:cNvSpPr/>
          <p:nvPr/>
        </p:nvSpPr>
        <p:spPr>
          <a:xfrm>
            <a:off x="4953000" y="3259148"/>
            <a:ext cx="3657600"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Calibri"/>
                <a:ea typeface="Calibri"/>
                <a:cs typeface="Calibri"/>
                <a:sym typeface="Calibri"/>
              </a:rPr>
              <a:t>This means: </a:t>
            </a:r>
            <a:endParaRPr/>
          </a:p>
          <a:p>
            <a:pPr indent="0" lvl="0" marL="0" marR="0" rtl="0" algn="l">
              <a:lnSpc>
                <a:spcPct val="100000"/>
              </a:lnSpc>
              <a:spcBef>
                <a:spcPts val="0"/>
              </a:spcBef>
              <a:spcAft>
                <a:spcPts val="0"/>
              </a:spcAft>
              <a:buNone/>
            </a:pPr>
            <a:r>
              <a:rPr b="1" i="0" lang="en-US" sz="2000" u="none" cap="none" strike="noStrike">
                <a:solidFill>
                  <a:srgbClr val="FF0000"/>
                </a:solidFill>
                <a:latin typeface="Calibri"/>
                <a:ea typeface="Calibri"/>
                <a:cs typeface="Calibri"/>
                <a:sym typeface="Calibri"/>
              </a:rPr>
              <a:t>821 million </a:t>
            </a:r>
            <a:r>
              <a:rPr b="0" i="0" lang="en-US" sz="2000" u="none" cap="none" strike="noStrike">
                <a:solidFill>
                  <a:srgbClr val="000000"/>
                </a:solidFill>
                <a:latin typeface="Calibri"/>
                <a:ea typeface="Calibri"/>
                <a:cs typeface="Calibri"/>
                <a:sym typeface="Calibri"/>
              </a:rPr>
              <a:t>people in the world</a:t>
            </a:r>
            <a:endParaRPr b="0" i="0" sz="2000" u="none" cap="none" strike="noStrike">
              <a:solidFill>
                <a:srgbClr val="000000"/>
              </a:solidFill>
              <a:latin typeface="Calibri"/>
              <a:ea typeface="Calibri"/>
              <a:cs typeface="Calibri"/>
              <a:sym typeface="Calibri"/>
            </a:endParaRPr>
          </a:p>
        </p:txBody>
      </p:sp>
      <p:sp>
        <p:nvSpPr>
          <p:cNvPr id="221" name="Google Shape;221;p8"/>
          <p:cNvSpPr/>
          <p:nvPr/>
        </p:nvSpPr>
        <p:spPr>
          <a:xfrm>
            <a:off x="5014329" y="4773306"/>
            <a:ext cx="3596271"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000" u="none" cap="none" strike="noStrike">
                <a:solidFill>
                  <a:srgbClr val="FF0000"/>
                </a:solidFill>
                <a:latin typeface="Calibri"/>
                <a:ea typeface="Calibri"/>
                <a:cs typeface="Calibri"/>
                <a:sym typeface="Calibri"/>
              </a:rPr>
              <a:t>One </a:t>
            </a:r>
            <a:r>
              <a:rPr b="0" i="0" lang="en-US" sz="2000" u="none" cap="none" strike="noStrike">
                <a:solidFill>
                  <a:srgbClr val="000000"/>
                </a:solidFill>
                <a:latin typeface="Calibri"/>
                <a:ea typeface="Calibri"/>
                <a:cs typeface="Calibri"/>
                <a:sym typeface="Calibri"/>
              </a:rPr>
              <a:t>in </a:t>
            </a:r>
            <a:r>
              <a:rPr b="1" i="0" lang="en-US" sz="2000" u="none" cap="none" strike="noStrike">
                <a:solidFill>
                  <a:srgbClr val="FF0000"/>
                </a:solidFill>
                <a:latin typeface="Calibri"/>
                <a:ea typeface="Calibri"/>
                <a:cs typeface="Calibri"/>
                <a:sym typeface="Calibri"/>
              </a:rPr>
              <a:t>four</a:t>
            </a:r>
            <a:r>
              <a:rPr b="0" i="0" lang="en-US" sz="2000" u="none" cap="none" strike="noStrike">
                <a:solidFill>
                  <a:srgbClr val="000000"/>
                </a:solidFill>
                <a:latin typeface="Calibri"/>
                <a:ea typeface="Calibri"/>
                <a:cs typeface="Calibri"/>
                <a:sym typeface="Calibri"/>
              </a:rPr>
              <a:t> children suffers stunted development</a:t>
            </a:r>
            <a:endParaRPr b="0" i="0" sz="20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t/>
            </a:r>
            <a:endParaRPr/>
          </a:p>
        </p:txBody>
      </p:sp>
      <p:pic>
        <p:nvPicPr>
          <p:cNvPr id="227" name="Google Shape;227;p9">
            <a:hlinkClick r:id="rId3"/>
          </p:cNvPr>
          <p:cNvPicPr preferRelativeResize="0"/>
          <p:nvPr/>
        </p:nvPicPr>
        <p:blipFill rotWithShape="1">
          <a:blip r:embed="rId4">
            <a:alphaModFix/>
          </a:blip>
          <a:srcRect b="0" l="0" r="0" t="0"/>
          <a:stretch/>
        </p:blipFill>
        <p:spPr>
          <a:xfrm>
            <a:off x="160942" y="1417638"/>
            <a:ext cx="8822116" cy="417505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g7e3dfcd293_0_0"/>
          <p:cNvPicPr preferRelativeResize="0"/>
          <p:nvPr/>
        </p:nvPicPr>
        <p:blipFill rotWithShape="1">
          <a:blip r:embed="rId3">
            <a:alphaModFix/>
          </a:blip>
          <a:srcRect b="0" l="0" r="0" t="0"/>
          <a:stretch/>
        </p:blipFill>
        <p:spPr>
          <a:xfrm>
            <a:off x="2571826" y="2560624"/>
            <a:ext cx="4000350" cy="1161775"/>
          </a:xfrm>
          <a:prstGeom prst="rect">
            <a:avLst/>
          </a:prstGeom>
          <a:noFill/>
          <a:ln>
            <a:noFill/>
          </a:ln>
        </p:spPr>
      </p:pic>
      <p:pic>
        <p:nvPicPr>
          <p:cNvPr id="233" name="Google Shape;233;g7e3dfcd293_0_0"/>
          <p:cNvPicPr preferRelativeResize="0"/>
          <p:nvPr/>
        </p:nvPicPr>
        <p:blipFill rotWithShape="1">
          <a:blip r:embed="rId4">
            <a:alphaModFix/>
          </a:blip>
          <a:srcRect b="0" l="0" r="0" t="0"/>
          <a:stretch/>
        </p:blipFill>
        <p:spPr>
          <a:xfrm>
            <a:off x="2571821" y="3829569"/>
            <a:ext cx="1484869" cy="992644"/>
          </a:xfrm>
          <a:prstGeom prst="rect">
            <a:avLst/>
          </a:prstGeom>
          <a:noFill/>
          <a:ln>
            <a:noFill/>
          </a:ln>
        </p:spPr>
      </p:pic>
      <p:sp>
        <p:nvSpPr>
          <p:cNvPr id="234" name="Google Shape;234;g7e3dfcd293_0_0"/>
          <p:cNvSpPr/>
          <p:nvPr/>
        </p:nvSpPr>
        <p:spPr>
          <a:xfrm>
            <a:off x="4056700" y="3722400"/>
            <a:ext cx="2515500" cy="1323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g7e3e8536fd_0_0"/>
          <p:cNvPicPr preferRelativeResize="0"/>
          <p:nvPr/>
        </p:nvPicPr>
        <p:blipFill rotWithShape="1">
          <a:blip r:embed="rId3">
            <a:alphaModFix/>
          </a:blip>
          <a:srcRect b="0" l="0" r="0" t="0"/>
          <a:stretch/>
        </p:blipFill>
        <p:spPr>
          <a:xfrm>
            <a:off x="5122833" y="0"/>
            <a:ext cx="3798137" cy="816935"/>
          </a:xfrm>
          <a:prstGeom prst="rect">
            <a:avLst/>
          </a:prstGeom>
          <a:noFill/>
          <a:ln>
            <a:noFill/>
          </a:ln>
        </p:spPr>
      </p:pic>
      <p:pic>
        <p:nvPicPr>
          <p:cNvPr id="101" name="Google Shape;101;g7e3e8536fd_0_0"/>
          <p:cNvPicPr preferRelativeResize="0"/>
          <p:nvPr/>
        </p:nvPicPr>
        <p:blipFill rotWithShape="1">
          <a:blip r:embed="rId4">
            <a:alphaModFix/>
          </a:blip>
          <a:srcRect b="6919" l="0" r="0" t="53837"/>
          <a:stretch/>
        </p:blipFill>
        <p:spPr>
          <a:xfrm>
            <a:off x="390115" y="1282762"/>
            <a:ext cx="8753885" cy="485924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g7e3e8536fd_0_4"/>
          <p:cNvPicPr preferRelativeResize="0"/>
          <p:nvPr/>
        </p:nvPicPr>
        <p:blipFill rotWithShape="1">
          <a:blip r:embed="rId3">
            <a:alphaModFix/>
          </a:blip>
          <a:srcRect b="0" l="0" r="0" t="0"/>
          <a:stretch/>
        </p:blipFill>
        <p:spPr>
          <a:xfrm>
            <a:off x="4743270" y="0"/>
            <a:ext cx="3798137" cy="816935"/>
          </a:xfrm>
          <a:prstGeom prst="rect">
            <a:avLst/>
          </a:prstGeom>
          <a:noFill/>
          <a:ln>
            <a:noFill/>
          </a:ln>
        </p:spPr>
      </p:pic>
      <p:pic>
        <p:nvPicPr>
          <p:cNvPr id="108" name="Google Shape;108;g7e3e8536fd_0_4"/>
          <p:cNvPicPr preferRelativeResize="0"/>
          <p:nvPr/>
        </p:nvPicPr>
        <p:blipFill rotWithShape="1">
          <a:blip r:embed="rId4">
            <a:alphaModFix/>
          </a:blip>
          <a:srcRect b="15350" l="23774" r="19056" t="23236"/>
          <a:stretch/>
        </p:blipFill>
        <p:spPr>
          <a:xfrm>
            <a:off x="217430" y="1138688"/>
            <a:ext cx="8455581" cy="510683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7"/>
          <p:cNvSpPr/>
          <p:nvPr/>
        </p:nvSpPr>
        <p:spPr>
          <a:xfrm>
            <a:off x="300950" y="1079150"/>
            <a:ext cx="8596800" cy="5386800"/>
          </a:xfrm>
          <a:prstGeom prst="roundRect">
            <a:avLst>
              <a:gd fmla="val 10834"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17"/>
          <p:cNvSpPr txBox="1"/>
          <p:nvPr>
            <p:ph type="title"/>
          </p:nvPr>
        </p:nvSpPr>
        <p:spPr>
          <a:xfrm>
            <a:off x="457200" y="111002"/>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b="1" lang="en-US">
                <a:solidFill>
                  <a:srgbClr val="00527D"/>
                </a:solidFill>
              </a:rPr>
              <a:t>El derecho a la alimentación</a:t>
            </a:r>
            <a:endParaRPr/>
          </a:p>
        </p:txBody>
      </p:sp>
      <p:sp>
        <p:nvSpPr>
          <p:cNvPr id="116" name="Google Shape;116;p17"/>
          <p:cNvSpPr txBox="1"/>
          <p:nvPr>
            <p:ph idx="1" type="body"/>
          </p:nvPr>
        </p:nvSpPr>
        <p:spPr>
          <a:xfrm>
            <a:off x="141890" y="1190940"/>
            <a:ext cx="8544910" cy="5163219"/>
          </a:xfrm>
          <a:prstGeom prst="rect">
            <a:avLst/>
          </a:prstGeom>
          <a:noFill/>
          <a:ln>
            <a:noFill/>
          </a:ln>
        </p:spPr>
        <p:txBody>
          <a:bodyPr anchorCtr="0" anchor="t" bIns="45700" lIns="91425" spcFirstLastPara="1" rIns="91425" wrap="square" tIns="45700">
            <a:normAutofit/>
          </a:bodyPr>
          <a:lstStyle/>
          <a:p>
            <a:pPr indent="-342900" lvl="0" marL="342900" rtl="0" algn="just">
              <a:lnSpc>
                <a:spcPct val="100000"/>
              </a:lnSpc>
              <a:spcBef>
                <a:spcPts val="0"/>
              </a:spcBef>
              <a:spcAft>
                <a:spcPts val="0"/>
              </a:spcAft>
              <a:buClr>
                <a:schemeClr val="dk1"/>
              </a:buClr>
              <a:buSzPts val="2000"/>
              <a:buNone/>
            </a:pPr>
            <a:r>
              <a:rPr lang="en-US" sz="2029"/>
              <a:t>     El derecho a la alimentación es un derecho fundamental de todos los seres humanos, ya que el alimento es un elemento esencial sin el que los seres humanos no pueden vivir. Los niños deben disponer de una dieta equilibrada para poder desarrollarse física e intelectualmente de manera adecuada. Es por esto por lo que el alimento debe ser suficiente y nutritivo. </a:t>
            </a:r>
            <a:endParaRPr/>
          </a:p>
          <a:p>
            <a:pPr indent="-342900" lvl="0" marL="342900" rtl="0" algn="just">
              <a:lnSpc>
                <a:spcPct val="100000"/>
              </a:lnSpc>
              <a:spcBef>
                <a:spcPts val="0"/>
              </a:spcBef>
              <a:spcAft>
                <a:spcPts val="0"/>
              </a:spcAft>
              <a:buClr>
                <a:schemeClr val="dk1"/>
              </a:buClr>
              <a:buSzPts val="2000"/>
              <a:buNone/>
            </a:pPr>
            <a:r>
              <a:t/>
            </a:r>
            <a:endParaRPr sz="2029"/>
          </a:p>
          <a:p>
            <a:pPr indent="-342900" lvl="0" marL="342900" rtl="0" algn="just">
              <a:lnSpc>
                <a:spcPct val="100000"/>
              </a:lnSpc>
              <a:spcBef>
                <a:spcPts val="0"/>
              </a:spcBef>
              <a:spcAft>
                <a:spcPts val="0"/>
              </a:spcAft>
              <a:buClr>
                <a:schemeClr val="dk1"/>
              </a:buClr>
              <a:buSzPts val="2000"/>
              <a:buNone/>
            </a:pPr>
            <a:r>
              <a:rPr lang="en-US" sz="2029"/>
              <a:t>      Desafortunadamente, muchas familias no tienen los recursos suficientes para brindar una dieta suficiente y mucho menos una dieta equilibrada. Como consecuencia, los niños no tienen los nutrientes necesarios para desarrollarse correctamente y se enfrentan a graves problemas de salud.</a:t>
            </a:r>
            <a:endParaRPr/>
          </a:p>
          <a:p>
            <a:pPr indent="-342900" lvl="0" marL="342900" rtl="0" algn="just">
              <a:lnSpc>
                <a:spcPct val="100000"/>
              </a:lnSpc>
              <a:spcBef>
                <a:spcPts val="0"/>
              </a:spcBef>
              <a:spcAft>
                <a:spcPts val="0"/>
              </a:spcAft>
              <a:buClr>
                <a:schemeClr val="dk1"/>
              </a:buClr>
              <a:buSzPts val="2000"/>
              <a:buNone/>
            </a:pPr>
            <a:r>
              <a:t/>
            </a:r>
            <a:endParaRPr sz="2029"/>
          </a:p>
          <a:p>
            <a:pPr indent="-342900" lvl="0" marL="342900" rtl="0" algn="just">
              <a:lnSpc>
                <a:spcPct val="100000"/>
              </a:lnSpc>
              <a:spcBef>
                <a:spcPts val="0"/>
              </a:spcBef>
              <a:spcAft>
                <a:spcPts val="0"/>
              </a:spcAft>
              <a:buSzPts val="2000"/>
              <a:buNone/>
            </a:pPr>
            <a:r>
              <a:rPr lang="en-US" sz="2029"/>
              <a:t>	En el mundo existen 815 millones de seres humanos que pasan hambre diariamente. De estos, 3,4 millones habitan en </a:t>
            </a:r>
            <a:r>
              <a:rPr b="1" lang="en-US" sz="2029"/>
              <a:t>Colombia</a:t>
            </a:r>
            <a:r>
              <a:rPr lang="en-US" sz="2029"/>
              <a:t>. Según la Encuesta Nacional de Situación Nutricional (ENSIN) de 2015, uno de cada diez niños colombianos padece de desnutrición crónica, y el 22.3% de los hogares en el país presentan inseguridad alimentaria moderada o severa.</a:t>
            </a:r>
            <a:endParaRPr sz="2029"/>
          </a:p>
          <a:p>
            <a:pPr indent="-342900" lvl="0" marL="342900" rtl="0" algn="l">
              <a:lnSpc>
                <a:spcPct val="100000"/>
              </a:lnSpc>
              <a:spcBef>
                <a:spcPts val="400"/>
              </a:spcBef>
              <a:spcAft>
                <a:spcPts val="0"/>
              </a:spcAft>
              <a:buClr>
                <a:schemeClr val="dk1"/>
              </a:buClr>
              <a:buSzPts val="2000"/>
              <a:buNone/>
            </a:pPr>
            <a:r>
              <a:t/>
            </a:r>
            <a:endParaRPr sz="1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b="1" lang="en-US">
                <a:solidFill>
                  <a:srgbClr val="00527D"/>
                </a:solidFill>
              </a:rPr>
              <a:t>Colombia</a:t>
            </a:r>
            <a:endParaRPr b="1">
              <a:solidFill>
                <a:srgbClr val="00527D"/>
              </a:solidFill>
            </a:endParaRPr>
          </a:p>
        </p:txBody>
      </p:sp>
      <p:sp>
        <p:nvSpPr>
          <p:cNvPr id="123" name="Google Shape;123;p18"/>
          <p:cNvSpPr txBox="1"/>
          <p:nvPr>
            <p:ph idx="1" type="body"/>
          </p:nvPr>
        </p:nvSpPr>
        <p:spPr>
          <a:xfrm>
            <a:off x="457200" y="1269124"/>
            <a:ext cx="8229600" cy="4800600"/>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dk1"/>
              </a:buClr>
              <a:buSzPts val="3200"/>
              <a:buNone/>
            </a:pPr>
            <a:r>
              <a:rPr b="1" lang="en-US"/>
              <a:t>Bandera:</a:t>
            </a:r>
            <a:endParaRPr/>
          </a:p>
          <a:p>
            <a:pPr indent="-342900" lvl="0" marL="342900" rtl="0" algn="l">
              <a:lnSpc>
                <a:spcPct val="90000"/>
              </a:lnSpc>
              <a:spcBef>
                <a:spcPts val="640"/>
              </a:spcBef>
              <a:spcAft>
                <a:spcPts val="0"/>
              </a:spcAft>
              <a:buClr>
                <a:schemeClr val="dk1"/>
              </a:buClr>
              <a:buSzPts val="3200"/>
              <a:buNone/>
            </a:pPr>
            <a:r>
              <a:t/>
            </a:r>
            <a:endParaRPr b="1"/>
          </a:p>
          <a:p>
            <a:pPr indent="-342900" lvl="0" marL="342900" rtl="0" algn="l">
              <a:lnSpc>
                <a:spcPct val="90000"/>
              </a:lnSpc>
              <a:spcBef>
                <a:spcPts val="640"/>
              </a:spcBef>
              <a:spcAft>
                <a:spcPts val="0"/>
              </a:spcAft>
              <a:buClr>
                <a:schemeClr val="dk1"/>
              </a:buClr>
              <a:buSzPts val="3200"/>
              <a:buNone/>
            </a:pPr>
            <a:r>
              <a:t/>
            </a:r>
            <a:endParaRPr b="1"/>
          </a:p>
          <a:p>
            <a:pPr indent="-342900" lvl="0" marL="342900" rtl="0" algn="l">
              <a:lnSpc>
                <a:spcPct val="90000"/>
              </a:lnSpc>
              <a:spcBef>
                <a:spcPts val="640"/>
              </a:spcBef>
              <a:spcAft>
                <a:spcPts val="0"/>
              </a:spcAft>
              <a:buClr>
                <a:schemeClr val="dk1"/>
              </a:buClr>
              <a:buSzPts val="3200"/>
              <a:buNone/>
            </a:pPr>
            <a:r>
              <a:rPr b="1" lang="en-US"/>
              <a:t>Capital:</a:t>
            </a:r>
            <a:endParaRPr>
              <a:highlight>
                <a:srgbClr val="FFFFFF"/>
              </a:highlight>
            </a:endParaRPr>
          </a:p>
          <a:p>
            <a:pPr indent="-342900" lvl="0" marL="342900" rtl="0" algn="l">
              <a:lnSpc>
                <a:spcPct val="90000"/>
              </a:lnSpc>
              <a:spcBef>
                <a:spcPts val="640"/>
              </a:spcBef>
              <a:spcAft>
                <a:spcPts val="0"/>
              </a:spcAft>
              <a:buClr>
                <a:schemeClr val="dk1"/>
              </a:buClr>
              <a:buSzPts val="3200"/>
              <a:buNone/>
            </a:pPr>
            <a:r>
              <a:rPr b="1" lang="en-US"/>
              <a:t>Lengua oficial:</a:t>
            </a:r>
            <a:endParaRPr/>
          </a:p>
          <a:p>
            <a:pPr indent="-342900" lvl="0" marL="342900" rtl="0" algn="l">
              <a:lnSpc>
                <a:spcPct val="90000"/>
              </a:lnSpc>
              <a:spcBef>
                <a:spcPts val="640"/>
              </a:spcBef>
              <a:spcAft>
                <a:spcPts val="0"/>
              </a:spcAft>
              <a:buClr>
                <a:schemeClr val="dk1"/>
              </a:buClr>
              <a:buSzPts val="3200"/>
              <a:buNone/>
            </a:pPr>
            <a:r>
              <a:rPr b="1" lang="en-US"/>
              <a:t>Número de habitantes:</a:t>
            </a:r>
            <a:endParaRPr/>
          </a:p>
          <a:p>
            <a:pPr indent="-342900" lvl="0" marL="342900" rtl="0" algn="l">
              <a:lnSpc>
                <a:spcPct val="90000"/>
              </a:lnSpc>
              <a:spcBef>
                <a:spcPts val="640"/>
              </a:spcBef>
              <a:spcAft>
                <a:spcPts val="0"/>
              </a:spcAft>
              <a:buClr>
                <a:schemeClr val="dk1"/>
              </a:buClr>
              <a:buSzPts val="3200"/>
              <a:buNone/>
            </a:pPr>
            <a:r>
              <a:rPr b="1" lang="en-US"/>
              <a:t>Superficie:</a:t>
            </a:r>
            <a:endParaRPr/>
          </a:p>
          <a:p>
            <a:pPr indent="-342900" lvl="0" marL="342900" rtl="0" algn="l">
              <a:lnSpc>
                <a:spcPct val="90000"/>
              </a:lnSpc>
              <a:spcBef>
                <a:spcPts val="640"/>
              </a:spcBef>
              <a:spcAft>
                <a:spcPts val="0"/>
              </a:spcAft>
              <a:buClr>
                <a:schemeClr val="dk1"/>
              </a:buClr>
              <a:buSzPts val="3200"/>
              <a:buNone/>
            </a:pPr>
            <a:r>
              <a:rPr b="1" lang="en-US"/>
              <a:t>Densidad:</a:t>
            </a:r>
            <a:endParaRPr/>
          </a:p>
          <a:p>
            <a:pPr indent="-342900" lvl="0" marL="342900" rtl="0" algn="l">
              <a:lnSpc>
                <a:spcPct val="90000"/>
              </a:lnSpc>
              <a:spcBef>
                <a:spcPts val="640"/>
              </a:spcBef>
              <a:spcAft>
                <a:spcPts val="0"/>
              </a:spcAft>
              <a:buClr>
                <a:schemeClr val="dk1"/>
              </a:buClr>
              <a:buSzPts val="3200"/>
              <a:buNone/>
            </a:pPr>
            <a:r>
              <a:rPr b="1" lang="en-US"/>
              <a:t>Platos típicos: </a:t>
            </a:r>
            <a:endParaRPr/>
          </a:p>
        </p:txBody>
      </p:sp>
      <p:graphicFrame>
        <p:nvGraphicFramePr>
          <p:cNvPr id="124" name="Google Shape;124;p18"/>
          <p:cNvGraphicFramePr/>
          <p:nvPr/>
        </p:nvGraphicFramePr>
        <p:xfrm>
          <a:off x="2781300" y="1269124"/>
          <a:ext cx="3000000" cy="3000000"/>
        </p:xfrm>
        <a:graphic>
          <a:graphicData uri="http://schemas.openxmlformats.org/drawingml/2006/table">
            <a:tbl>
              <a:tblPr bandRow="1" firstRow="1">
                <a:noFill/>
                <a:tableStyleId>{A15EBBC1-642C-40FE-9868-C4F899336E04}</a:tableStyleId>
              </a:tblPr>
              <a:tblGrid>
                <a:gridCol w="3581400"/>
              </a:tblGrid>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solidFill>
                      <a:srgbClr val="FFC000"/>
                    </a:solidFill>
                  </a:tcPr>
                </a:tc>
              </a:tr>
            </a:tbl>
          </a:graphicData>
        </a:graphic>
      </p:graphicFrame>
      <p:sp>
        <p:nvSpPr>
          <p:cNvPr id="125" name="Google Shape;125;p18"/>
          <p:cNvSpPr/>
          <p:nvPr/>
        </p:nvSpPr>
        <p:spPr>
          <a:xfrm rot="1224802">
            <a:off x="5119855" y="4000614"/>
            <a:ext cx="3896289" cy="1434662"/>
          </a:xfrm>
          <a:prstGeom prst="roundRect">
            <a:avLst>
              <a:gd fmla="val 16667" name="adj"/>
            </a:avLst>
          </a:prstGeom>
          <a:solidFill>
            <a:srgbClr val="FFC0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2400" u="none" cap="none" strike="noStrike">
                <a:solidFill>
                  <a:schemeClr val="dk1"/>
                </a:solidFill>
                <a:latin typeface="Calibri"/>
                <a:ea typeface="Calibri"/>
                <a:cs typeface="Calibri"/>
                <a:sym typeface="Calibri"/>
              </a:rPr>
              <a:t>Extension: </a:t>
            </a:r>
            <a:endParaRPr/>
          </a:p>
          <a:p>
            <a:pPr indent="0" lvl="0" marL="0" marR="0" rtl="0" algn="ctr">
              <a:lnSpc>
                <a:spcPct val="100000"/>
              </a:lnSpc>
              <a:spcBef>
                <a:spcPts val="0"/>
              </a:spcBef>
              <a:spcAft>
                <a:spcPts val="0"/>
              </a:spcAft>
              <a:buNone/>
            </a:pPr>
            <a:r>
              <a:rPr b="0" i="0" lang="en-US" sz="2400" u="none" cap="none" strike="noStrike">
                <a:solidFill>
                  <a:schemeClr val="dk1"/>
                </a:solidFill>
                <a:latin typeface="Calibri"/>
                <a:ea typeface="Calibri"/>
                <a:cs typeface="Calibri"/>
                <a:sym typeface="Calibri"/>
              </a:rPr>
              <a:t>Find one fun or interesting fact about Colombia </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
          <p:cNvSpPr txBox="1"/>
          <p:nvPr>
            <p:ph idx="1" type="body"/>
          </p:nvPr>
        </p:nvSpPr>
        <p:spPr>
          <a:xfrm>
            <a:off x="315308" y="980310"/>
            <a:ext cx="8229600" cy="5630108"/>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Clr>
                <a:schemeClr val="dk1"/>
              </a:buClr>
              <a:buSzPts val="3200"/>
              <a:buNone/>
            </a:pPr>
            <a:r>
              <a:rPr b="1" lang="en-US"/>
              <a:t>Bandera:</a:t>
            </a:r>
            <a:endParaRPr/>
          </a:p>
          <a:p>
            <a:pPr indent="-342900" lvl="0" marL="342900" rtl="0" algn="l">
              <a:lnSpc>
                <a:spcPct val="80000"/>
              </a:lnSpc>
              <a:spcBef>
                <a:spcPts val="640"/>
              </a:spcBef>
              <a:spcAft>
                <a:spcPts val="0"/>
              </a:spcAft>
              <a:buClr>
                <a:schemeClr val="dk1"/>
              </a:buClr>
              <a:buSzPts val="3200"/>
              <a:buNone/>
            </a:pPr>
            <a:r>
              <a:t/>
            </a:r>
            <a:endParaRPr b="1"/>
          </a:p>
          <a:p>
            <a:pPr indent="-342900" lvl="0" marL="342900" rtl="0" algn="l">
              <a:lnSpc>
                <a:spcPct val="80000"/>
              </a:lnSpc>
              <a:spcBef>
                <a:spcPts val="640"/>
              </a:spcBef>
              <a:spcAft>
                <a:spcPts val="0"/>
              </a:spcAft>
              <a:buClr>
                <a:schemeClr val="dk1"/>
              </a:buClr>
              <a:buSzPts val="3200"/>
              <a:buNone/>
            </a:pPr>
            <a:r>
              <a:t/>
            </a:r>
            <a:endParaRPr b="1"/>
          </a:p>
          <a:p>
            <a:pPr indent="-342900" lvl="0" marL="342900" rtl="0" algn="l">
              <a:lnSpc>
                <a:spcPct val="100000"/>
              </a:lnSpc>
              <a:spcBef>
                <a:spcPts val="640"/>
              </a:spcBef>
              <a:spcAft>
                <a:spcPts val="0"/>
              </a:spcAft>
              <a:buClr>
                <a:schemeClr val="dk1"/>
              </a:buClr>
              <a:buSzPts val="3200"/>
              <a:buNone/>
            </a:pPr>
            <a:r>
              <a:rPr b="1" lang="en-US"/>
              <a:t>Capital: Bogotá</a:t>
            </a:r>
            <a:r>
              <a:rPr b="1" lang="en-US">
                <a:highlight>
                  <a:srgbClr val="FFFFFF"/>
                </a:highlight>
              </a:rPr>
              <a:t>                             </a:t>
            </a:r>
            <a:endParaRPr>
              <a:highlight>
                <a:srgbClr val="FFFFFF"/>
              </a:highlight>
            </a:endParaRPr>
          </a:p>
          <a:p>
            <a:pPr indent="-342900" lvl="0" marL="342900" rtl="0" algn="l">
              <a:lnSpc>
                <a:spcPct val="100000"/>
              </a:lnSpc>
              <a:spcBef>
                <a:spcPts val="640"/>
              </a:spcBef>
              <a:spcAft>
                <a:spcPts val="0"/>
              </a:spcAft>
              <a:buClr>
                <a:schemeClr val="dk1"/>
              </a:buClr>
              <a:buSzPts val="3200"/>
              <a:buNone/>
            </a:pPr>
            <a:r>
              <a:rPr b="1" lang="en-US"/>
              <a:t>Lengua oficial: Español*</a:t>
            </a:r>
            <a:endParaRPr/>
          </a:p>
          <a:p>
            <a:pPr indent="-342900" lvl="0" marL="342900" rtl="0" algn="l">
              <a:lnSpc>
                <a:spcPct val="100000"/>
              </a:lnSpc>
              <a:spcBef>
                <a:spcPts val="640"/>
              </a:spcBef>
              <a:spcAft>
                <a:spcPts val="0"/>
              </a:spcAft>
              <a:buSzPts val="3200"/>
              <a:buNone/>
            </a:pPr>
            <a:r>
              <a:rPr b="1" lang="en-US"/>
              <a:t>Número de habitantes: 50,372,424</a:t>
            </a:r>
            <a:endParaRPr/>
          </a:p>
          <a:p>
            <a:pPr indent="-342900" lvl="0" marL="342900" rtl="0" algn="l">
              <a:lnSpc>
                <a:spcPct val="100000"/>
              </a:lnSpc>
              <a:spcBef>
                <a:spcPts val="640"/>
              </a:spcBef>
              <a:spcAft>
                <a:spcPts val="0"/>
              </a:spcAft>
              <a:buSzPts val="3200"/>
              <a:buNone/>
            </a:pPr>
            <a:r>
              <a:rPr b="1" lang="en-US"/>
              <a:t>Superficie: 1,141,748 km</a:t>
            </a:r>
            <a:r>
              <a:rPr b="1" baseline="30000" lang="en-US"/>
              <a:t>2</a:t>
            </a:r>
            <a:endParaRPr b="1"/>
          </a:p>
          <a:p>
            <a:pPr indent="-342900" lvl="0" marL="342900" rtl="0" algn="l">
              <a:lnSpc>
                <a:spcPct val="100000"/>
              </a:lnSpc>
              <a:spcBef>
                <a:spcPts val="640"/>
              </a:spcBef>
              <a:spcAft>
                <a:spcPts val="0"/>
              </a:spcAft>
              <a:buSzPts val="3200"/>
              <a:buNone/>
            </a:pPr>
            <a:r>
              <a:rPr b="1" lang="en-US"/>
              <a:t>Densidad: 42.23/km</a:t>
            </a:r>
            <a:r>
              <a:rPr b="1" baseline="30000" lang="en-US"/>
              <a:t>2</a:t>
            </a:r>
            <a:endParaRPr b="1"/>
          </a:p>
          <a:p>
            <a:pPr indent="-342900" lvl="0" marL="342900" rtl="0" algn="l">
              <a:lnSpc>
                <a:spcPct val="100000"/>
              </a:lnSpc>
              <a:spcBef>
                <a:spcPts val="640"/>
              </a:spcBef>
              <a:spcAft>
                <a:spcPts val="0"/>
              </a:spcAft>
              <a:buClr>
                <a:schemeClr val="dk1"/>
              </a:buClr>
              <a:buSzPts val="3200"/>
              <a:buNone/>
            </a:pPr>
            <a:r>
              <a:rPr b="1" lang="en-US"/>
              <a:t>Platos típicos: Sancocho, ajiaco, bandeja paisa,</a:t>
            </a:r>
            <a:endParaRPr/>
          </a:p>
          <a:p>
            <a:pPr indent="-342900" lvl="0" marL="342900" rtl="0" algn="l">
              <a:lnSpc>
                <a:spcPct val="100000"/>
              </a:lnSpc>
              <a:spcBef>
                <a:spcPts val="640"/>
              </a:spcBef>
              <a:spcAft>
                <a:spcPts val="0"/>
              </a:spcAft>
              <a:buClr>
                <a:schemeClr val="dk1"/>
              </a:buClr>
              <a:buSzPts val="3200"/>
              <a:buNone/>
            </a:pPr>
            <a:r>
              <a:rPr b="1" lang="en-US"/>
              <a:t>tamal, mamona, lechona, etc.</a:t>
            </a:r>
            <a:endParaRPr/>
          </a:p>
        </p:txBody>
      </p:sp>
      <p:pic>
        <p:nvPicPr>
          <p:cNvPr id="132" name="Google Shape;132;p2"/>
          <p:cNvPicPr preferRelativeResize="0"/>
          <p:nvPr/>
        </p:nvPicPr>
        <p:blipFill rotWithShape="1">
          <a:blip r:embed="rId3">
            <a:alphaModFix/>
          </a:blip>
          <a:srcRect b="0" l="0" r="0" t="0"/>
          <a:stretch/>
        </p:blipFill>
        <p:spPr>
          <a:xfrm>
            <a:off x="2282161" y="980310"/>
            <a:ext cx="1985795" cy="1321456"/>
          </a:xfrm>
          <a:prstGeom prst="rect">
            <a:avLst/>
          </a:prstGeom>
          <a:noFill/>
          <a:ln>
            <a:noFill/>
          </a:ln>
        </p:spPr>
      </p:pic>
      <p:sp>
        <p:nvSpPr>
          <p:cNvPr id="133" name="Google Shape;133;p2"/>
          <p:cNvSpPr txBox="1"/>
          <p:nvPr/>
        </p:nvSpPr>
        <p:spPr>
          <a:xfrm>
            <a:off x="315309" y="6461105"/>
            <a:ext cx="846417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El inglés es oficial en unas islas colombianas del Caribe. También se reconocen 68 lenguas regionales.</a:t>
            </a:r>
            <a:endParaRPr/>
          </a:p>
        </p:txBody>
      </p:sp>
      <p:sp>
        <p:nvSpPr>
          <p:cNvPr id="134" name="Google Shape;134;p2"/>
          <p:cNvSpPr txBox="1"/>
          <p:nvPr/>
        </p:nvSpPr>
        <p:spPr>
          <a:xfrm>
            <a:off x="3051635" y="0"/>
            <a:ext cx="2991525"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4800" u="none" cap="none" strike="noStrike">
                <a:solidFill>
                  <a:srgbClr val="0070C0"/>
                </a:solidFill>
                <a:latin typeface="Arial"/>
                <a:ea typeface="Arial"/>
                <a:cs typeface="Arial"/>
                <a:sym typeface="Arial"/>
              </a:rPr>
              <a:t>Colombia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3"/>
          <p:cNvSpPr/>
          <p:nvPr/>
        </p:nvSpPr>
        <p:spPr>
          <a:xfrm>
            <a:off x="507650" y="1431800"/>
            <a:ext cx="8280600" cy="4863900"/>
          </a:xfrm>
          <a:prstGeom prst="roundRect">
            <a:avLst>
              <a:gd fmla="val 11999"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3"/>
          <p:cNvSpPr txBox="1"/>
          <p:nvPr>
            <p:ph type="title"/>
          </p:nvPr>
        </p:nvSpPr>
        <p:spPr>
          <a:xfrm>
            <a:off x="457200" y="128713"/>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b="1" lang="en-US">
                <a:solidFill>
                  <a:srgbClr val="00527D"/>
                </a:solidFill>
              </a:rPr>
              <a:t>SOS hambre en África</a:t>
            </a:r>
            <a:br>
              <a:rPr b="1" lang="en-US">
                <a:solidFill>
                  <a:srgbClr val="00527D"/>
                </a:solidFill>
              </a:rPr>
            </a:br>
            <a:r>
              <a:rPr b="1" lang="en-US" sz="2000">
                <a:solidFill>
                  <a:srgbClr val="00527D"/>
                </a:solidFill>
              </a:rPr>
              <a:t>1jour1actu du 10 au 16 mars 2017</a:t>
            </a:r>
            <a:endParaRPr b="1" sz="2000">
              <a:solidFill>
                <a:srgbClr val="00527D"/>
              </a:solidFill>
            </a:endParaRPr>
          </a:p>
        </p:txBody>
      </p:sp>
      <p:sp>
        <p:nvSpPr>
          <p:cNvPr id="142" name="Google Shape;142;p3"/>
          <p:cNvSpPr txBox="1"/>
          <p:nvPr>
            <p:ph idx="1" type="body"/>
          </p:nvPr>
        </p:nvSpPr>
        <p:spPr>
          <a:xfrm>
            <a:off x="355600" y="1797557"/>
            <a:ext cx="8229600" cy="4132385"/>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SzPts val="2480"/>
              <a:buNone/>
            </a:pPr>
            <a:r>
              <a:rPr lang="en-US" sz="2400"/>
              <a:t>	Sí, todos los humanos podrían tener algo para comer, debido a que las técnicas modernas permiten cultivar muchos más cultivos que en el pasado y criar muchos más animales. Sin embargo, 20 millones de hombres, mujeres y niños corren el riesgo de morir de hambre hoy en día.</a:t>
            </a:r>
            <a:endParaRPr/>
          </a:p>
          <a:p>
            <a:pPr indent="-342900" lvl="0" marL="342900" rtl="0" algn="l">
              <a:lnSpc>
                <a:spcPct val="80000"/>
              </a:lnSpc>
              <a:spcBef>
                <a:spcPts val="0"/>
              </a:spcBef>
              <a:spcAft>
                <a:spcPts val="0"/>
              </a:spcAft>
              <a:buSzPts val="2480"/>
              <a:buNone/>
            </a:pPr>
            <a:r>
              <a:rPr lang="en-US" sz="2400"/>
              <a:t>	</a:t>
            </a:r>
            <a:endParaRPr sz="2400"/>
          </a:p>
          <a:p>
            <a:pPr indent="-342900" lvl="0" marL="342900" rtl="0" algn="l">
              <a:lnSpc>
                <a:spcPct val="80000"/>
              </a:lnSpc>
              <a:spcBef>
                <a:spcPts val="496"/>
              </a:spcBef>
              <a:spcAft>
                <a:spcPts val="0"/>
              </a:spcAft>
              <a:buSzPts val="2480"/>
              <a:buNone/>
            </a:pPr>
            <a:r>
              <a:rPr lang="en-US" sz="2400"/>
              <a:t>	El drama está ocurriendo en África y Medio Oriente, en algunos países afectados regularmente por la sequía. Allí, la falta de agua causa estragos rápidamente, porque casi todas las personas son agricultores. La falta de lluvia quema los campos y mata de hambre al ganado. Pero las causas principales de estas hambrunas, de hecho, son la guerra y el cambio climático, que afectan a todos estos países. </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0"/>
          <p:cNvSpPr/>
          <p:nvPr/>
        </p:nvSpPr>
        <p:spPr>
          <a:xfrm>
            <a:off x="203675" y="1417650"/>
            <a:ext cx="8754900" cy="4740300"/>
          </a:xfrm>
          <a:prstGeom prst="roundRect">
            <a:avLst>
              <a:gd fmla="val 11144"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20"/>
          <p:cNvSpPr txBox="1"/>
          <p:nvPr>
            <p:ph type="title"/>
          </p:nvPr>
        </p:nvSpPr>
        <p:spPr>
          <a:xfrm>
            <a:off x="457200" y="177363"/>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959"/>
              <a:buFont typeface="Calibri"/>
              <a:buNone/>
            </a:pPr>
            <a:r>
              <a:rPr b="1" lang="en-US" sz="3563">
                <a:solidFill>
                  <a:srgbClr val="00527D"/>
                </a:solidFill>
              </a:rPr>
              <a:t>SOS hambre en África</a:t>
            </a:r>
            <a:br>
              <a:rPr b="1" lang="en-US" sz="3563">
                <a:solidFill>
                  <a:srgbClr val="00527D"/>
                </a:solidFill>
              </a:rPr>
            </a:br>
            <a:r>
              <a:rPr b="1" lang="en-US" sz="3563">
                <a:solidFill>
                  <a:srgbClr val="00527D"/>
                </a:solidFill>
              </a:rPr>
              <a:t>¿Verdadero o falso?</a:t>
            </a:r>
            <a:endParaRPr/>
          </a:p>
        </p:txBody>
      </p:sp>
      <p:sp>
        <p:nvSpPr>
          <p:cNvPr id="149" name="Google Shape;149;p20"/>
          <p:cNvSpPr txBox="1"/>
          <p:nvPr>
            <p:ph idx="1" type="body"/>
          </p:nvPr>
        </p:nvSpPr>
        <p:spPr>
          <a:xfrm>
            <a:off x="457200" y="1600200"/>
            <a:ext cx="7844972" cy="4253700"/>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dk1"/>
              </a:buClr>
              <a:buSzPts val="2720"/>
              <a:buNone/>
            </a:pPr>
            <a:r>
              <a:rPr lang="en-US" sz="2720"/>
              <a:t>True or false…</a:t>
            </a:r>
            <a:endParaRPr/>
          </a:p>
          <a:p>
            <a:pPr indent="-342900" lvl="0" marL="342900" rtl="0" algn="l">
              <a:lnSpc>
                <a:spcPct val="90000"/>
              </a:lnSpc>
              <a:spcBef>
                <a:spcPts val="544"/>
              </a:spcBef>
              <a:spcAft>
                <a:spcPts val="0"/>
              </a:spcAft>
              <a:buClr>
                <a:schemeClr val="dk1"/>
              </a:buClr>
              <a:buSzPts val="2720"/>
              <a:buNone/>
            </a:pPr>
            <a:r>
              <a:t/>
            </a:r>
            <a:endParaRPr sz="2720"/>
          </a:p>
          <a:p>
            <a:pPr indent="-401320" lvl="0" marL="457200" rtl="0" algn="l">
              <a:lnSpc>
                <a:spcPct val="90000"/>
              </a:lnSpc>
              <a:spcBef>
                <a:spcPts val="544"/>
              </a:spcBef>
              <a:spcAft>
                <a:spcPts val="0"/>
              </a:spcAft>
              <a:buSzPts val="2720"/>
              <a:buAutoNum type="arabicPeriod"/>
            </a:pPr>
            <a:r>
              <a:rPr lang="en-US" sz="2720"/>
              <a:t>There is enough food in the world for all humans</a:t>
            </a:r>
            <a:endParaRPr/>
          </a:p>
          <a:p>
            <a:pPr indent="-401320" lvl="0" marL="457200" rtl="0" algn="l">
              <a:lnSpc>
                <a:spcPct val="90000"/>
              </a:lnSpc>
              <a:spcBef>
                <a:spcPts val="0"/>
              </a:spcBef>
              <a:spcAft>
                <a:spcPts val="0"/>
              </a:spcAft>
              <a:buSzPts val="2720"/>
              <a:buAutoNum type="arabicPeriod"/>
            </a:pPr>
            <a:r>
              <a:rPr lang="en-US" sz="2720"/>
              <a:t>Modern techniques mean we have the capacity to grow</a:t>
            </a:r>
            <a:r>
              <a:rPr lang="en-US"/>
              <a:t> </a:t>
            </a:r>
            <a:r>
              <a:rPr lang="en-US" sz="2720"/>
              <a:t>more and rear more animals</a:t>
            </a:r>
            <a:endParaRPr/>
          </a:p>
          <a:p>
            <a:pPr indent="-401320" lvl="0" marL="457200" rtl="0" algn="l">
              <a:lnSpc>
                <a:spcPct val="90000"/>
              </a:lnSpc>
              <a:spcBef>
                <a:spcPts val="0"/>
              </a:spcBef>
              <a:spcAft>
                <a:spcPts val="0"/>
              </a:spcAft>
              <a:buSzPts val="2720"/>
              <a:buAutoNum type="arabicPeriod"/>
            </a:pPr>
            <a:r>
              <a:rPr lang="en-US" sz="2720"/>
              <a:t>The Middle East and Africa are worst hit by famine</a:t>
            </a:r>
            <a:endParaRPr/>
          </a:p>
          <a:p>
            <a:pPr indent="-401320" lvl="0" marL="457200" rtl="0" algn="l">
              <a:lnSpc>
                <a:spcPct val="90000"/>
              </a:lnSpc>
              <a:spcBef>
                <a:spcPts val="0"/>
              </a:spcBef>
              <a:spcAft>
                <a:spcPts val="0"/>
              </a:spcAft>
              <a:buSzPts val="2720"/>
              <a:buAutoNum type="arabicPeriod"/>
            </a:pPr>
            <a:r>
              <a:rPr lang="en-US" sz="2720"/>
              <a:t>There is enough water and drought is not an issue in these places</a:t>
            </a:r>
            <a:endParaRPr/>
          </a:p>
          <a:p>
            <a:pPr indent="-401320" lvl="0" marL="457200" rtl="0" algn="l">
              <a:lnSpc>
                <a:spcPct val="90000"/>
              </a:lnSpc>
              <a:spcBef>
                <a:spcPts val="544"/>
              </a:spcBef>
              <a:spcAft>
                <a:spcPts val="0"/>
              </a:spcAft>
              <a:buSzPts val="2720"/>
              <a:buAutoNum type="arabicPeriod"/>
            </a:pPr>
            <a:r>
              <a:rPr lang="en-US" sz="2720"/>
              <a:t>The main causes of famine are war and climate change</a:t>
            </a:r>
            <a:endParaRPr sz="272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4"/>
          <p:cNvSpPr/>
          <p:nvPr/>
        </p:nvSpPr>
        <p:spPr>
          <a:xfrm>
            <a:off x="267863" y="1445961"/>
            <a:ext cx="8754900" cy="4740300"/>
          </a:xfrm>
          <a:prstGeom prst="roundRect">
            <a:avLst>
              <a:gd fmla="val 11144"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4"/>
          <p:cNvSpPr txBox="1"/>
          <p:nvPr>
            <p:ph type="title"/>
          </p:nvPr>
        </p:nvSpPr>
        <p:spPr>
          <a:xfrm>
            <a:off x="530513" y="185534"/>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959"/>
              <a:buFont typeface="Calibri"/>
              <a:buNone/>
            </a:pPr>
            <a:r>
              <a:rPr b="1" lang="en-US" sz="3563">
                <a:solidFill>
                  <a:srgbClr val="00527D"/>
                </a:solidFill>
              </a:rPr>
              <a:t>SOS hambre en África</a:t>
            </a:r>
            <a:br>
              <a:rPr b="1" lang="en-US" sz="3563">
                <a:solidFill>
                  <a:srgbClr val="00527D"/>
                </a:solidFill>
              </a:rPr>
            </a:br>
            <a:r>
              <a:rPr b="1" lang="en-US" sz="3563">
                <a:solidFill>
                  <a:srgbClr val="00527D"/>
                </a:solidFill>
              </a:rPr>
              <a:t>¿Verdadero o falso?</a:t>
            </a:r>
            <a:endParaRPr/>
          </a:p>
        </p:txBody>
      </p:sp>
      <p:sp>
        <p:nvSpPr>
          <p:cNvPr id="156" name="Google Shape;156;p4"/>
          <p:cNvSpPr txBox="1"/>
          <p:nvPr>
            <p:ph idx="1" type="body"/>
          </p:nvPr>
        </p:nvSpPr>
        <p:spPr>
          <a:xfrm>
            <a:off x="427908" y="1621914"/>
            <a:ext cx="8716092" cy="4253700"/>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Clr>
                <a:schemeClr val="dk1"/>
              </a:buClr>
              <a:buSzPts val="2720"/>
              <a:buNone/>
            </a:pPr>
            <a:r>
              <a:rPr lang="en-US" sz="2516"/>
              <a:t>True or false…</a:t>
            </a:r>
            <a:endParaRPr sz="2960"/>
          </a:p>
          <a:p>
            <a:pPr indent="-342900" lvl="0" marL="342900" rtl="0" algn="l">
              <a:lnSpc>
                <a:spcPct val="80000"/>
              </a:lnSpc>
              <a:spcBef>
                <a:spcPts val="544"/>
              </a:spcBef>
              <a:spcAft>
                <a:spcPts val="0"/>
              </a:spcAft>
              <a:buClr>
                <a:schemeClr val="dk1"/>
              </a:buClr>
              <a:buSzPts val="2720"/>
              <a:buNone/>
            </a:pPr>
            <a:r>
              <a:t/>
            </a:r>
            <a:endParaRPr sz="2516"/>
          </a:p>
          <a:p>
            <a:pPr indent="-401320" lvl="0" marL="457200" rtl="0" algn="l">
              <a:lnSpc>
                <a:spcPct val="80000"/>
              </a:lnSpc>
              <a:spcBef>
                <a:spcPts val="544"/>
              </a:spcBef>
              <a:spcAft>
                <a:spcPts val="0"/>
              </a:spcAft>
              <a:buSzPts val="2720"/>
              <a:buAutoNum type="arabicPeriod"/>
            </a:pPr>
            <a:r>
              <a:rPr lang="en-US" sz="2516"/>
              <a:t>There is enough food in the world for all humans</a:t>
            </a:r>
            <a:endParaRPr/>
          </a:p>
          <a:p>
            <a:pPr indent="-228600" lvl="0" marL="457200" rtl="0" algn="l">
              <a:lnSpc>
                <a:spcPct val="80000"/>
              </a:lnSpc>
              <a:spcBef>
                <a:spcPts val="544"/>
              </a:spcBef>
              <a:spcAft>
                <a:spcPts val="0"/>
              </a:spcAft>
              <a:buSzPts val="2720"/>
              <a:buNone/>
            </a:pPr>
            <a:r>
              <a:t/>
            </a:r>
            <a:endParaRPr sz="2960"/>
          </a:p>
          <a:p>
            <a:pPr indent="-401320" lvl="0" marL="457200" rtl="0" algn="l">
              <a:lnSpc>
                <a:spcPct val="80000"/>
              </a:lnSpc>
              <a:spcBef>
                <a:spcPts val="0"/>
              </a:spcBef>
              <a:spcAft>
                <a:spcPts val="0"/>
              </a:spcAft>
              <a:buSzPts val="2720"/>
              <a:buAutoNum type="arabicPeriod"/>
            </a:pPr>
            <a:r>
              <a:rPr lang="en-US" sz="2516"/>
              <a:t>Modern techniques mean we have the capacity to grow</a:t>
            </a:r>
            <a:r>
              <a:rPr lang="en-US" sz="2960"/>
              <a:t> </a:t>
            </a:r>
            <a:r>
              <a:rPr lang="en-US" sz="2516"/>
              <a:t>more and rear more animals</a:t>
            </a:r>
            <a:endParaRPr/>
          </a:p>
          <a:p>
            <a:pPr indent="-228600" lvl="0" marL="457200" rtl="0" algn="l">
              <a:lnSpc>
                <a:spcPct val="80000"/>
              </a:lnSpc>
              <a:spcBef>
                <a:spcPts val="0"/>
              </a:spcBef>
              <a:spcAft>
                <a:spcPts val="0"/>
              </a:spcAft>
              <a:buSzPts val="2720"/>
              <a:buNone/>
            </a:pPr>
            <a:r>
              <a:t/>
            </a:r>
            <a:endParaRPr sz="2960"/>
          </a:p>
          <a:p>
            <a:pPr indent="-401320" lvl="0" marL="457200" rtl="0" algn="l">
              <a:lnSpc>
                <a:spcPct val="80000"/>
              </a:lnSpc>
              <a:spcBef>
                <a:spcPts val="0"/>
              </a:spcBef>
              <a:spcAft>
                <a:spcPts val="0"/>
              </a:spcAft>
              <a:buSzPts val="2720"/>
              <a:buAutoNum type="arabicPeriod"/>
            </a:pPr>
            <a:r>
              <a:rPr lang="en-US" sz="2516"/>
              <a:t>The Middle East and Africa are worst hit by famine</a:t>
            </a:r>
            <a:endParaRPr sz="2960"/>
          </a:p>
          <a:p>
            <a:pPr indent="-228600" lvl="0" marL="457200" rtl="0" algn="l">
              <a:lnSpc>
                <a:spcPct val="80000"/>
              </a:lnSpc>
              <a:spcBef>
                <a:spcPts val="0"/>
              </a:spcBef>
              <a:spcAft>
                <a:spcPts val="0"/>
              </a:spcAft>
              <a:buSzPts val="2720"/>
              <a:buNone/>
            </a:pPr>
            <a:r>
              <a:t/>
            </a:r>
            <a:endParaRPr sz="2516"/>
          </a:p>
          <a:p>
            <a:pPr indent="-401320" lvl="0" marL="457200" rtl="0" algn="l">
              <a:lnSpc>
                <a:spcPct val="80000"/>
              </a:lnSpc>
              <a:spcBef>
                <a:spcPts val="0"/>
              </a:spcBef>
              <a:spcAft>
                <a:spcPts val="0"/>
              </a:spcAft>
              <a:buSzPts val="2720"/>
              <a:buAutoNum type="arabicPeriod"/>
            </a:pPr>
            <a:r>
              <a:rPr lang="en-US" sz="2516"/>
              <a:t>There is enough water and drought is not an issue in these places</a:t>
            </a:r>
            <a:endParaRPr sz="2960"/>
          </a:p>
          <a:p>
            <a:pPr indent="-401320" lvl="0" marL="457200" rtl="0" algn="l">
              <a:lnSpc>
                <a:spcPct val="80000"/>
              </a:lnSpc>
              <a:spcBef>
                <a:spcPts val="544"/>
              </a:spcBef>
              <a:spcAft>
                <a:spcPts val="0"/>
              </a:spcAft>
              <a:buSzPts val="2720"/>
              <a:buAutoNum type="arabicPeriod"/>
            </a:pPr>
            <a:r>
              <a:rPr lang="en-US" sz="2516"/>
              <a:t>The main causes of famine are war and climate change</a:t>
            </a:r>
            <a:endParaRPr sz="2516"/>
          </a:p>
        </p:txBody>
      </p:sp>
      <p:sp>
        <p:nvSpPr>
          <p:cNvPr id="157" name="Google Shape;157;p4"/>
          <p:cNvSpPr txBox="1"/>
          <p:nvPr/>
        </p:nvSpPr>
        <p:spPr>
          <a:xfrm>
            <a:off x="5583777" y="3429000"/>
            <a:ext cx="1515158"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rgbClr val="FF0000"/>
                </a:solidFill>
                <a:latin typeface="Calibri"/>
                <a:ea typeface="Calibri"/>
                <a:cs typeface="Calibri"/>
                <a:sym typeface="Calibri"/>
              </a:rPr>
              <a:t>Verdadero</a:t>
            </a:r>
            <a:endParaRPr/>
          </a:p>
        </p:txBody>
      </p:sp>
      <p:sp>
        <p:nvSpPr>
          <p:cNvPr id="158" name="Google Shape;158;p4"/>
          <p:cNvSpPr txBox="1"/>
          <p:nvPr/>
        </p:nvSpPr>
        <p:spPr>
          <a:xfrm>
            <a:off x="5583776" y="4407772"/>
            <a:ext cx="1515158"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rgbClr val="FF0000"/>
                </a:solidFill>
                <a:latin typeface="Calibri"/>
                <a:ea typeface="Calibri"/>
                <a:cs typeface="Calibri"/>
                <a:sym typeface="Calibri"/>
              </a:rPr>
              <a:t>Verdadero</a:t>
            </a:r>
            <a:endParaRPr/>
          </a:p>
        </p:txBody>
      </p:sp>
      <p:sp>
        <p:nvSpPr>
          <p:cNvPr id="159" name="Google Shape;159;p4"/>
          <p:cNvSpPr txBox="1"/>
          <p:nvPr/>
        </p:nvSpPr>
        <p:spPr>
          <a:xfrm>
            <a:off x="5879538" y="4978685"/>
            <a:ext cx="82586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rgbClr val="FF0000"/>
                </a:solidFill>
                <a:latin typeface="Calibri"/>
                <a:ea typeface="Calibri"/>
                <a:cs typeface="Calibri"/>
                <a:sym typeface="Calibri"/>
              </a:rPr>
              <a:t>Falso</a:t>
            </a:r>
            <a:endParaRPr/>
          </a:p>
        </p:txBody>
      </p:sp>
      <p:sp>
        <p:nvSpPr>
          <p:cNvPr id="160" name="Google Shape;160;p4"/>
          <p:cNvSpPr txBox="1"/>
          <p:nvPr/>
        </p:nvSpPr>
        <p:spPr>
          <a:xfrm>
            <a:off x="5534892" y="5750909"/>
            <a:ext cx="1515158"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rgbClr val="FF0000"/>
                </a:solidFill>
                <a:latin typeface="Calibri"/>
                <a:ea typeface="Calibri"/>
                <a:cs typeface="Calibri"/>
                <a:sym typeface="Calibri"/>
              </a:rPr>
              <a:t>Verdadero</a:t>
            </a:r>
            <a:endParaRPr/>
          </a:p>
        </p:txBody>
      </p:sp>
      <p:sp>
        <p:nvSpPr>
          <p:cNvPr id="161" name="Google Shape;161;p4"/>
          <p:cNvSpPr txBox="1"/>
          <p:nvPr/>
        </p:nvSpPr>
        <p:spPr>
          <a:xfrm>
            <a:off x="5583777" y="2742736"/>
            <a:ext cx="1515158"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rgbClr val="FF0000"/>
                </a:solidFill>
                <a:latin typeface="Calibri"/>
                <a:ea typeface="Calibri"/>
                <a:cs typeface="Calibri"/>
                <a:sym typeface="Calibri"/>
              </a:rPr>
              <a:t>Verdadero</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2019-09-20T13:07:51Z</dcterms:created>
  <dc:creator>Suzi Bewell</dc:creator>
</cp:coreProperties>
</file>