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67" r:id="rId4"/>
    <p:sldId id="259" r:id="rId5"/>
    <p:sldId id="260" r:id="rId6"/>
    <p:sldId id="261" r:id="rId7"/>
    <p:sldId id="262" r:id="rId8"/>
    <p:sldId id="263" r:id="rId9"/>
    <p:sldId id="264" r:id="rId10"/>
    <p:sldId id="265" r:id="rId11"/>
    <p:sldId id="268" r:id="rId12"/>
    <p:sldId id="266"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3y9dohw4UPi+tcgsdsj7d2MGy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4F3F97-0F8A-48B1-A22B-41CEB81B505E}">
  <a:tblStyle styleId="{764F3F97-0F8A-48B1-A22B-41CEB81B505E}"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n.int/madagascar/"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unhcr.org/nutrition-and-food-security.html" TargetMode="External"/><Relationship Id="rId5" Type="http://schemas.openxmlformats.org/officeDocument/2006/relationships/hyperlink" Target="https://www.worldbank.org/en/country/madagascar" TargetMode="External"/><Relationship Id="rId4" Type="http://schemas.openxmlformats.org/officeDocument/2006/relationships/hyperlink" Target="https://www.unicef.org/madagascar/en/repor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harentelibre.fr/2019/08/29/obesite-un-fleau-chez-les-jeunessurpoids-les-filles-sont-en-premiere-ligne,3477733.ph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xfam.org/en/5-things-you-need-know-about-climate-change-and-hunger"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theguardian.com/business/2017/oct/24/food-ruined-by-drought-could-feed-more-than-80m-a-day-says-world-ban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Background information about Madagascar:</a:t>
            </a:r>
            <a:endParaRPr/>
          </a:p>
          <a:p>
            <a:pPr marL="0" lvl="0" indent="0" algn="l" rtl="0">
              <a:spcBef>
                <a:spcPts val="0"/>
              </a:spcBef>
              <a:spcAft>
                <a:spcPts val="0"/>
              </a:spcAft>
              <a:buClr>
                <a:schemeClr val="dk1"/>
              </a:buClr>
              <a:buSzPts val="1100"/>
              <a:buFont typeface="Arial"/>
              <a:buNone/>
            </a:pPr>
            <a:r>
              <a:rPr lang="en-US" sz="1100">
                <a:solidFill>
                  <a:srgbClr val="000000"/>
                </a:solidFill>
                <a:uFill>
                  <a:noFill/>
                </a:uFill>
                <a:latin typeface="Arial"/>
                <a:ea typeface="Arial"/>
                <a:cs typeface="Arial"/>
                <a:sym typeface="Arial"/>
                <a:hlinkClick r:id="rId3"/>
              </a:rPr>
              <a:t>https://www.un.int/madagascar/</a:t>
            </a:r>
            <a:r>
              <a:rPr lang="en-US" sz="1100">
                <a:solidFill>
                  <a:srgbClr val="000000"/>
                </a:solidFill>
                <a:latin typeface="Arial"/>
                <a:ea typeface="Arial"/>
                <a:cs typeface="Arial"/>
                <a:sym typeface="Arial"/>
              </a:rPr>
              <a:t> ;</a:t>
            </a:r>
            <a:r>
              <a:rPr lang="en-US" sz="1100">
                <a:solidFill>
                  <a:srgbClr val="000000"/>
                </a:solidFill>
                <a:uFill>
                  <a:noFill/>
                </a:uFill>
                <a:latin typeface="Arial"/>
                <a:ea typeface="Arial"/>
                <a:cs typeface="Arial"/>
                <a:sym typeface="Arial"/>
                <a:hlinkClick r:id="rId4"/>
              </a:rPr>
              <a:t> https://www.unicef.org/madagascar/en/reports</a:t>
            </a:r>
            <a:r>
              <a:rPr lang="en-US" sz="1100">
                <a:solidFill>
                  <a:srgbClr val="000000"/>
                </a:solidFill>
                <a:latin typeface="Arial"/>
                <a:ea typeface="Arial"/>
                <a:cs typeface="Arial"/>
                <a:sym typeface="Arial"/>
              </a:rPr>
              <a:t>;</a:t>
            </a:r>
            <a:r>
              <a:rPr lang="en-US" sz="1100">
                <a:solidFill>
                  <a:srgbClr val="000000"/>
                </a:solidFill>
                <a:uFill>
                  <a:noFill/>
                </a:uFill>
                <a:latin typeface="Arial"/>
                <a:ea typeface="Arial"/>
                <a:cs typeface="Arial"/>
                <a:sym typeface="Arial"/>
                <a:hlinkClick r:id="rId5"/>
              </a:rPr>
              <a:t> https://www.worldbank.org/en/country/madagascar</a:t>
            </a:r>
            <a:r>
              <a:rPr lang="en-US" sz="1100">
                <a:solidFill>
                  <a:srgbClr val="000000"/>
                </a:solidFill>
                <a:latin typeface="Arial"/>
                <a:ea typeface="Arial"/>
                <a:cs typeface="Arial"/>
                <a:sym typeface="Arial"/>
              </a:rPr>
              <a:t>; </a:t>
            </a:r>
            <a:r>
              <a:rPr lang="en-US" sz="1100">
                <a:solidFill>
                  <a:srgbClr val="000000"/>
                </a:solidFill>
                <a:uFill>
                  <a:noFill/>
                </a:uFill>
                <a:latin typeface="Arial"/>
                <a:ea typeface="Arial"/>
                <a:cs typeface="Arial"/>
                <a:sym typeface="Arial"/>
                <a:hlinkClick r:id="rId6"/>
              </a:rPr>
              <a:t>https://www.unhcr.org/nutrition-and-food-security.html</a:t>
            </a:r>
            <a:endParaRPr sz="1100">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https://pixabay.com/nl/photos/voedsel-vork-mes-tabel-plaat-2803655/</a:t>
            </a:r>
            <a:endParaRPr>
              <a:solidFill>
                <a:srgbClr val="000000"/>
              </a:solidFill>
            </a:endParaRPr>
          </a:p>
        </p:txBody>
      </p:sp>
      <p:sp>
        <p:nvSpPr>
          <p:cNvPr id="90" name="Google Shape;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Source: 1jour1actu No 45 Du 26 septembre au 2 octobre 2004</a:t>
            </a:r>
            <a:endParaRPr/>
          </a:p>
          <a:p>
            <a:pPr marL="0" lvl="0" indent="0" algn="l" rtl="0">
              <a:spcBef>
                <a:spcPts val="0"/>
              </a:spcBef>
              <a:spcAft>
                <a:spcPts val="0"/>
              </a:spcAft>
              <a:buNone/>
            </a:pPr>
            <a:r>
              <a:rPr lang="en-US"/>
              <a:t>Positive press – famine is decreasing </a:t>
            </a:r>
            <a:endParaRPr/>
          </a:p>
          <a:p>
            <a:pPr marL="0" lvl="0" indent="0" algn="l" rtl="0">
              <a:spcBef>
                <a:spcPts val="0"/>
              </a:spcBef>
              <a:spcAft>
                <a:spcPts val="0"/>
              </a:spcAft>
              <a:buNone/>
            </a:pPr>
            <a:r>
              <a:rPr lang="en-US"/>
              <a:t>Present the facts and ask the students what they understand</a:t>
            </a:r>
            <a:endParaRPr/>
          </a:p>
          <a:p>
            <a:pPr marL="0" lvl="0" indent="0" algn="l" rtl="0">
              <a:spcBef>
                <a:spcPts val="0"/>
              </a:spcBef>
              <a:spcAft>
                <a:spcPts val="0"/>
              </a:spcAft>
              <a:buNone/>
            </a:pPr>
            <a:r>
              <a:rPr lang="en-US"/>
              <a:t>Is hunger on the increase or decrease? Do inequalities still exist?</a:t>
            </a:r>
            <a:endParaRPr/>
          </a:p>
          <a:p>
            <a:pPr marL="0" lvl="0" indent="0" algn="l" rtl="0">
              <a:spcBef>
                <a:spcPts val="0"/>
              </a:spcBef>
              <a:spcAft>
                <a:spcPts val="0"/>
              </a:spcAft>
              <a:buNone/>
            </a:pPr>
            <a:r>
              <a:rPr lang="en-US"/>
              <a:t>Who are the worst hit?</a:t>
            </a:r>
            <a:endParaRPr/>
          </a:p>
          <a:p>
            <a:pPr marL="0" lvl="0" indent="0" algn="l" rtl="0">
              <a:spcBef>
                <a:spcPts val="0"/>
              </a:spcBef>
              <a:spcAft>
                <a:spcPts val="0"/>
              </a:spcAft>
              <a:buNone/>
            </a:pPr>
            <a:r>
              <a:rPr lang="en-US"/>
              <a:t>Can you recall from the previous lessons why this might be?</a:t>
            </a:r>
            <a:endParaRPr/>
          </a:p>
          <a:p>
            <a:pPr marL="0" lvl="0" indent="0" algn="l" rtl="0">
              <a:spcBef>
                <a:spcPts val="0"/>
              </a:spcBef>
              <a:spcAft>
                <a:spcPts val="0"/>
              </a:spcAft>
              <a:buNone/>
            </a:pPr>
            <a:r>
              <a:rPr lang="en-US"/>
              <a:t>What further could be done to help remedy the situation?</a:t>
            </a:r>
            <a:endParaRPr/>
          </a:p>
        </p:txBody>
      </p:sp>
      <p:sp>
        <p:nvSpPr>
          <p:cNvPr id="159" name="Google Shape;15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e3dfcd293_0_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e3dfcd29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e3e8536f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e3e8536f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7e3e8536f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e3e86237a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e3e86237a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7e3e86237a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3"/>
              </a:rPr>
              <a:t>https://www.charentelibre.fr/2019/08/29/obesite-un-fleau-chez-les-jeunessurpoids-les-filles-sont-en-premiere-ligne,3477733.php</a:t>
            </a:r>
            <a:endParaRPr sz="1100" u="sng">
              <a:solidFill>
                <a:schemeClr val="hlink"/>
              </a:solidFill>
              <a:latin typeface="Arial"/>
              <a:ea typeface="Arial"/>
              <a:cs typeface="Arial"/>
              <a:sym typeface="Arial"/>
            </a:endParaRPr>
          </a:p>
          <a:p>
            <a:pPr marL="0" lvl="0" indent="0" algn="l" rtl="0">
              <a:spcBef>
                <a:spcPts val="1200"/>
              </a:spcBef>
              <a:spcAft>
                <a:spcPts val="0"/>
              </a:spcAft>
              <a:buNone/>
            </a:pPr>
            <a:endParaRPr/>
          </a:p>
        </p:txBody>
      </p:sp>
      <p:sp>
        <p:nvSpPr>
          <p:cNvPr id="111" name="Google Shape;11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28bfd58c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728bfd58c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Spotlight on a francophone country - Madagascar</a:t>
            </a:r>
            <a:endParaRPr/>
          </a:p>
        </p:txBody>
      </p:sp>
      <p:sp>
        <p:nvSpPr>
          <p:cNvPr id="120" name="Google Shape;120;g728bfd58c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28bfd58cd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728bfd58c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Spotlight on a francophone country - Madagascar</a:t>
            </a:r>
            <a:endParaRPr/>
          </a:p>
        </p:txBody>
      </p:sp>
      <p:sp>
        <p:nvSpPr>
          <p:cNvPr id="128" name="Google Shape;128;g728bfd58cd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Pupils are asked to independently research the French speaking island of Madagascar, perhaps for Homework?</a:t>
            </a:r>
            <a:endParaRPr/>
          </a:p>
          <a:p>
            <a:pPr marL="0" lvl="0" indent="0" algn="l" rtl="0">
              <a:spcBef>
                <a:spcPts val="0"/>
              </a:spcBef>
              <a:spcAft>
                <a:spcPts val="0"/>
              </a:spcAft>
              <a:buNone/>
            </a:pPr>
            <a:r>
              <a:rPr lang="en-US"/>
              <a:t>Habitants 22 446 000 habitants /  Superficie 587 040 km2 / Densité 36.25 habitants / km2 / Plats typiques Poulet au lait de coco et tomate, fruits de mer, zébu fumé, le riz est l’aliment le plus consommé à Madagascar; </a:t>
            </a:r>
            <a:r>
              <a:rPr lang="en-US" b="1"/>
              <a:t>Extension: </a:t>
            </a:r>
            <a:r>
              <a:rPr lang="en-US"/>
              <a:t>Find one fun or interesting fact about Madagascar.</a:t>
            </a:r>
            <a:endParaRPr/>
          </a:p>
        </p:txBody>
      </p:sp>
      <p:sp>
        <p:nvSpPr>
          <p:cNvPr id="136" name="Google Shape;13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Read text and answer True or False questions in English </a:t>
            </a:r>
            <a:endParaRPr/>
          </a:p>
          <a:p>
            <a:pPr marL="0" lvl="0" indent="0" algn="l" rtl="0">
              <a:spcBef>
                <a:spcPts val="0"/>
              </a:spcBef>
              <a:spcAft>
                <a:spcPts val="0"/>
              </a:spcAft>
              <a:buNone/>
            </a:pPr>
            <a:r>
              <a:rPr lang="en-US"/>
              <a:t>This article is taken from </a:t>
            </a:r>
            <a:r>
              <a:rPr lang="en-US" sz="1200" b="1"/>
              <a:t>1jour1actu du 10 au 16 mars 2017.</a:t>
            </a:r>
            <a:endParaRPr/>
          </a:p>
          <a:p>
            <a:pPr marL="0" lvl="0" indent="0" algn="l" rtl="0">
              <a:spcBef>
                <a:spcPts val="0"/>
              </a:spcBef>
              <a:spcAft>
                <a:spcPts val="0"/>
              </a:spcAft>
              <a:buNone/>
            </a:pPr>
            <a:r>
              <a:rPr lang="en-US" sz="1200" b="0"/>
              <a:t>The article emphasi</a:t>
            </a:r>
            <a:r>
              <a:rPr lang="en-US"/>
              <a:t>s</a:t>
            </a:r>
            <a:r>
              <a:rPr lang="en-US" sz="1200" b="0"/>
              <a:t>es war as a cause of famine. In reality there are several interrelated causes of the famines, which include both Climate Change and Wars /conflicts. </a:t>
            </a:r>
            <a:endParaRPr/>
          </a:p>
          <a:p>
            <a:pPr marL="0" lvl="0" indent="0" algn="l" rtl="0">
              <a:spcBef>
                <a:spcPts val="0"/>
              </a:spcBef>
              <a:spcAft>
                <a:spcPts val="0"/>
              </a:spcAft>
              <a:buNone/>
            </a:pPr>
            <a:endParaRPr sz="1200" b="0"/>
          </a:p>
          <a:p>
            <a:pPr marL="0" lvl="0" indent="0" algn="l" rtl="0">
              <a:spcBef>
                <a:spcPts val="0"/>
              </a:spcBef>
              <a:spcAft>
                <a:spcPts val="0"/>
              </a:spcAft>
              <a:buNone/>
            </a:pPr>
            <a:r>
              <a:rPr lang="en-US" u="sng">
                <a:solidFill>
                  <a:schemeClr val="hlink"/>
                </a:solidFill>
                <a:hlinkClick r:id="rId3"/>
              </a:rPr>
              <a:t>https://www.oxfam.org/en/5-things-you-need-know-about-climate-change-and-hunger</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4"/>
              </a:rPr>
              <a:t>https://www.theguardian.com/business/2017/oct/24/food-ruined-by-drought-could-feed-more-than-80m-a-day-says-world-bank</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For more information on the causes and solutions to World Hunger, see our </a:t>
            </a:r>
            <a:r>
              <a:rPr lang="en-US" sz="1200" b="1">
                <a:solidFill>
                  <a:schemeClr val="dk1"/>
                </a:solidFill>
                <a:latin typeface="Calibri"/>
                <a:ea typeface="Calibri"/>
                <a:cs typeface="Calibri"/>
                <a:sym typeface="Calibri"/>
              </a:rPr>
              <a:t>SDG2: No Hunger– the big ideas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sz="1200" b="0"/>
          </a:p>
          <a:p>
            <a:pPr marL="0" lvl="0" indent="0" algn="l" rtl="0">
              <a:spcBef>
                <a:spcPts val="0"/>
              </a:spcBef>
              <a:spcAft>
                <a:spcPts val="0"/>
              </a:spcAft>
              <a:buNone/>
            </a:pPr>
            <a:endParaRPr b="0"/>
          </a:p>
        </p:txBody>
      </p:sp>
      <p:sp>
        <p:nvSpPr>
          <p:cNvPr id="144" name="Google Shape;14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Solution: 1 False, 2 True,3 True,4 False,5 True</a:t>
            </a:r>
            <a:endParaRPr/>
          </a:p>
        </p:txBody>
      </p:sp>
      <p:sp>
        <p:nvSpPr>
          <p:cNvPr id="151" name="Google Shape;15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311700" y="390467"/>
            <a:ext cx="8520600" cy="1068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4200"/>
              <a:buFont typeface="Calibri"/>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1" name="Google Shape;21;p27"/>
          <p:cNvSpPr txBox="1">
            <a:spLocks noGrp="1"/>
          </p:cNvSpPr>
          <p:nvPr>
            <p:ph type="body" idx="1"/>
          </p:nvPr>
        </p:nvSpPr>
        <p:spPr>
          <a:xfrm>
            <a:off x="311700" y="1638233"/>
            <a:ext cx="8520600" cy="4453600"/>
          </a:xfrm>
          <a:prstGeom prst="rect">
            <a:avLst/>
          </a:prstGeom>
          <a:noFill/>
          <a:ln>
            <a:noFill/>
          </a:ln>
        </p:spPr>
        <p:txBody>
          <a:bodyPr spcFirstLastPara="1" wrap="square" lIns="91425" tIns="91425" rIns="91425" bIns="91425" anchor="t" anchorCtr="0">
            <a:noAutofit/>
          </a:bodyPr>
          <a:lstStyle>
            <a:lvl1pPr marL="457200" lvl="0" indent="-342900" algn="l">
              <a:spcBef>
                <a:spcPts val="0"/>
              </a:spcBef>
              <a:spcAft>
                <a:spcPts val="0"/>
              </a:spcAft>
              <a:buClr>
                <a:schemeClr val="dk1"/>
              </a:buClr>
              <a:buSzPts val="1800"/>
              <a:buChar char="●"/>
              <a:defRPr/>
            </a:lvl1pPr>
            <a:lvl2pPr marL="914400" lvl="1" indent="-317500" algn="l">
              <a:spcBef>
                <a:spcPts val="1600"/>
              </a:spcBef>
              <a:spcAft>
                <a:spcPts val="0"/>
              </a:spcAft>
              <a:buClr>
                <a:schemeClr val="dk1"/>
              </a:buClr>
              <a:buSzPts val="1400"/>
              <a:buChar char="○"/>
              <a:defRPr/>
            </a:lvl2pPr>
            <a:lvl3pPr marL="1371600" lvl="2" indent="-317500" algn="l">
              <a:spcBef>
                <a:spcPts val="1600"/>
              </a:spcBef>
              <a:spcAft>
                <a:spcPts val="0"/>
              </a:spcAft>
              <a:buClr>
                <a:schemeClr val="dk1"/>
              </a:buClr>
              <a:buSzPts val="1400"/>
              <a:buChar char="■"/>
              <a:defRPr/>
            </a:lvl3pPr>
            <a:lvl4pPr marL="1828800" lvl="3" indent="-317500" algn="l">
              <a:spcBef>
                <a:spcPts val="1600"/>
              </a:spcBef>
              <a:spcAft>
                <a:spcPts val="0"/>
              </a:spcAft>
              <a:buClr>
                <a:schemeClr val="dk1"/>
              </a:buClr>
              <a:buSzPts val="1400"/>
              <a:buChar char="●"/>
              <a:defRPr/>
            </a:lvl4pPr>
            <a:lvl5pPr marL="2286000" lvl="4" indent="-317500" algn="l">
              <a:spcBef>
                <a:spcPts val="1600"/>
              </a:spcBef>
              <a:spcAft>
                <a:spcPts val="0"/>
              </a:spcAft>
              <a:buClr>
                <a:schemeClr val="dk1"/>
              </a:buClr>
              <a:buSzPts val="1400"/>
              <a:buChar char="○"/>
              <a:defRPr/>
            </a:lvl5pPr>
            <a:lvl6pPr marL="2743200" lvl="5" indent="-317500" algn="l">
              <a:spcBef>
                <a:spcPts val="1600"/>
              </a:spcBef>
              <a:spcAft>
                <a:spcPts val="0"/>
              </a:spcAft>
              <a:buClr>
                <a:schemeClr val="dk1"/>
              </a:buClr>
              <a:buSzPts val="1400"/>
              <a:buChar char="■"/>
              <a:defRPr/>
            </a:lvl6pPr>
            <a:lvl7pPr marL="3200400" lvl="6" indent="-317500" algn="l">
              <a:spcBef>
                <a:spcPts val="1600"/>
              </a:spcBef>
              <a:spcAft>
                <a:spcPts val="0"/>
              </a:spcAft>
              <a:buClr>
                <a:schemeClr val="dk1"/>
              </a:buClr>
              <a:buSzPts val="1400"/>
              <a:buChar char="●"/>
              <a:defRPr/>
            </a:lvl7pPr>
            <a:lvl8pPr marL="3657600" lvl="7" indent="-317500" algn="l">
              <a:spcBef>
                <a:spcPts val="1600"/>
              </a:spcBef>
              <a:spcAft>
                <a:spcPts val="0"/>
              </a:spcAft>
              <a:buClr>
                <a:schemeClr val="dk1"/>
              </a:buClr>
              <a:buSzPts val="1400"/>
              <a:buChar char="○"/>
              <a:defRPr/>
            </a:lvl8pPr>
            <a:lvl9pPr marL="4114800" lvl="8" indent="-317500" algn="l">
              <a:spcBef>
                <a:spcPts val="1600"/>
              </a:spcBef>
              <a:spcAft>
                <a:spcPts val="1600"/>
              </a:spcAft>
              <a:buClr>
                <a:schemeClr val="dk1"/>
              </a:buClr>
              <a:buSzPts val="1400"/>
              <a:buChar char="■"/>
              <a:defRPr/>
            </a:lvl9pPr>
          </a:lstStyle>
          <a:p>
            <a:endParaRPr/>
          </a:p>
        </p:txBody>
      </p:sp>
      <p:sp>
        <p:nvSpPr>
          <p:cNvPr id="22" name="Google Shape;22;p2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2" name="Google Shape;3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8" name="Google Shape;3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5" name="Google Shape;65;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russelltrust.org/get-help/find-a-foodbank/"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a:blip r:embed="rId3">
            <a:alphaModFix/>
          </a:blip>
          <a:stretch>
            <a:fillRect/>
          </a:stretch>
        </p:blipFill>
        <p:spPr>
          <a:xfrm>
            <a:off x="0" y="-45500"/>
            <a:ext cx="9144000" cy="6949000"/>
          </a:xfrm>
          <a:prstGeom prst="rect">
            <a:avLst/>
          </a:prstGeom>
          <a:noFill/>
          <a:ln>
            <a:noFill/>
          </a:ln>
        </p:spPr>
      </p:pic>
      <p:sp>
        <p:nvSpPr>
          <p:cNvPr id="93" name="Google Shape;93;p1"/>
          <p:cNvSpPr txBox="1"/>
          <p:nvPr/>
        </p:nvSpPr>
        <p:spPr>
          <a:xfrm>
            <a:off x="1200746" y="3869799"/>
            <a:ext cx="4450200" cy="254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rgbClr val="FFFFFF"/>
                </a:solidFill>
                <a:latin typeface="Calibri"/>
                <a:ea typeface="Calibri"/>
                <a:cs typeface="Calibri"/>
                <a:sym typeface="Calibri"/>
              </a:rPr>
              <a:t>Faim “Zéro”:</a:t>
            </a:r>
            <a:endParaRPr sz="6000" b="1" i="0" u="none" strike="noStrike" cap="none">
              <a:solidFill>
                <a:srgbClr val="FFFFFF"/>
              </a:solidFill>
              <a:latin typeface="Calibri"/>
              <a:ea typeface="Calibri"/>
              <a:cs typeface="Calibri"/>
              <a:sym typeface="Calibri"/>
            </a:endParaRPr>
          </a:p>
          <a:p>
            <a:pPr marL="0" marR="0" lvl="0" indent="0" algn="l" rtl="0">
              <a:spcBef>
                <a:spcPts val="0"/>
              </a:spcBef>
              <a:spcAft>
                <a:spcPts val="0"/>
              </a:spcAft>
              <a:buNone/>
            </a:pPr>
            <a:r>
              <a:rPr lang="en-US" sz="3600" b="1">
                <a:solidFill>
                  <a:srgbClr val="FFFFFF"/>
                </a:solidFill>
                <a:latin typeface="Calibri"/>
                <a:ea typeface="Calibri"/>
                <a:cs typeface="Calibri"/>
                <a:sym typeface="Calibri"/>
              </a:rPr>
              <a:t>Lesson 2</a:t>
            </a:r>
            <a:endParaRPr sz="3600" b="1">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p:nvPr/>
        </p:nvSpPr>
        <p:spPr>
          <a:xfrm>
            <a:off x="410375" y="1796575"/>
            <a:ext cx="7940100" cy="1215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099"/>
              <a:buFont typeface="Calibri"/>
              <a:buNone/>
            </a:pPr>
            <a:r>
              <a:rPr lang="en-US" sz="3099" b="1">
                <a:solidFill>
                  <a:srgbClr val="00527D"/>
                </a:solidFill>
              </a:rPr>
              <a:t>La faim recule: En 10 ans, dans le monde,</a:t>
            </a:r>
            <a:br>
              <a:rPr lang="en-US" sz="3099" b="1">
                <a:solidFill>
                  <a:srgbClr val="00527D"/>
                </a:solidFill>
              </a:rPr>
            </a:br>
            <a:r>
              <a:rPr lang="en-US" sz="3099" b="1">
                <a:solidFill>
                  <a:srgbClr val="00527D"/>
                </a:solidFill>
              </a:rPr>
              <a:t>100 millions* de personnes ont été sauvées de la faim.</a:t>
            </a:r>
            <a:br>
              <a:rPr lang="en-US" sz="3959" b="1">
                <a:solidFill>
                  <a:srgbClr val="00527D"/>
                </a:solidFill>
              </a:rPr>
            </a:br>
            <a:r>
              <a:rPr lang="en-US" sz="1800" b="1">
                <a:solidFill>
                  <a:srgbClr val="00527D"/>
                </a:solidFill>
              </a:rPr>
              <a:t>*100 millions, c’est plus d’une fois et demie la population de la France</a:t>
            </a:r>
            <a:endParaRPr sz="3959" b="1">
              <a:solidFill>
                <a:srgbClr val="00527D"/>
              </a:solidFill>
            </a:endParaRPr>
          </a:p>
        </p:txBody>
      </p:sp>
      <p:sp>
        <p:nvSpPr>
          <p:cNvPr id="163" name="Google Shape;163;p21"/>
          <p:cNvSpPr txBox="1">
            <a:spLocks noGrp="1"/>
          </p:cNvSpPr>
          <p:nvPr>
            <p:ph type="body" idx="1"/>
          </p:nvPr>
        </p:nvSpPr>
        <p:spPr>
          <a:xfrm>
            <a:off x="457200" y="1803400"/>
            <a:ext cx="8229600" cy="46887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2004: 900 millions souffrent de la faim</a:t>
            </a:r>
            <a:endParaRPr/>
          </a:p>
          <a:p>
            <a:pPr marL="342900" lvl="0" indent="-342900" algn="l" rtl="0">
              <a:spcBef>
                <a:spcPts val="640"/>
              </a:spcBef>
              <a:spcAft>
                <a:spcPts val="0"/>
              </a:spcAft>
              <a:buClr>
                <a:schemeClr val="dk1"/>
              </a:buClr>
              <a:buSzPts val="3200"/>
              <a:buChar char="•"/>
            </a:pPr>
            <a:r>
              <a:rPr lang="en-US"/>
              <a:t>2014: 805 millions souffrent de la faim</a:t>
            </a:r>
            <a:endParaRPr/>
          </a:p>
          <a:p>
            <a:pPr marL="342900" lvl="0" indent="-342900" algn="ctr" rtl="0">
              <a:spcBef>
                <a:spcPts val="640"/>
              </a:spcBef>
              <a:spcAft>
                <a:spcPts val="0"/>
              </a:spcAft>
              <a:buClr>
                <a:srgbClr val="FF0000"/>
              </a:buClr>
              <a:buSzPts val="3200"/>
              <a:buNone/>
            </a:pPr>
            <a:r>
              <a:rPr lang="en-US" b="1">
                <a:solidFill>
                  <a:srgbClr val="FF0000"/>
                </a:solidFill>
              </a:rPr>
              <a:t>Des progrès inégaux selon les continents</a:t>
            </a:r>
            <a:endParaRPr/>
          </a:p>
          <a:p>
            <a:pPr marL="342900" lvl="0" indent="-342900" algn="l" rtl="0">
              <a:spcBef>
                <a:spcPts val="640"/>
              </a:spcBef>
              <a:spcAft>
                <a:spcPts val="0"/>
              </a:spcAft>
              <a:buClr>
                <a:schemeClr val="dk1"/>
              </a:buClr>
              <a:buSzPts val="3200"/>
              <a:buNone/>
            </a:pPr>
            <a:endParaRPr/>
          </a:p>
        </p:txBody>
      </p:sp>
      <p:graphicFrame>
        <p:nvGraphicFramePr>
          <p:cNvPr id="164" name="Google Shape;164;p21"/>
          <p:cNvGraphicFramePr/>
          <p:nvPr/>
        </p:nvGraphicFramePr>
        <p:xfrm>
          <a:off x="457200" y="3581400"/>
          <a:ext cx="8229600" cy="3108970"/>
        </p:xfrm>
        <a:graphic>
          <a:graphicData uri="http://schemas.openxmlformats.org/drawingml/2006/table">
            <a:tbl>
              <a:tblPr firstRow="1" bandRow="1">
                <a:noFill/>
                <a:tableStyleId>{764F3F97-0F8A-48B1-A22B-41CEB81B505E}</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060700">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ctr" rtl="0">
                        <a:spcBef>
                          <a:spcPts val="0"/>
                        </a:spcBef>
                        <a:spcAft>
                          <a:spcPts val="0"/>
                        </a:spcAft>
                        <a:buNone/>
                      </a:pPr>
                      <a:r>
                        <a:rPr lang="en-US" sz="1800" b="1"/>
                        <a:t>AMÉRIQUE DU SUD</a:t>
                      </a:r>
                      <a:endParaRPr/>
                    </a:p>
                    <a:p>
                      <a:pPr marL="0" marR="0" lvl="0" indent="0" algn="ctr" rtl="0">
                        <a:spcBef>
                          <a:spcPts val="0"/>
                        </a:spcBef>
                        <a:spcAft>
                          <a:spcPts val="0"/>
                        </a:spcAft>
                        <a:buNone/>
                      </a:pPr>
                      <a:endParaRPr sz="1800" b="1"/>
                    </a:p>
                    <a:p>
                      <a:pPr marL="0" marR="0" lvl="0" indent="0" algn="ctr" rtl="0">
                        <a:spcBef>
                          <a:spcPts val="0"/>
                        </a:spcBef>
                        <a:spcAft>
                          <a:spcPts val="0"/>
                        </a:spcAft>
                        <a:buNone/>
                      </a:pPr>
                      <a:r>
                        <a:rPr lang="en-US" sz="1800" b="1"/>
                        <a:t>Sur 3 personnes qui étaient sous-alimentées, 2 mangent désormais à leur faim.</a:t>
                      </a:r>
                      <a:endParaRPr sz="1800" b="1"/>
                    </a:p>
                  </a:txBody>
                  <a:tcPr marL="91450" marR="91450" marT="45725" marB="45725">
                    <a:solidFill>
                      <a:srgbClr val="FFFFFF"/>
                    </a:solidFill>
                  </a:tcPr>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ctr" rtl="0">
                        <a:spcBef>
                          <a:spcPts val="0"/>
                        </a:spcBef>
                        <a:spcAft>
                          <a:spcPts val="0"/>
                        </a:spcAft>
                        <a:buNone/>
                      </a:pPr>
                      <a:endParaRPr sz="1800" b="0"/>
                    </a:p>
                    <a:p>
                      <a:pPr marL="0" marR="0" lvl="0" indent="0" algn="ctr" rtl="0">
                        <a:spcBef>
                          <a:spcPts val="0"/>
                        </a:spcBef>
                        <a:spcAft>
                          <a:spcPts val="0"/>
                        </a:spcAft>
                        <a:buNone/>
                      </a:pPr>
                      <a:r>
                        <a:rPr lang="en-US" sz="1800" b="1"/>
                        <a:t>ASIE</a:t>
                      </a:r>
                      <a:endParaRPr/>
                    </a:p>
                    <a:p>
                      <a:pPr marL="0" marR="0" lvl="0" indent="0" algn="ctr" rtl="0">
                        <a:spcBef>
                          <a:spcPts val="0"/>
                        </a:spcBef>
                        <a:spcAft>
                          <a:spcPts val="0"/>
                        </a:spcAft>
                        <a:buNone/>
                      </a:pPr>
                      <a:endParaRPr sz="1800" b="1"/>
                    </a:p>
                    <a:p>
                      <a:pPr marL="0" marR="0" lvl="0" indent="0" algn="ctr" rtl="0">
                        <a:spcBef>
                          <a:spcPts val="0"/>
                        </a:spcBef>
                        <a:spcAft>
                          <a:spcPts val="0"/>
                        </a:spcAft>
                        <a:buNone/>
                      </a:pPr>
                      <a:r>
                        <a:rPr lang="en-US" sz="1800" b="1"/>
                        <a:t>Sur 3 personnes qui étaient sous-alimentées, un peu plus d’une personne mange désormais à sa faim.</a:t>
                      </a:r>
                      <a:endParaRPr sz="1800"/>
                    </a:p>
                    <a:p>
                      <a:pPr marL="0" marR="0" lvl="0" indent="0" algn="l" rtl="0">
                        <a:spcBef>
                          <a:spcPts val="0"/>
                        </a:spcBef>
                        <a:spcAft>
                          <a:spcPts val="0"/>
                        </a:spcAft>
                        <a:buNone/>
                      </a:pPr>
                      <a:endParaRPr sz="1800"/>
                    </a:p>
                  </a:txBody>
                  <a:tcPr marL="91450" marR="91450" marT="45725" marB="45725">
                    <a:solidFill>
                      <a:srgbClr val="FFFFFF"/>
                    </a:solidFill>
                  </a:tcPr>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ctr" rtl="0">
                        <a:spcBef>
                          <a:spcPts val="0"/>
                        </a:spcBef>
                        <a:spcAft>
                          <a:spcPts val="0"/>
                        </a:spcAft>
                        <a:buNone/>
                      </a:pPr>
                      <a:r>
                        <a:rPr lang="en-US" sz="1800" b="1"/>
                        <a:t>AFRIQUE SUB-SAHARIENNE</a:t>
                      </a:r>
                      <a:endParaRPr/>
                    </a:p>
                    <a:p>
                      <a:pPr marL="0" marR="0" lvl="0" indent="0" algn="ctr" rtl="0">
                        <a:spcBef>
                          <a:spcPts val="0"/>
                        </a:spcBef>
                        <a:spcAft>
                          <a:spcPts val="0"/>
                        </a:spcAft>
                        <a:buNone/>
                      </a:pPr>
                      <a:r>
                        <a:rPr lang="en-US" sz="1800" b="1"/>
                        <a:t>Sur 3 personnes qui étaient sous-alimentées, 1 mange désormais à sa faim.</a:t>
                      </a:r>
                      <a:endParaRPr sz="1800" b="1"/>
                    </a:p>
                  </a:txBody>
                  <a:tcPr marL="91450" marR="91450" marT="45725" marB="45725">
                    <a:solidFill>
                      <a:srgbClr val="FFFFFF"/>
                    </a:solidFill>
                  </a:tcPr>
                </a:tc>
                <a:extLst>
                  <a:ext uri="{0D108BD9-81ED-4DB2-BD59-A6C34878D82A}">
                    <a16:rowId xmlns:a16="http://schemas.microsoft.com/office/drawing/2014/main" val="10000"/>
                  </a:ext>
                </a:extLst>
              </a:tr>
            </a:tbl>
          </a:graphicData>
        </a:graphic>
      </p:graphicFrame>
      <p:sp>
        <p:nvSpPr>
          <p:cNvPr id="165" name="Google Shape;165;p21"/>
          <p:cNvSpPr/>
          <p:nvPr/>
        </p:nvSpPr>
        <p:spPr>
          <a:xfrm>
            <a:off x="1409700" y="3841750"/>
            <a:ext cx="558800" cy="546100"/>
          </a:xfrm>
          <a:prstGeom prst="smileyFace">
            <a:avLst>
              <a:gd name="adj" fmla="val 4653"/>
            </a:avLst>
          </a:prstGeom>
          <a:gradFill>
            <a:gsLst>
              <a:gs pos="0">
                <a:srgbClr val="A0C94A"/>
              </a:gs>
              <a:gs pos="100000">
                <a:srgbClr val="DBFF9C"/>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21"/>
          <p:cNvSpPr/>
          <p:nvPr/>
        </p:nvSpPr>
        <p:spPr>
          <a:xfrm>
            <a:off x="7061200" y="3841750"/>
            <a:ext cx="558800" cy="546100"/>
          </a:xfrm>
          <a:prstGeom prst="smileyFace">
            <a:avLst>
              <a:gd name="adj" fmla="val -4649"/>
            </a:avLst>
          </a:prstGeom>
          <a:gradFill>
            <a:gsLst>
              <a:gs pos="0">
                <a:srgbClr val="D13F3B"/>
              </a:gs>
              <a:gs pos="100000">
                <a:srgbClr val="FF9995"/>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21"/>
          <p:cNvSpPr/>
          <p:nvPr/>
        </p:nvSpPr>
        <p:spPr>
          <a:xfrm>
            <a:off x="4254500" y="3841750"/>
            <a:ext cx="558800" cy="546100"/>
          </a:xfrm>
          <a:prstGeom prst="smileyFace">
            <a:avLst>
              <a:gd name="adj" fmla="val 2"/>
            </a:avLst>
          </a:prstGeom>
          <a:solidFill>
            <a:srgbClr val="FFFF0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3BD8A824-0021-43D7-9D61-9F917E48A12F}"/>
              </a:ext>
            </a:extLst>
          </p:cNvPr>
          <p:cNvPicPr>
            <a:picLocks noChangeAspect="1"/>
          </p:cNvPicPr>
          <p:nvPr/>
        </p:nvPicPr>
        <p:blipFill rotWithShape="1">
          <a:blip r:embed="rId3"/>
          <a:srcRect t="56000" b="10154"/>
          <a:stretch/>
        </p:blipFill>
        <p:spPr>
          <a:xfrm>
            <a:off x="65679" y="984738"/>
            <a:ext cx="9078321" cy="4346057"/>
          </a:xfrm>
          <a:prstGeom prst="rect">
            <a:avLst/>
          </a:prstGeom>
        </p:spPr>
      </p:pic>
    </p:spTree>
    <p:extLst>
      <p:ext uri="{BB962C8B-B14F-4D97-AF65-F5344CB8AC3E}">
        <p14:creationId xmlns:p14="http://schemas.microsoft.com/office/powerpoint/2010/main" val="136777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7e3dfcd293_0_0"/>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173" name="Google Shape;173;g7e3dfcd293_0_0"/>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174" name="Google Shape;174;g7e3dfcd293_0_0"/>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0" name="Google Shape;100;g7e3e8536fd_0_0"/>
          <p:cNvPicPr preferRelativeResize="0"/>
          <p:nvPr/>
        </p:nvPicPr>
        <p:blipFill>
          <a:blip r:embed="rId3">
            <a:alphaModFix/>
          </a:blip>
          <a:stretch>
            <a:fillRect/>
          </a:stretch>
        </p:blipFill>
        <p:spPr>
          <a:xfrm>
            <a:off x="29663" y="1056050"/>
            <a:ext cx="9084676" cy="4745899"/>
          </a:xfrm>
          <a:prstGeom prst="rect">
            <a:avLst/>
          </a:prstGeom>
          <a:noFill/>
          <a:ln>
            <a:noFill/>
          </a:ln>
        </p:spPr>
      </p:pic>
      <p:pic>
        <p:nvPicPr>
          <p:cNvPr id="4" name="Picture 3">
            <a:extLst>
              <a:ext uri="{FF2B5EF4-FFF2-40B4-BE49-F238E27FC236}">
                <a16:creationId xmlns:a16="http://schemas.microsoft.com/office/drawing/2014/main" id="{A8404DFB-F2CE-4193-A25A-6552DC4B06E6}"/>
              </a:ext>
            </a:extLst>
          </p:cNvPr>
          <p:cNvPicPr>
            <a:picLocks noChangeAspect="1"/>
          </p:cNvPicPr>
          <p:nvPr/>
        </p:nvPicPr>
        <p:blipFill rotWithShape="1">
          <a:blip r:embed="rId4"/>
          <a:srcRect l="40963" t="34" b="90325"/>
          <a:stretch/>
        </p:blipFill>
        <p:spPr>
          <a:xfrm>
            <a:off x="4244047" y="0"/>
            <a:ext cx="4899953" cy="11318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4" name="Picture 3">
            <a:extLst>
              <a:ext uri="{FF2B5EF4-FFF2-40B4-BE49-F238E27FC236}">
                <a16:creationId xmlns:a16="http://schemas.microsoft.com/office/drawing/2014/main" id="{A0C6F816-2F20-4322-A067-0736D3366964}"/>
              </a:ext>
            </a:extLst>
          </p:cNvPr>
          <p:cNvPicPr>
            <a:picLocks noChangeAspect="1"/>
          </p:cNvPicPr>
          <p:nvPr/>
        </p:nvPicPr>
        <p:blipFill rotWithShape="1">
          <a:blip r:embed="rId3"/>
          <a:srcRect l="40963" t="34" b="90325"/>
          <a:stretch/>
        </p:blipFill>
        <p:spPr>
          <a:xfrm>
            <a:off x="4244047" y="0"/>
            <a:ext cx="4899953" cy="1131811"/>
          </a:xfrm>
          <a:prstGeom prst="rect">
            <a:avLst/>
          </a:prstGeom>
        </p:spPr>
      </p:pic>
      <p:pic>
        <p:nvPicPr>
          <p:cNvPr id="5" name="Picture 4">
            <a:extLst>
              <a:ext uri="{FF2B5EF4-FFF2-40B4-BE49-F238E27FC236}">
                <a16:creationId xmlns:a16="http://schemas.microsoft.com/office/drawing/2014/main" id="{83AC5F2D-F1DD-4287-9712-3EDD6A7839F6}"/>
              </a:ext>
            </a:extLst>
          </p:cNvPr>
          <p:cNvPicPr>
            <a:picLocks noChangeAspect="1"/>
          </p:cNvPicPr>
          <p:nvPr/>
        </p:nvPicPr>
        <p:blipFill rotWithShape="1">
          <a:blip r:embed="rId3"/>
          <a:srcRect t="14915" b="42477"/>
          <a:stretch/>
        </p:blipFill>
        <p:spPr>
          <a:xfrm>
            <a:off x="72652" y="1280159"/>
            <a:ext cx="8998695" cy="54230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p:nvPr/>
        </p:nvSpPr>
        <p:spPr>
          <a:xfrm>
            <a:off x="300950" y="1079150"/>
            <a:ext cx="8596800" cy="5386800"/>
          </a:xfrm>
          <a:prstGeom prst="roundRect">
            <a:avLst>
              <a:gd name="adj" fmla="val 1083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txBox="1">
            <a:spLocks noGrp="1"/>
          </p:cNvSpPr>
          <p:nvPr>
            <p:ph type="title"/>
          </p:nvPr>
        </p:nvSpPr>
        <p:spPr>
          <a:xfrm>
            <a:off x="39525" y="87400"/>
            <a:ext cx="8807400" cy="878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n-US" sz="4200" b="1">
                <a:solidFill>
                  <a:srgbClr val="00527D"/>
                </a:solidFill>
              </a:rPr>
              <a:t>L'accès à la nourriture: une inégalité sociale</a:t>
            </a:r>
            <a:endParaRPr sz="4200" b="1">
              <a:solidFill>
                <a:srgbClr val="00527D"/>
              </a:solidFill>
            </a:endParaRPr>
          </a:p>
        </p:txBody>
      </p:sp>
      <p:sp>
        <p:nvSpPr>
          <p:cNvPr id="115" name="Google Shape;115;p17"/>
          <p:cNvSpPr txBox="1">
            <a:spLocks noGrp="1"/>
          </p:cNvSpPr>
          <p:nvPr>
            <p:ph type="body" idx="1"/>
          </p:nvPr>
        </p:nvSpPr>
        <p:spPr>
          <a:xfrm>
            <a:off x="457200" y="1210475"/>
            <a:ext cx="8229600" cy="55236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400"/>
              </a:spcBef>
              <a:spcAft>
                <a:spcPts val="0"/>
              </a:spcAft>
              <a:buClr>
                <a:schemeClr val="dk1"/>
              </a:buClr>
              <a:buSzPts val="2000"/>
              <a:buNone/>
            </a:pPr>
            <a:endParaRPr/>
          </a:p>
          <a:p>
            <a:pPr marL="342900" lvl="0" indent="-342900" algn="l" rtl="0">
              <a:lnSpc>
                <a:spcPct val="80000"/>
              </a:lnSpc>
              <a:spcBef>
                <a:spcPts val="400"/>
              </a:spcBef>
              <a:spcAft>
                <a:spcPts val="0"/>
              </a:spcAft>
              <a:buClr>
                <a:schemeClr val="dk1"/>
              </a:buClr>
              <a:buSzPts val="2000"/>
              <a:buNone/>
            </a:pPr>
            <a:endParaRPr sz="2000"/>
          </a:p>
        </p:txBody>
      </p:sp>
      <p:pic>
        <p:nvPicPr>
          <p:cNvPr id="116" name="Google Shape;116;p17"/>
          <p:cNvPicPr preferRelativeResize="0"/>
          <p:nvPr/>
        </p:nvPicPr>
        <p:blipFill>
          <a:blip r:embed="rId3">
            <a:alphaModFix/>
          </a:blip>
          <a:stretch>
            <a:fillRect/>
          </a:stretch>
        </p:blipFill>
        <p:spPr>
          <a:xfrm>
            <a:off x="1274530" y="1079150"/>
            <a:ext cx="6337395" cy="538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728bfd58cd_0_0"/>
          <p:cNvSpPr/>
          <p:nvPr/>
        </p:nvSpPr>
        <p:spPr>
          <a:xfrm>
            <a:off x="300950" y="1079150"/>
            <a:ext cx="8596800" cy="5386800"/>
          </a:xfrm>
          <a:prstGeom prst="roundRect">
            <a:avLst>
              <a:gd name="adj" fmla="val 1083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g728bfd58cd_0_0"/>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b="1">
              <a:solidFill>
                <a:srgbClr val="00527D"/>
              </a:solidFill>
            </a:endParaRPr>
          </a:p>
        </p:txBody>
      </p:sp>
      <p:sp>
        <p:nvSpPr>
          <p:cNvPr id="124" name="Google Shape;124;g728bfd58cd_0_0"/>
          <p:cNvSpPr txBox="1">
            <a:spLocks noGrp="1"/>
          </p:cNvSpPr>
          <p:nvPr>
            <p:ph type="body" idx="1"/>
          </p:nvPr>
        </p:nvSpPr>
        <p:spPr>
          <a:xfrm>
            <a:off x="457200" y="1334525"/>
            <a:ext cx="8229600" cy="5523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1 Is obesity in France on the increase? Yes / No</a:t>
            </a:r>
            <a:endParaRPr/>
          </a:p>
          <a:p>
            <a:pPr marL="0" lvl="0" indent="0" algn="l" rtl="0">
              <a:lnSpc>
                <a:spcPct val="115000"/>
              </a:lnSpc>
              <a:spcBef>
                <a:spcPts val="1200"/>
              </a:spcBef>
              <a:spcAft>
                <a:spcPts val="0"/>
              </a:spcAft>
              <a:buClr>
                <a:schemeClr val="dk1"/>
              </a:buClr>
              <a:buSzPts val="1100"/>
              <a:buFont typeface="Arial"/>
              <a:buNone/>
            </a:pPr>
            <a:r>
              <a:rPr lang="en-US"/>
              <a:t>2 Are boys or girls more likely to be obese in France, according to these statistics?</a:t>
            </a:r>
            <a:endParaRPr/>
          </a:p>
          <a:p>
            <a:pPr marL="0" lvl="0" indent="0" algn="l" rtl="0">
              <a:lnSpc>
                <a:spcPct val="115000"/>
              </a:lnSpc>
              <a:spcBef>
                <a:spcPts val="1200"/>
              </a:spcBef>
              <a:spcAft>
                <a:spcPts val="0"/>
              </a:spcAft>
              <a:buClr>
                <a:schemeClr val="dk1"/>
              </a:buClr>
              <a:buSzPts val="1100"/>
              <a:buFont typeface="Arial"/>
              <a:buNone/>
            </a:pPr>
            <a:r>
              <a:rPr lang="en-US"/>
              <a:t>3 What social inequalities exist in France? </a:t>
            </a:r>
            <a:endParaRPr/>
          </a:p>
          <a:p>
            <a:pPr marL="0" lvl="0" indent="0" algn="l" rtl="0">
              <a:lnSpc>
                <a:spcPct val="115000"/>
              </a:lnSpc>
              <a:spcBef>
                <a:spcPts val="1200"/>
              </a:spcBef>
              <a:spcAft>
                <a:spcPts val="1200"/>
              </a:spcAft>
              <a:buClr>
                <a:schemeClr val="dk1"/>
              </a:buClr>
              <a:buSzPts val="1100"/>
              <a:buFont typeface="Arial"/>
              <a:buNone/>
            </a:pPr>
            <a:r>
              <a:rPr lang="en-US"/>
              <a:t>4 What social inequalities regarding food exist globally?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728bfd58cd_0_8"/>
          <p:cNvSpPr/>
          <p:nvPr/>
        </p:nvSpPr>
        <p:spPr>
          <a:xfrm>
            <a:off x="300950" y="1079150"/>
            <a:ext cx="8596800" cy="5386800"/>
          </a:xfrm>
          <a:prstGeom prst="roundRect">
            <a:avLst>
              <a:gd name="adj" fmla="val 1083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g728bfd58cd_0_8"/>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a:solidFill>
                  <a:srgbClr val="00527D"/>
                </a:solidFill>
              </a:rPr>
              <a:t>Le droit à l’alimentation</a:t>
            </a:r>
            <a:endParaRPr b="1">
              <a:solidFill>
                <a:srgbClr val="00527D"/>
              </a:solidFill>
            </a:endParaRPr>
          </a:p>
        </p:txBody>
      </p:sp>
      <p:sp>
        <p:nvSpPr>
          <p:cNvPr id="132" name="Google Shape;132;g728bfd58cd_0_8"/>
          <p:cNvSpPr txBox="1">
            <a:spLocks noGrp="1"/>
          </p:cNvSpPr>
          <p:nvPr>
            <p:ph type="body" idx="1"/>
          </p:nvPr>
        </p:nvSpPr>
        <p:spPr>
          <a:xfrm>
            <a:off x="457200" y="1334525"/>
            <a:ext cx="8229600" cy="5523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None/>
            </a:pPr>
            <a:r>
              <a:rPr lang="en-US" sz="2000"/>
              <a:t>La nourriture est un aliment essentiel, sans lequel aucun d’entre nous ne</a:t>
            </a:r>
            <a:endParaRPr/>
          </a:p>
          <a:p>
            <a:pPr marL="342900" lvl="0" indent="-342900" algn="l" rtl="0">
              <a:lnSpc>
                <a:spcPct val="80000"/>
              </a:lnSpc>
              <a:spcBef>
                <a:spcPts val="400"/>
              </a:spcBef>
              <a:spcAft>
                <a:spcPts val="0"/>
              </a:spcAft>
              <a:buClr>
                <a:schemeClr val="dk1"/>
              </a:buClr>
              <a:buSzPts val="2000"/>
              <a:buNone/>
            </a:pPr>
            <a:r>
              <a:rPr lang="en-US" sz="2000"/>
              <a:t>pourrait survivre.  L’alimentation est donc un besoin vital pour tous les êtres</a:t>
            </a:r>
            <a:endParaRPr sz="2000"/>
          </a:p>
          <a:p>
            <a:pPr marL="342900" lvl="0" indent="-342900" algn="l" rtl="0">
              <a:lnSpc>
                <a:spcPct val="80000"/>
              </a:lnSpc>
              <a:spcBef>
                <a:spcPts val="400"/>
              </a:spcBef>
              <a:spcAft>
                <a:spcPts val="0"/>
              </a:spcAft>
              <a:buClr>
                <a:schemeClr val="dk1"/>
              </a:buClr>
              <a:buSzPts val="2000"/>
              <a:buNone/>
            </a:pPr>
            <a:r>
              <a:rPr lang="en-US" sz="2000"/>
              <a:t>humains, d’où qu’ils viennent.  Pour cette raison, le droit à une alimentation</a:t>
            </a:r>
            <a:endParaRPr/>
          </a:p>
          <a:p>
            <a:pPr marL="342900" lvl="0" indent="-342900" algn="l" rtl="0">
              <a:lnSpc>
                <a:spcPct val="80000"/>
              </a:lnSpc>
              <a:spcBef>
                <a:spcPts val="400"/>
              </a:spcBef>
              <a:spcAft>
                <a:spcPts val="0"/>
              </a:spcAft>
              <a:buClr>
                <a:schemeClr val="dk1"/>
              </a:buClr>
              <a:buSzPts val="2000"/>
              <a:buNone/>
            </a:pPr>
            <a:r>
              <a:rPr lang="en-US" sz="2000"/>
              <a:t>saine et suffisante est l’un des droits qui est défini dans la Convention</a:t>
            </a:r>
            <a:endParaRPr/>
          </a:p>
          <a:p>
            <a:pPr marL="342900" lvl="0" indent="-342900" algn="l" rtl="0">
              <a:lnSpc>
                <a:spcPct val="80000"/>
              </a:lnSpc>
              <a:spcBef>
                <a:spcPts val="400"/>
              </a:spcBef>
              <a:spcAft>
                <a:spcPts val="0"/>
              </a:spcAft>
              <a:buClr>
                <a:schemeClr val="dk1"/>
              </a:buClr>
              <a:buSzPts val="2000"/>
              <a:buNone/>
            </a:pPr>
            <a:r>
              <a:rPr lang="en-US" sz="2000"/>
              <a:t>internationale des droits de l’enfant.</a:t>
            </a:r>
            <a:endParaRPr/>
          </a:p>
          <a:p>
            <a:pPr marL="342900" lvl="0" indent="-342900" algn="l" rtl="0">
              <a:lnSpc>
                <a:spcPct val="80000"/>
              </a:lnSpc>
              <a:spcBef>
                <a:spcPts val="400"/>
              </a:spcBef>
              <a:spcAft>
                <a:spcPts val="0"/>
              </a:spcAft>
              <a:buClr>
                <a:schemeClr val="dk1"/>
              </a:buClr>
              <a:buSzPts val="2000"/>
              <a:buNone/>
            </a:pPr>
            <a:endParaRPr sz="2000"/>
          </a:p>
          <a:p>
            <a:pPr marL="342900" lvl="0" indent="-342900" algn="l" rtl="0">
              <a:lnSpc>
                <a:spcPct val="80000"/>
              </a:lnSpc>
              <a:spcBef>
                <a:spcPts val="400"/>
              </a:spcBef>
              <a:spcAft>
                <a:spcPts val="0"/>
              </a:spcAft>
              <a:buClr>
                <a:schemeClr val="dk1"/>
              </a:buClr>
              <a:buSzPts val="2000"/>
              <a:buNone/>
            </a:pPr>
            <a:r>
              <a:rPr lang="en-US" sz="2000"/>
              <a:t>Malheureusement, dans de nombreux pays du monde trop d’enfants sont</a:t>
            </a:r>
            <a:endParaRPr sz="2000"/>
          </a:p>
          <a:p>
            <a:pPr marL="342900" lvl="0" indent="-342900" algn="l" rtl="0">
              <a:lnSpc>
                <a:spcPct val="80000"/>
              </a:lnSpc>
              <a:spcBef>
                <a:spcPts val="400"/>
              </a:spcBef>
              <a:spcAft>
                <a:spcPts val="0"/>
              </a:spcAft>
              <a:buClr>
                <a:schemeClr val="dk1"/>
              </a:buClr>
              <a:buSzPts val="2000"/>
              <a:buNone/>
            </a:pPr>
            <a:r>
              <a:rPr lang="en-US" sz="2000"/>
              <a:t>encore victimes d’insécurité alimentaire.  A </a:t>
            </a:r>
            <a:r>
              <a:rPr lang="en-US" sz="2000" b="1"/>
              <a:t>Madagascar</a:t>
            </a:r>
            <a:r>
              <a:rPr lang="en-US" sz="2000"/>
              <a:t> par exemple, plus de</a:t>
            </a:r>
            <a:endParaRPr/>
          </a:p>
          <a:p>
            <a:pPr marL="342900" lvl="0" indent="-342900" algn="l" rtl="0">
              <a:lnSpc>
                <a:spcPct val="80000"/>
              </a:lnSpc>
              <a:spcBef>
                <a:spcPts val="400"/>
              </a:spcBef>
              <a:spcAft>
                <a:spcPts val="0"/>
              </a:spcAft>
              <a:buClr>
                <a:schemeClr val="dk1"/>
              </a:buClr>
              <a:buSzPts val="2000"/>
              <a:buNone/>
            </a:pPr>
            <a:r>
              <a:rPr lang="en-US" sz="2000"/>
              <a:t>la moitié des enfants en sont victimes; c’est à dire que les denrées</a:t>
            </a:r>
            <a:endParaRPr sz="2000"/>
          </a:p>
          <a:p>
            <a:pPr marL="342900" lvl="0" indent="-342900" algn="l" rtl="0">
              <a:lnSpc>
                <a:spcPct val="80000"/>
              </a:lnSpc>
              <a:spcBef>
                <a:spcPts val="400"/>
              </a:spcBef>
              <a:spcAft>
                <a:spcPts val="0"/>
              </a:spcAft>
              <a:buClr>
                <a:schemeClr val="dk1"/>
              </a:buClr>
              <a:buSzPts val="2000"/>
              <a:buNone/>
            </a:pPr>
            <a:r>
              <a:rPr lang="en-US" sz="2000"/>
              <a:t>alimentaires sont parfois insuffisantes, où que les enfants malgaches n’y ont</a:t>
            </a:r>
            <a:endParaRPr sz="2000"/>
          </a:p>
          <a:p>
            <a:pPr marL="342900" lvl="0" indent="-342900" algn="l" rtl="0">
              <a:lnSpc>
                <a:spcPct val="80000"/>
              </a:lnSpc>
              <a:spcBef>
                <a:spcPts val="400"/>
              </a:spcBef>
              <a:spcAft>
                <a:spcPts val="0"/>
              </a:spcAft>
              <a:buClr>
                <a:schemeClr val="dk1"/>
              </a:buClr>
              <a:buSzPts val="2000"/>
              <a:buNone/>
            </a:pPr>
            <a:r>
              <a:rPr lang="en-US" sz="2000"/>
              <a:t>pas accès. </a:t>
            </a:r>
            <a:endParaRPr/>
          </a:p>
          <a:p>
            <a:pPr marL="342900" lvl="0" indent="-342900" algn="l" rtl="0">
              <a:lnSpc>
                <a:spcPct val="80000"/>
              </a:lnSpc>
              <a:spcBef>
                <a:spcPts val="400"/>
              </a:spcBef>
              <a:spcAft>
                <a:spcPts val="0"/>
              </a:spcAft>
              <a:buClr>
                <a:schemeClr val="dk1"/>
              </a:buClr>
              <a:buSzPts val="2000"/>
              <a:buNone/>
            </a:pPr>
            <a:endParaRPr sz="2000"/>
          </a:p>
          <a:p>
            <a:pPr marL="342900" lvl="0" indent="-342900" algn="l" rtl="0">
              <a:lnSpc>
                <a:spcPct val="80000"/>
              </a:lnSpc>
              <a:spcBef>
                <a:spcPts val="400"/>
              </a:spcBef>
              <a:spcAft>
                <a:spcPts val="0"/>
              </a:spcAft>
              <a:buClr>
                <a:schemeClr val="dk1"/>
              </a:buClr>
              <a:buSzPts val="2000"/>
              <a:buNone/>
            </a:pPr>
            <a:r>
              <a:rPr lang="en-US" sz="2000"/>
              <a:t>A </a:t>
            </a:r>
            <a:r>
              <a:rPr lang="en-US" sz="2000" b="1"/>
              <a:t>Madagascar</a:t>
            </a:r>
            <a:r>
              <a:rPr lang="en-US" sz="2000"/>
              <a:t>, la malnutrition touche près d’un enfant sur deux.  Les</a:t>
            </a:r>
            <a:endParaRPr/>
          </a:p>
          <a:p>
            <a:pPr marL="342900" lvl="0" indent="-342900" algn="l" rtl="0">
              <a:lnSpc>
                <a:spcPct val="80000"/>
              </a:lnSpc>
              <a:spcBef>
                <a:spcPts val="400"/>
              </a:spcBef>
              <a:spcAft>
                <a:spcPts val="0"/>
              </a:spcAft>
              <a:buClr>
                <a:schemeClr val="dk1"/>
              </a:buClr>
              <a:buSzPts val="2000"/>
              <a:buNone/>
            </a:pPr>
            <a:r>
              <a:rPr lang="en-US" sz="2000"/>
              <a:t>catastrophes naturelles ont frappé le pays en 2013 – le cyclone Haruna et la</a:t>
            </a:r>
            <a:endParaRPr/>
          </a:p>
          <a:p>
            <a:pPr marL="342900" lvl="0" indent="-342900" algn="l" rtl="0">
              <a:lnSpc>
                <a:spcPct val="80000"/>
              </a:lnSpc>
              <a:spcBef>
                <a:spcPts val="400"/>
              </a:spcBef>
              <a:spcAft>
                <a:spcPts val="0"/>
              </a:spcAft>
              <a:buClr>
                <a:schemeClr val="dk1"/>
              </a:buClr>
              <a:buSzPts val="2000"/>
              <a:buNone/>
            </a:pPr>
            <a:r>
              <a:rPr lang="en-US" sz="2000"/>
              <a:t>destruction des récoltes par les criquets – ont augmenté le nombre de</a:t>
            </a:r>
            <a:endParaRPr/>
          </a:p>
          <a:p>
            <a:pPr marL="342900" lvl="0" indent="-342900" algn="l" rtl="0">
              <a:lnSpc>
                <a:spcPct val="80000"/>
              </a:lnSpc>
              <a:spcBef>
                <a:spcPts val="400"/>
              </a:spcBef>
              <a:spcAft>
                <a:spcPts val="0"/>
              </a:spcAft>
              <a:buClr>
                <a:schemeClr val="dk1"/>
              </a:buClr>
              <a:buSzPts val="2000"/>
              <a:buNone/>
            </a:pPr>
            <a:r>
              <a:rPr lang="en-US" sz="2000"/>
              <a:t>familles victimes d’insécurité alimentaire.</a:t>
            </a:r>
            <a:endParaRPr/>
          </a:p>
          <a:p>
            <a:pPr marL="342900" lvl="0" indent="-342900" algn="l" rtl="0">
              <a:lnSpc>
                <a:spcPct val="80000"/>
              </a:lnSpc>
              <a:spcBef>
                <a:spcPts val="400"/>
              </a:spcBef>
              <a:spcAft>
                <a:spcPts val="0"/>
              </a:spcAft>
              <a:buClr>
                <a:schemeClr val="dk1"/>
              </a:buClr>
              <a:buSzPts val="2000"/>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rgbClr val="00527D"/>
                </a:solidFill>
              </a:rPr>
              <a:t>Le Madagascar</a:t>
            </a:r>
            <a:endParaRPr b="1">
              <a:solidFill>
                <a:srgbClr val="00527D"/>
              </a:solidFill>
            </a:endParaRPr>
          </a:p>
        </p:txBody>
      </p:sp>
      <p:sp>
        <p:nvSpPr>
          <p:cNvPr id="139" name="Google Shape;139;p18"/>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None/>
            </a:pPr>
            <a:r>
              <a:rPr lang="en-US" b="1"/>
              <a:t>Drapeau:</a:t>
            </a:r>
            <a:endParaRPr/>
          </a:p>
          <a:p>
            <a:pPr marL="342900" lvl="0" indent="-342900" algn="l" rtl="0">
              <a:lnSpc>
                <a:spcPct val="90000"/>
              </a:lnSpc>
              <a:spcBef>
                <a:spcPts val="640"/>
              </a:spcBef>
              <a:spcAft>
                <a:spcPts val="0"/>
              </a:spcAft>
              <a:buClr>
                <a:schemeClr val="dk1"/>
              </a:buClr>
              <a:buSzPts val="3200"/>
              <a:buNone/>
            </a:pPr>
            <a:endParaRPr b="1"/>
          </a:p>
          <a:p>
            <a:pPr marL="342900" lvl="0" indent="-342900" algn="l" rtl="0">
              <a:lnSpc>
                <a:spcPct val="90000"/>
              </a:lnSpc>
              <a:spcBef>
                <a:spcPts val="640"/>
              </a:spcBef>
              <a:spcAft>
                <a:spcPts val="0"/>
              </a:spcAft>
              <a:buClr>
                <a:schemeClr val="dk1"/>
              </a:buClr>
              <a:buSzPts val="3200"/>
              <a:buNone/>
            </a:pPr>
            <a:endParaRPr b="1"/>
          </a:p>
          <a:p>
            <a:pPr marL="342900" lvl="0" indent="-342900" algn="l" rtl="0">
              <a:lnSpc>
                <a:spcPct val="90000"/>
              </a:lnSpc>
              <a:spcBef>
                <a:spcPts val="640"/>
              </a:spcBef>
              <a:spcAft>
                <a:spcPts val="0"/>
              </a:spcAft>
              <a:buClr>
                <a:schemeClr val="dk1"/>
              </a:buClr>
              <a:buSzPts val="3200"/>
              <a:buNone/>
            </a:pPr>
            <a:r>
              <a:rPr lang="en-US" b="1"/>
              <a:t>Capitale:</a:t>
            </a:r>
            <a:r>
              <a:rPr lang="en-US" b="1">
                <a:highlight>
                  <a:srgbClr val="FFFFFF"/>
                </a:highlight>
              </a:rPr>
              <a:t>                             </a:t>
            </a:r>
            <a:endParaRPr>
              <a:highlight>
                <a:srgbClr val="FFFFFF"/>
              </a:highlight>
            </a:endParaRPr>
          </a:p>
          <a:p>
            <a:pPr marL="342900" lvl="0" indent="-342900" algn="l" rtl="0">
              <a:lnSpc>
                <a:spcPct val="90000"/>
              </a:lnSpc>
              <a:spcBef>
                <a:spcPts val="640"/>
              </a:spcBef>
              <a:spcAft>
                <a:spcPts val="0"/>
              </a:spcAft>
              <a:buClr>
                <a:schemeClr val="dk1"/>
              </a:buClr>
              <a:buSzPts val="3200"/>
              <a:buNone/>
            </a:pPr>
            <a:r>
              <a:rPr lang="en-US" b="1"/>
              <a:t>Langues officielles:</a:t>
            </a:r>
            <a:endParaRPr/>
          </a:p>
          <a:p>
            <a:pPr marL="342900" lvl="0" indent="-342900" algn="l" rtl="0">
              <a:lnSpc>
                <a:spcPct val="90000"/>
              </a:lnSpc>
              <a:spcBef>
                <a:spcPts val="640"/>
              </a:spcBef>
              <a:spcAft>
                <a:spcPts val="0"/>
              </a:spcAft>
              <a:buClr>
                <a:schemeClr val="dk1"/>
              </a:buClr>
              <a:buSzPts val="3200"/>
              <a:buNone/>
            </a:pPr>
            <a:r>
              <a:rPr lang="en-US" b="1"/>
              <a:t>Nombre d’habitants:</a:t>
            </a:r>
            <a:endParaRPr/>
          </a:p>
          <a:p>
            <a:pPr marL="342900" lvl="0" indent="-342900" algn="l" rtl="0">
              <a:lnSpc>
                <a:spcPct val="90000"/>
              </a:lnSpc>
              <a:spcBef>
                <a:spcPts val="640"/>
              </a:spcBef>
              <a:spcAft>
                <a:spcPts val="0"/>
              </a:spcAft>
              <a:buClr>
                <a:schemeClr val="dk1"/>
              </a:buClr>
              <a:buSzPts val="3200"/>
              <a:buNone/>
            </a:pPr>
            <a:r>
              <a:rPr lang="en-US" b="1"/>
              <a:t>Superficie:</a:t>
            </a:r>
            <a:endParaRPr/>
          </a:p>
          <a:p>
            <a:pPr marL="342900" lvl="0" indent="-342900" algn="l" rtl="0">
              <a:lnSpc>
                <a:spcPct val="90000"/>
              </a:lnSpc>
              <a:spcBef>
                <a:spcPts val="640"/>
              </a:spcBef>
              <a:spcAft>
                <a:spcPts val="0"/>
              </a:spcAft>
              <a:buClr>
                <a:schemeClr val="dk1"/>
              </a:buClr>
              <a:buSzPts val="3200"/>
              <a:buNone/>
            </a:pPr>
            <a:r>
              <a:rPr lang="en-US" b="1"/>
              <a:t>Densité:</a:t>
            </a:r>
            <a:endParaRPr/>
          </a:p>
          <a:p>
            <a:pPr marL="342900" lvl="0" indent="-342900" algn="l" rtl="0">
              <a:lnSpc>
                <a:spcPct val="90000"/>
              </a:lnSpc>
              <a:spcBef>
                <a:spcPts val="640"/>
              </a:spcBef>
              <a:spcAft>
                <a:spcPts val="0"/>
              </a:spcAft>
              <a:buClr>
                <a:schemeClr val="dk1"/>
              </a:buClr>
              <a:buSzPts val="3200"/>
              <a:buNone/>
            </a:pPr>
            <a:r>
              <a:rPr lang="en-US" b="1"/>
              <a:t>Plat(s) typique(s): </a:t>
            </a:r>
            <a:endParaRPr b="1"/>
          </a:p>
        </p:txBody>
      </p:sp>
      <p:graphicFrame>
        <p:nvGraphicFramePr>
          <p:cNvPr id="140" name="Google Shape;140;p18"/>
          <p:cNvGraphicFramePr/>
          <p:nvPr/>
        </p:nvGraphicFramePr>
        <p:xfrm>
          <a:off x="2222500" y="1600190"/>
          <a:ext cx="3581400" cy="1463050"/>
        </p:xfrm>
        <a:graphic>
          <a:graphicData uri="http://schemas.openxmlformats.org/drawingml/2006/table">
            <a:tbl>
              <a:tblPr firstRow="1" bandRow="1">
                <a:noFill/>
                <a:tableStyleId>{764F3F97-0F8A-48B1-A22B-41CEB81B505E}</a:tableStyleId>
              </a:tblPr>
              <a:tblGrid>
                <a:gridCol w="35814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solidFill>
                      <a:srgbClr val="FFFFFF"/>
                    </a:solidFill>
                  </a:tcPr>
                </a:tc>
                <a:extLst>
                  <a:ext uri="{0D108BD9-81ED-4DB2-BD59-A6C34878D82A}">
                    <a16:rowId xmlns:a16="http://schemas.microsoft.com/office/drawing/2014/main" val="10000"/>
                  </a:ext>
                </a:extLst>
              </a:tr>
            </a:tbl>
          </a:graphicData>
        </a:graphic>
      </p:graphicFrame>
      <p:sp>
        <p:nvSpPr>
          <p:cNvPr id="5" name="Google Shape;125;p18">
            <a:extLst>
              <a:ext uri="{FF2B5EF4-FFF2-40B4-BE49-F238E27FC236}">
                <a16:creationId xmlns:a16="http://schemas.microsoft.com/office/drawing/2014/main" id="{70468E0A-8872-4780-8A31-5FBC2B15ECF9}"/>
              </a:ext>
            </a:extLst>
          </p:cNvPr>
          <p:cNvSpPr/>
          <p:nvPr/>
        </p:nvSpPr>
        <p:spPr>
          <a:xfrm rot="1224802">
            <a:off x="5119855" y="4000614"/>
            <a:ext cx="3896289" cy="1434662"/>
          </a:xfrm>
          <a:prstGeom prst="roundRect">
            <a:avLst>
              <a:gd name="adj" fmla="val 16667"/>
            </a:avLst>
          </a:prstGeom>
          <a:solidFill>
            <a:srgbClr val="FFC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Calibri"/>
                <a:ea typeface="Calibri"/>
                <a:cs typeface="Calibri"/>
                <a:sym typeface="Calibri"/>
              </a:rPr>
              <a:t>Extension: </a:t>
            </a:r>
            <a:endParaRPr dirty="0"/>
          </a:p>
          <a:p>
            <a:pPr marL="0" marR="0" lvl="0" indent="0" algn="ctr" rtl="0">
              <a:lnSpc>
                <a:spcPct val="100000"/>
              </a:lnSpc>
              <a:spcBef>
                <a:spcPts val="0"/>
              </a:spcBef>
              <a:spcAft>
                <a:spcPts val="0"/>
              </a:spcAft>
              <a:buNone/>
            </a:pPr>
            <a:r>
              <a:rPr lang="en-US" sz="2400" b="0" i="0" u="none" strike="noStrike" cap="none" dirty="0">
                <a:solidFill>
                  <a:schemeClr val="dk1"/>
                </a:solidFill>
                <a:latin typeface="Calibri"/>
                <a:ea typeface="Calibri"/>
                <a:cs typeface="Calibri"/>
                <a:sym typeface="Calibri"/>
              </a:rPr>
              <a:t>Find one fun or interesting fact about Madagascar </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p:nvPr/>
        </p:nvSpPr>
        <p:spPr>
          <a:xfrm>
            <a:off x="507650" y="1431800"/>
            <a:ext cx="8280600" cy="4863900"/>
          </a:xfrm>
          <a:prstGeom prst="roundRect">
            <a:avLst>
              <a:gd name="adj" fmla="val 1199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txBox="1">
            <a:spLocks noGrp="1"/>
          </p:cNvSpPr>
          <p:nvPr>
            <p:ph type="title"/>
          </p:nvPr>
        </p:nvSpPr>
        <p:spPr>
          <a:xfrm>
            <a:off x="457200" y="128713"/>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rgbClr val="00527D"/>
                </a:solidFill>
              </a:rPr>
              <a:t>SOS famine en Afrique</a:t>
            </a:r>
            <a:br>
              <a:rPr lang="en-US" b="1">
                <a:solidFill>
                  <a:srgbClr val="00527D"/>
                </a:solidFill>
              </a:rPr>
            </a:br>
            <a:r>
              <a:rPr lang="en-US" sz="2000" b="1">
                <a:solidFill>
                  <a:srgbClr val="00527D"/>
                </a:solidFill>
              </a:rPr>
              <a:t>1jour1actu du 10 au 16 mars 2017</a:t>
            </a:r>
            <a:endParaRPr sz="2000" b="1">
              <a:solidFill>
                <a:srgbClr val="00527D"/>
              </a:solidFill>
            </a:endParaRPr>
          </a:p>
        </p:txBody>
      </p:sp>
      <p:sp>
        <p:nvSpPr>
          <p:cNvPr id="148" name="Google Shape;148;p19"/>
          <p:cNvSpPr txBox="1">
            <a:spLocks noGrp="1"/>
          </p:cNvSpPr>
          <p:nvPr>
            <p:ph type="body" idx="1"/>
          </p:nvPr>
        </p:nvSpPr>
        <p:spPr>
          <a:xfrm>
            <a:off x="457200" y="1600200"/>
            <a:ext cx="8229600" cy="50419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None/>
            </a:pPr>
            <a:r>
              <a:rPr lang="en-US" sz="2480"/>
              <a:t>	Oui, tous les humains pourraient avoir de quoi manger.  Car les techniques modernes permettent de faire pousser beaucoup plus de cultures qu’autrefois, et d’élever beaucoup plus d’animaux.  Et pourtant, 20 millions d’hommes et de femmes et d’enfants risquent aujourd’hui de mourir de faim.</a:t>
            </a:r>
            <a:endParaRPr/>
          </a:p>
          <a:p>
            <a:pPr marL="342900" lvl="0" indent="-342900" algn="l" rtl="0">
              <a:lnSpc>
                <a:spcPct val="80000"/>
              </a:lnSpc>
              <a:spcBef>
                <a:spcPts val="496"/>
              </a:spcBef>
              <a:spcAft>
                <a:spcPts val="0"/>
              </a:spcAft>
              <a:buClr>
                <a:schemeClr val="dk1"/>
              </a:buClr>
              <a:buSzPts val="2480"/>
              <a:buNone/>
            </a:pPr>
            <a:r>
              <a:rPr lang="en-US" sz="2480"/>
              <a:t>	</a:t>
            </a:r>
            <a:endParaRPr/>
          </a:p>
          <a:p>
            <a:pPr marL="342900" lvl="0" indent="-342900" algn="l" rtl="0">
              <a:lnSpc>
                <a:spcPct val="80000"/>
              </a:lnSpc>
              <a:spcBef>
                <a:spcPts val="496"/>
              </a:spcBef>
              <a:spcAft>
                <a:spcPts val="0"/>
              </a:spcAft>
              <a:buClr>
                <a:schemeClr val="dk1"/>
              </a:buClr>
              <a:buSzPts val="2480"/>
              <a:buNone/>
            </a:pPr>
            <a:r>
              <a:rPr lang="en-US" sz="2480"/>
              <a:t>	Le drame se passe en Afrique et au Moyen-Orient, dans quatre pays régulièrement touchés par la sécheresse.  Là-bas, le manque d’eau fait très vite des ravages, car presque tout le monde est agriculteur.  L’absence de pluie brûle les champs et affamé le bétail.  Mais la principale responsable de ces famines, en fait, c’est la guerre et le changement du climat, qui touche tous ces pays.</a:t>
            </a:r>
            <a:endParaRPr sz="248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p:nvPr/>
        </p:nvSpPr>
        <p:spPr>
          <a:xfrm>
            <a:off x="203675" y="1417650"/>
            <a:ext cx="8754900" cy="4740300"/>
          </a:xfrm>
          <a:prstGeom prst="roundRect">
            <a:avLst>
              <a:gd name="adj" fmla="val 1114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txBox="1">
            <a:spLocks noGrp="1"/>
          </p:cNvSpPr>
          <p:nvPr>
            <p:ph type="title"/>
          </p:nvPr>
        </p:nvSpPr>
        <p:spPr>
          <a:xfrm>
            <a:off x="457200" y="17736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b="1">
                <a:solidFill>
                  <a:srgbClr val="00527D"/>
                </a:solidFill>
              </a:rPr>
              <a:t>SOS famine en Afrique</a:t>
            </a:r>
            <a:br>
              <a:rPr lang="en-US" sz="3959" b="1">
                <a:solidFill>
                  <a:srgbClr val="00527D"/>
                </a:solidFill>
              </a:rPr>
            </a:br>
            <a:r>
              <a:rPr lang="en-US" sz="3959" b="1">
                <a:solidFill>
                  <a:srgbClr val="00527D"/>
                </a:solidFill>
              </a:rPr>
              <a:t>Vrai ou faux?</a:t>
            </a:r>
            <a:endParaRPr sz="3959" b="1">
              <a:solidFill>
                <a:srgbClr val="00527D"/>
              </a:solidFill>
            </a:endParaRPr>
          </a:p>
        </p:txBody>
      </p:sp>
      <p:sp>
        <p:nvSpPr>
          <p:cNvPr id="155" name="Google Shape;155;p20"/>
          <p:cNvSpPr txBox="1">
            <a:spLocks noGrp="1"/>
          </p:cNvSpPr>
          <p:nvPr>
            <p:ph type="body" idx="1"/>
          </p:nvPr>
        </p:nvSpPr>
        <p:spPr>
          <a:xfrm>
            <a:off x="457200" y="1600200"/>
            <a:ext cx="8229600" cy="42537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720"/>
              <a:buNone/>
            </a:pPr>
            <a:r>
              <a:rPr lang="en-US" sz="2720"/>
              <a:t>True or false…</a:t>
            </a:r>
            <a:endParaRPr/>
          </a:p>
          <a:p>
            <a:pPr marL="342900" lvl="0" indent="-342900" algn="l" rtl="0">
              <a:lnSpc>
                <a:spcPct val="90000"/>
              </a:lnSpc>
              <a:spcBef>
                <a:spcPts val="544"/>
              </a:spcBef>
              <a:spcAft>
                <a:spcPts val="0"/>
              </a:spcAft>
              <a:buClr>
                <a:schemeClr val="dk1"/>
              </a:buClr>
              <a:buSzPts val="2720"/>
              <a:buNone/>
            </a:pPr>
            <a:endParaRPr sz="2720"/>
          </a:p>
          <a:p>
            <a:pPr marL="457200" lvl="0" indent="-401320" algn="l" rtl="0">
              <a:lnSpc>
                <a:spcPct val="90000"/>
              </a:lnSpc>
              <a:spcBef>
                <a:spcPts val="544"/>
              </a:spcBef>
              <a:spcAft>
                <a:spcPts val="0"/>
              </a:spcAft>
              <a:buSzPts val="2720"/>
              <a:buAutoNum type="arabicPeriod"/>
            </a:pPr>
            <a:r>
              <a:rPr lang="en-US" sz="2720"/>
              <a:t>There is enough food in the world for all humans.</a:t>
            </a:r>
            <a:endParaRPr/>
          </a:p>
          <a:p>
            <a:pPr marL="457200" lvl="0" indent="-401320" algn="l" rtl="0">
              <a:lnSpc>
                <a:spcPct val="90000"/>
              </a:lnSpc>
              <a:spcBef>
                <a:spcPts val="0"/>
              </a:spcBef>
              <a:spcAft>
                <a:spcPts val="0"/>
              </a:spcAft>
              <a:buSzPts val="2720"/>
              <a:buAutoNum type="arabicPeriod"/>
            </a:pPr>
            <a:r>
              <a:rPr lang="en-US" sz="2720"/>
              <a:t>Modern techniques mean we have the capacity to grow</a:t>
            </a:r>
            <a:r>
              <a:rPr lang="en-US"/>
              <a:t> </a:t>
            </a:r>
            <a:r>
              <a:rPr lang="en-US" sz="2720"/>
              <a:t>more and rear more animals.</a:t>
            </a:r>
            <a:endParaRPr/>
          </a:p>
          <a:p>
            <a:pPr marL="457200" lvl="0" indent="-401320" algn="l" rtl="0">
              <a:lnSpc>
                <a:spcPct val="90000"/>
              </a:lnSpc>
              <a:spcBef>
                <a:spcPts val="0"/>
              </a:spcBef>
              <a:spcAft>
                <a:spcPts val="0"/>
              </a:spcAft>
              <a:buSzPts val="2720"/>
              <a:buAutoNum type="arabicPeriod"/>
            </a:pPr>
            <a:r>
              <a:rPr lang="en-US" sz="2720"/>
              <a:t>The Middle East and Africa are worst hit by famine.</a:t>
            </a:r>
            <a:endParaRPr/>
          </a:p>
          <a:p>
            <a:pPr marL="457200" lvl="0" indent="-401320" algn="l" rtl="0">
              <a:lnSpc>
                <a:spcPct val="90000"/>
              </a:lnSpc>
              <a:spcBef>
                <a:spcPts val="0"/>
              </a:spcBef>
              <a:spcAft>
                <a:spcPts val="0"/>
              </a:spcAft>
              <a:buSzPts val="2720"/>
              <a:buAutoNum type="arabicPeriod"/>
            </a:pPr>
            <a:r>
              <a:rPr lang="en-US" sz="2720"/>
              <a:t>There is enough water and drought is not an issue in</a:t>
            </a:r>
            <a:endParaRPr/>
          </a:p>
          <a:p>
            <a:pPr marL="457200" lvl="0" indent="0" algn="l" rtl="0">
              <a:lnSpc>
                <a:spcPct val="90000"/>
              </a:lnSpc>
              <a:spcBef>
                <a:spcPts val="544"/>
              </a:spcBef>
              <a:spcAft>
                <a:spcPts val="0"/>
              </a:spcAft>
              <a:buNone/>
            </a:pPr>
            <a:r>
              <a:rPr lang="en-US" sz="2720"/>
              <a:t>these places.</a:t>
            </a:r>
            <a:endParaRPr/>
          </a:p>
          <a:p>
            <a:pPr marL="457200" lvl="0" indent="-401320" algn="l" rtl="0">
              <a:lnSpc>
                <a:spcPct val="90000"/>
              </a:lnSpc>
              <a:spcBef>
                <a:spcPts val="544"/>
              </a:spcBef>
              <a:spcAft>
                <a:spcPts val="0"/>
              </a:spcAft>
              <a:buSzPts val="2720"/>
              <a:buAutoNum type="arabicPeriod"/>
            </a:pPr>
            <a:r>
              <a:rPr lang="en-US" sz="2720"/>
              <a:t>The main causes of famine are war and climate change.</a:t>
            </a:r>
            <a:endParaRPr sz="272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992</Words>
  <Application>Microsoft Office PowerPoint</Application>
  <PresentationFormat>On-screen Show (4:3)</PresentationFormat>
  <Paragraphs>109</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L'accès à la nourriture: une inégalité sociale</vt:lpstr>
      <vt:lpstr>PowerPoint Presentation</vt:lpstr>
      <vt:lpstr>Le droit à l’alimentation</vt:lpstr>
      <vt:lpstr>Le Madagascar</vt:lpstr>
      <vt:lpstr>SOS famine en Afrique 1jour1actu du 10 au 16 mars 2017</vt:lpstr>
      <vt:lpstr>SOS famine en Afrique Vrai ou faux?</vt:lpstr>
      <vt:lpstr>La faim recule: En 10 ans, dans le monde, 100 millions* de personnes ont été sauvées de la faim. *100 millions, c’est plus d’une fois et demie la population de la France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2</cp:revision>
  <dcterms:created xsi:type="dcterms:W3CDTF">2019-09-20T13:07:51Z</dcterms:created>
  <dcterms:modified xsi:type="dcterms:W3CDTF">2020-06-16T17:29:17Z</dcterms:modified>
</cp:coreProperties>
</file>