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gwpEZGFWPTVCD+a24Y+hHyGyG8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CB8FD5-D50C-4D58-9822-1381D8274E3D}">
  <a:tblStyle styleId="{E5CB8FD5-D50C-4D58-9822-1381D8274E3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5.xml"/><Relationship Id="rId22" Type="http://schemas.openxmlformats.org/officeDocument/2006/relationships/font" Target="fonts/Roboto-italic.fntdata"/><Relationship Id="rId10" Type="http://schemas.openxmlformats.org/officeDocument/2006/relationships/slide" Target="slides/slide4.xml"/><Relationship Id="rId21" Type="http://schemas.openxmlformats.org/officeDocument/2006/relationships/font" Target="fonts/Roboto-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ance24.com/es/20200527-arte-hambre-pandemia-covid19-colombia-israel-africa"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safe=strict&amp;rlz=1C1GCEA_enGB816GB816&amp;ei=nZvgXvvWMuXUxgPEy5SIBQ&amp;q=honduras+map&amp;oq=honduras+&amp;gs_lcp=CgZwc3ktYWIQARgGMgQIABBDMgUIABCRAjIFCAAQkQIyBwgAELEDEEMyBAgAEEMyBAgAEEMyBAgAEEMyBAgAEEMyBAgAEEMyBAgAEEM6BAgAEEdQuyBYuyBgjXFoAHABeACAAbkBiAG5AZIBAzAuMZgBAKABAaoBB2d3cy13aXo&amp;sclient=psy-ab"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safe=strict&amp;rlz=1C1GCEA_enGB816GB816&amp;ei=nZvgXvvWMuXUxgPEy5SIBQ&amp;q=honduras+map&amp;oq=honduras+&amp;gs_lcp=CgZwc3ktYWIQARgGMgQIABBDMgUIABCRAjIFCAAQkQIyBwgAELEDEEMyBAgAEEMyBAgAEEMyBAgAEEMyBAgAEEMyBAgAEEMyBAgAEEM6BAgAEEdQuyBYuyBgjXFoAHABeACAAbkBiAG5AZIBAzAuMZgBAKABAaoBB2d3cy13aXo&amp;sclient=psy-ab"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hetze.tosta@wfp.or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btQz1Xhbp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btQz1Xhbp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s-CO" sz="1000">
                <a:highlight>
                  <a:srgbClr val="FFFFFF"/>
                </a:highlight>
                <a:latin typeface="Roboto"/>
                <a:ea typeface="Roboto"/>
                <a:cs typeface="Roboto"/>
                <a:sym typeface="Roboto"/>
              </a:rPr>
              <a:t>https://pixabay.com/nl/photos/voedsel-vork-mes-tabel-plaat-2803655/</a:t>
            </a:r>
            <a:endParaRPr/>
          </a:p>
        </p:txBody>
      </p:sp>
      <p:sp>
        <p:nvSpPr>
          <p:cNvPr id="165" name="Google Shape;16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Calibri"/>
              <a:buNone/>
            </a:pPr>
            <a:r>
              <a:rPr lang="es-CO" sz="1100" u="sng">
                <a:solidFill>
                  <a:schemeClr val="hlink"/>
                </a:solidFill>
                <a:hlinkClick r:id="rId2"/>
              </a:rPr>
              <a:t>https://www.france24.com/es/20200527-arte-hambre-pandemia-covid19-colombia-israel-africa</a:t>
            </a:r>
            <a:endParaRPr/>
          </a:p>
        </p:txBody>
      </p:sp>
      <p:sp>
        <p:nvSpPr>
          <p:cNvPr id="286" name="Google Shape;28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3" name="Google Shape;17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0" name="Google Shape;18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u="sng">
                <a:solidFill>
                  <a:schemeClr val="hlink"/>
                </a:solidFill>
                <a:hlinkClick r:id="rId2"/>
              </a:rPr>
              <a:t>https://www.google.com/search?safe=strict&amp;rlz=1C1GCEA_enGB816GB816&amp;ei=nZvgXvvWMuXUxgPEy5SIBQ&amp;q=honduras+map&amp;oq=honduras+&amp;gs_lcp=CgZwc3ktYWIQARgGMgQIABBDMgUIABCRAjIFCAAQkQIyBwgAELEDEEMyBAgAEEMyBAgAEEMyBAgAEEMyBAgAEEMyBAgAEEMyBAgAEEM6BAgAEEdQuyBYuyBgjXFoAHABeACAAbkBiAG5AZIBAzAuMZgBAKABAaoBB2d3cy13aXo&amp;sclient=psy-ab</a:t>
            </a:r>
            <a:endParaRPr/>
          </a:p>
          <a:p>
            <a:pPr indent="0" lvl="0" marL="0" rtl="0" algn="l">
              <a:spcBef>
                <a:spcPts val="0"/>
              </a:spcBef>
              <a:spcAft>
                <a:spcPts val="0"/>
              </a:spcAft>
              <a:buNone/>
            </a:pPr>
            <a:r>
              <a:rPr lang="es-CO"/>
              <a:t>Match the numbers with the letters</a:t>
            </a:r>
            <a:endParaRPr/>
          </a:p>
          <a:p>
            <a:pPr indent="0" lvl="0" marL="0" rtl="0" algn="l">
              <a:spcBef>
                <a:spcPts val="0"/>
              </a:spcBef>
              <a:spcAft>
                <a:spcPts val="0"/>
              </a:spcAft>
              <a:buNone/>
            </a:pPr>
            <a:r>
              <a:t/>
            </a:r>
            <a:endParaRPr/>
          </a:p>
        </p:txBody>
      </p:sp>
      <p:sp>
        <p:nvSpPr>
          <p:cNvPr id="187" name="Google Shape;1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O" u="sng">
                <a:solidFill>
                  <a:schemeClr val="hlink"/>
                </a:solidFill>
                <a:hlinkClick r:id="rId2"/>
              </a:rPr>
              <a:t>https://www.google.com/search?safe=strict&amp;rlz=1C1GCEA_enGB816GB816&amp;ei=nZvgXvvWMuXUxgPEy5SIBQ&amp;q=honduras+map&amp;oq=honduras+&amp;gs_lcp=CgZwc3ktYWIQARgGMgQIABBDMgUIABCRAjIFCAAQkQIyBwgAELEDEEMyBAgAEEMyBAgAEEMyBAgAEEMyBAgAEEMyBAgAEEMyBAgAEEM6BAgAEEdQuyBYuyBgjXFoAHABeACAAbkBiAG5AZIBAzAuMZgBAKABAaoBB2d3cy13aXo&amp;sclient=psy-ab</a:t>
            </a:r>
            <a:endParaRPr/>
          </a:p>
          <a:p>
            <a:pPr indent="0" lvl="0" marL="0" rtl="0" algn="l">
              <a:spcBef>
                <a:spcPts val="0"/>
              </a:spcBef>
              <a:spcAft>
                <a:spcPts val="0"/>
              </a:spcAft>
              <a:buNone/>
            </a:pPr>
            <a:r>
              <a:t/>
            </a:r>
            <a:endParaRPr/>
          </a:p>
        </p:txBody>
      </p:sp>
      <p:sp>
        <p:nvSpPr>
          <p:cNvPr id="195" name="Google Shape;19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This slide is dedicated to Honduras since the song that we are using for this lesson was written and recorded in this Central American country.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“Greetings from World Food Programme in Honduras.</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Cero Hunger is one of the SDG that we have to reach in Honduras.</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Yes, You have our permission to use this amazing song, written for young artist in this country with the purpose that every person that listen it take action to reach Cero Hunger in Honduras and world.</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best regards,</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 </a:t>
            </a:r>
            <a:r>
              <a:rPr b="1" i="1" lang="es-CO" sz="1200">
                <a:solidFill>
                  <a:schemeClr val="dk1"/>
                </a:solidFill>
                <a:latin typeface="Calibri"/>
                <a:ea typeface="Calibri"/>
                <a:cs typeface="Calibri"/>
                <a:sym typeface="Calibri"/>
              </a:rPr>
              <a:t>Hetze Tosta de Machado</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Communication, Advocacy and Marketing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Communication and Partnership Unit</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 WFP – Honduras</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a:solidFill>
                  <a:schemeClr val="dk1"/>
                </a:solidFill>
                <a:latin typeface="Calibri"/>
                <a:ea typeface="Calibri"/>
                <a:cs typeface="Calibri"/>
                <a:sym typeface="Calibri"/>
              </a:rPr>
              <a:t>Tel. 2236-9002- ext. 1633  cel. 31905773</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s-CO" sz="1200" u="sng">
                <a:solidFill>
                  <a:schemeClr val="dk1"/>
                </a:solidFill>
                <a:latin typeface="Calibri"/>
                <a:ea typeface="Calibri"/>
                <a:cs typeface="Calibri"/>
                <a:sym typeface="Calibri"/>
                <a:hlinkClick r:id="rId2">
                  <a:extLst>
                    <a:ext uri="{A12FA001-AC4F-418D-AE19-62706E023703}">
                      <ahyp:hlinkClr val="tx"/>
                    </a:ext>
                  </a:extLst>
                </a:hlinkClick>
              </a:rPr>
              <a:t>hetze.tosta@wfp.org</a:t>
            </a:r>
            <a:r>
              <a:rPr i="1" lang="es-CO" sz="1200" u="sng">
                <a:solidFill>
                  <a:schemeClr val="dk1"/>
                </a:solidFill>
                <a:latin typeface="Calibri"/>
                <a:ea typeface="Calibri"/>
                <a:cs typeface="Calibri"/>
                <a:sym typeface="Calibri"/>
              </a:rPr>
              <a:t>”</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3" name="Google Shape;21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O" sz="1200" u="sng">
                <a:solidFill>
                  <a:schemeClr val="dk1"/>
                </a:solidFill>
                <a:latin typeface="Calibri"/>
                <a:ea typeface="Calibri"/>
                <a:cs typeface="Calibri"/>
                <a:sym typeface="Calibri"/>
                <a:hlinkClick r:id="rId2">
                  <a:extLst>
                    <a:ext uri="{A12FA001-AC4F-418D-AE19-62706E023703}">
                      <ahyp:hlinkClr val="tx"/>
                    </a:ext>
                  </a:extLst>
                </a:hlinkClick>
              </a:rPr>
              <a:t>https://www.youtube.com/watch?v=YbtQz1XhbpA</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s-CO"/>
              <a:t>Organise the numbers according to the song</a:t>
            </a:r>
            <a:endParaRPr/>
          </a:p>
        </p:txBody>
      </p:sp>
      <p:sp>
        <p:nvSpPr>
          <p:cNvPr id="222" name="Google Shape;22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O" sz="1200" u="sng">
                <a:solidFill>
                  <a:schemeClr val="dk1"/>
                </a:solidFill>
                <a:latin typeface="Calibri"/>
                <a:ea typeface="Calibri"/>
                <a:cs typeface="Calibri"/>
                <a:sym typeface="Calibri"/>
                <a:hlinkClick r:id="rId2">
                  <a:extLst>
                    <a:ext uri="{A12FA001-AC4F-418D-AE19-62706E023703}">
                      <ahyp:hlinkClr val="tx"/>
                    </a:ext>
                  </a:extLst>
                </a:hlinkClick>
              </a:rPr>
              <a:t>https://www.youtube.com/watch?v=YbtQz1XhbpA</a:t>
            </a:r>
            <a:endParaRPr sz="12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s-CO" sz="1200" u="none">
                <a:solidFill>
                  <a:schemeClr val="dk1"/>
                </a:solidFill>
                <a:latin typeface="Calibri"/>
                <a:ea typeface="Calibri"/>
                <a:cs typeface="Calibri"/>
                <a:sym typeface="Calibri"/>
              </a:rPr>
              <a:t>Check the answers</a:t>
            </a:r>
            <a:endParaRPr sz="1200" u="non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7" name="Google Shape;24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 name="Google Shape;17;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 name="Google Shape;18;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2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4" name="Google Shape;74;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5" name="Google Shape;75;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 type="body"/>
          </p:nvPr>
        </p:nvSpPr>
        <p:spPr>
          <a:xfrm rot="5400000">
            <a:off x="3833019" y="-1623219"/>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0" name="Google Shape;80;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1" name="Google Shape;81;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6"/>
          <p:cNvSpPr txBox="1"/>
          <p:nvPr>
            <p:ph type="title"/>
          </p:nvPr>
        </p:nvSpPr>
        <p:spPr>
          <a:xfrm rot="5400000">
            <a:off x="7285038" y="1828800"/>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txBox="1"/>
          <p:nvPr>
            <p:ph idx="1" type="body"/>
          </p:nvPr>
        </p:nvSpPr>
        <p:spPr>
          <a:xfrm rot="5400000">
            <a:off x="1697039"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6" name="Google Shape;86;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7" name="Google Shape;87;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3" name="Google Shape;23;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4" name="Google Shape;24;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7" name="Shape 137"/>
        <p:cNvGrpSpPr/>
        <p:nvPr/>
      </p:nvGrpSpPr>
      <p:grpSpPr>
        <a:xfrm>
          <a:off x="0" y="0"/>
          <a:ext cx="0" cy="0"/>
          <a:chOff x="0" y="0"/>
          <a:chExt cx="0" cy="0"/>
        </a:xfrm>
      </p:grpSpPr>
      <p:sp>
        <p:nvSpPr>
          <p:cNvPr id="138" name="Google Shape;138;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0" name="Google Shape;140;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1" name="Google Shape;14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4" name="Shape 144"/>
        <p:cNvGrpSpPr/>
        <p:nvPr/>
      </p:nvGrpSpPr>
      <p:grpSpPr>
        <a:xfrm>
          <a:off x="0" y="0"/>
          <a:ext cx="0" cy="0"/>
          <a:chOff x="0" y="0"/>
          <a:chExt cx="0" cy="0"/>
        </a:xfrm>
      </p:grpSpPr>
      <p:sp>
        <p:nvSpPr>
          <p:cNvPr id="145" name="Google Shape;145;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3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7" name="Google Shape;147;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1" name="Shape 151"/>
        <p:cNvGrpSpPr/>
        <p:nvPr/>
      </p:nvGrpSpPr>
      <p:grpSpPr>
        <a:xfrm>
          <a:off x="0" y="0"/>
          <a:ext cx="0" cy="0"/>
          <a:chOff x="0" y="0"/>
          <a:chExt cx="0" cy="0"/>
        </a:xfrm>
      </p:grpSpPr>
      <p:sp>
        <p:nvSpPr>
          <p:cNvPr id="152" name="Google Shape;15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17"/>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17"/>
          <p:cNvSpPr txBox="1"/>
          <p:nvPr>
            <p:ph idx="1" type="body"/>
          </p:nvPr>
        </p:nvSpPr>
        <p:spPr>
          <a:xfrm>
            <a:off x="415600" y="1638233"/>
            <a:ext cx="11360800" cy="4453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28" name="Google Shape;28;p1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1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 name="Google Shape;32;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3" name="Google Shape;33;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4" name="Google Shape;34;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1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 name="Google Shape;38;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9" name="Google Shape;39;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0" name="Google Shape;40;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2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6" name="Google Shape;46;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7" name="Google Shape;47;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2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2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3" name="Google Shape;53;p2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4" name="Google Shape;54;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5" name="Google Shape;55;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6" name="Google Shape;56;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0" name="Google Shape;60;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1" name="Google Shape;61;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2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7" name="Google Shape;67;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8" name="Google Shape;68;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france24.com/es/20200527-arte-hambre-pandemia-covid19-colombia-israel-afri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trusselltrust.org/get-involved/"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vmlDrawing" Target="../drawings/vmlDrawing1.vml"/><Relationship Id="rId4"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5.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v=YbtQz1XhbpA" TargetMode="External"/><Relationship Id="rId4" Type="http://schemas.openxmlformats.org/officeDocument/2006/relationships/hyperlink" Target="https://www.youtube.com/watch?v=YbtQz1Xhbp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youtube.com/watch?v=YbtQz1XhbpA" TargetMode="External"/><Relationship Id="rId4" Type="http://schemas.openxmlformats.org/officeDocument/2006/relationships/hyperlink" Target="https://www.youtube.com/watch?v=YbtQz1Xhbp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
          <p:cNvPicPr preferRelativeResize="0"/>
          <p:nvPr/>
        </p:nvPicPr>
        <p:blipFill rotWithShape="1">
          <a:blip r:embed="rId3">
            <a:alphaModFix/>
          </a:blip>
          <a:srcRect b="0" l="0" r="0" t="0"/>
          <a:stretch/>
        </p:blipFill>
        <p:spPr>
          <a:xfrm>
            <a:off x="1524000" y="-45500"/>
            <a:ext cx="9144000" cy="6949000"/>
          </a:xfrm>
          <a:prstGeom prst="rect">
            <a:avLst/>
          </a:prstGeom>
          <a:noFill/>
          <a:ln>
            <a:noFill/>
          </a:ln>
        </p:spPr>
      </p:pic>
      <p:sp>
        <p:nvSpPr>
          <p:cNvPr id="168" name="Google Shape;168;p1"/>
          <p:cNvSpPr txBox="1"/>
          <p:nvPr/>
        </p:nvSpPr>
        <p:spPr>
          <a:xfrm>
            <a:off x="2443396" y="3870181"/>
            <a:ext cx="5259732" cy="1693798"/>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es-CO" sz="6000" u="none" cap="none" strike="noStrike">
                <a:solidFill>
                  <a:srgbClr val="FFFFFF"/>
                </a:solidFill>
                <a:latin typeface="Calibri"/>
                <a:ea typeface="Calibri"/>
                <a:cs typeface="Calibri"/>
                <a:sym typeface="Calibri"/>
              </a:rPr>
              <a:t>Hambre cero</a:t>
            </a:r>
            <a:endParaRPr b="1" i="0" sz="6000" u="none" cap="none" strike="noStrike">
              <a:solidFill>
                <a:srgbClr val="FFFFFF"/>
              </a:solidFill>
              <a:latin typeface="Calibri"/>
              <a:ea typeface="Calibri"/>
              <a:cs typeface="Calibri"/>
              <a:sym typeface="Calibri"/>
            </a:endParaRPr>
          </a:p>
          <a:p>
            <a:pPr indent="0" lvl="0" marL="0" marR="0" rtl="0" algn="l">
              <a:spcBef>
                <a:spcPts val="0"/>
              </a:spcBef>
              <a:spcAft>
                <a:spcPts val="0"/>
              </a:spcAft>
              <a:buNone/>
            </a:pPr>
            <a:r>
              <a:rPr b="1" i="0" lang="es-CO" sz="3600" u="none" cap="none" strike="noStrike">
                <a:solidFill>
                  <a:srgbClr val="FFFFFF"/>
                </a:solidFill>
                <a:latin typeface="Calibri"/>
                <a:ea typeface="Calibri"/>
                <a:cs typeface="Calibri"/>
                <a:sym typeface="Calibri"/>
              </a:rPr>
              <a:t>Lesson 3 </a:t>
            </a:r>
            <a:endParaRPr b="1" i="0" sz="3600" u="none" cap="none" strike="noStrike">
              <a:solidFill>
                <a:srgbClr val="FFFFFF"/>
              </a:solidFill>
              <a:latin typeface="Calibri"/>
              <a:ea typeface="Calibri"/>
              <a:cs typeface="Calibri"/>
              <a:sym typeface="Calibri"/>
            </a:endParaRPr>
          </a:p>
        </p:txBody>
      </p:sp>
      <p:pic>
        <p:nvPicPr>
          <p:cNvPr id="169" name="Google Shape;169;p1"/>
          <p:cNvPicPr preferRelativeResize="0"/>
          <p:nvPr/>
        </p:nvPicPr>
        <p:blipFill rotWithShape="1">
          <a:blip r:embed="rId4">
            <a:alphaModFix/>
          </a:blip>
          <a:srcRect b="0" l="0" r="0" t="0"/>
          <a:stretch/>
        </p:blipFill>
        <p:spPr>
          <a:xfrm>
            <a:off x="2596861" y="2489057"/>
            <a:ext cx="1428750" cy="138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0"/>
          <p:cNvSpPr txBox="1"/>
          <p:nvPr/>
        </p:nvSpPr>
        <p:spPr>
          <a:xfrm>
            <a:off x="-1" y="171450"/>
            <a:ext cx="11387137" cy="13388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s-CO" sz="1800">
                <a:solidFill>
                  <a:schemeClr val="dk1"/>
                </a:solidFill>
                <a:latin typeface="Arial"/>
                <a:ea typeface="Arial"/>
                <a:cs typeface="Arial"/>
                <a:sym typeface="Arial"/>
              </a:rPr>
              <a:t>Now that you have re-ordered the song, spend a few minutes reading it loud with a partner to try to get a good sense of the sounds of the words. Complete the chart below by filing in any word(s) from the song that rhyme. Look for the words you do not understand in the dictionary.</a:t>
            </a:r>
            <a:endParaRPr/>
          </a:p>
        </p:txBody>
      </p:sp>
      <p:graphicFrame>
        <p:nvGraphicFramePr>
          <p:cNvPr id="280" name="Google Shape;280;p10"/>
          <p:cNvGraphicFramePr/>
          <p:nvPr/>
        </p:nvGraphicFramePr>
        <p:xfrm>
          <a:off x="586576" y="1510278"/>
          <a:ext cx="3000000" cy="3000000"/>
        </p:xfrm>
        <a:graphic>
          <a:graphicData uri="http://schemas.openxmlformats.org/drawingml/2006/table">
            <a:tbl>
              <a:tblPr bandRow="1" firstRow="1">
                <a:noFill/>
                <a:tableStyleId>{E5CB8FD5-D50C-4D58-9822-1381D8274E3D}</a:tableStyleId>
              </a:tblPr>
              <a:tblGrid>
                <a:gridCol w="2032000"/>
                <a:gridCol w="2032000"/>
                <a:gridCol w="2032000"/>
              </a:tblGrid>
              <a:tr h="370850">
                <a:tc>
                  <a:txBody>
                    <a:bodyPr/>
                    <a:lstStyle/>
                    <a:p>
                      <a:pPr indent="0" lvl="0" marL="0" marR="0" rtl="0" algn="l">
                        <a:lnSpc>
                          <a:spcPct val="100000"/>
                        </a:lnSpc>
                        <a:spcBef>
                          <a:spcPts val="0"/>
                        </a:spcBef>
                        <a:spcAft>
                          <a:spcPts val="0"/>
                        </a:spcAft>
                        <a:buNone/>
                      </a:pPr>
                      <a:r>
                        <a:rPr lang="es-CO" sz="1400" u="none" cap="none" strike="noStrike"/>
                        <a:t>Inglés</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Español</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Español</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first</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primeros  </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entero</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achieve</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lograr</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 </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fight</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luchar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understand</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entender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entire /</a:t>
                      </a:r>
                      <a:r>
                        <a:rPr lang="es-CO" sz="1400" u="none" cap="none" strike="noStrike"/>
                        <a:t> whole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entero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play</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jugar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no-one</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nadie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study</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estudiar</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 </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support</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apoyar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air</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aire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avoid</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evitar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eat</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comer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to bear</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aguantar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
        <p:nvSpPr>
          <p:cNvPr id="281" name="Google Shape;281;p10"/>
          <p:cNvSpPr txBox="1"/>
          <p:nvPr/>
        </p:nvSpPr>
        <p:spPr>
          <a:xfrm>
            <a:off x="7269153" y="3141055"/>
            <a:ext cx="109517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logr</a:t>
            </a:r>
            <a:r>
              <a:rPr lang="es-CO" sz="1800">
                <a:solidFill>
                  <a:srgbClr val="FF0000"/>
                </a:solidFill>
                <a:latin typeface="Arial"/>
                <a:ea typeface="Arial"/>
                <a:cs typeface="Arial"/>
                <a:sym typeface="Arial"/>
              </a:rPr>
              <a:t>ar</a:t>
            </a:r>
            <a:endParaRPr/>
          </a:p>
          <a:p>
            <a:pPr indent="0" lvl="0" marL="0" marR="0" rtl="0" algn="l">
              <a:spcBef>
                <a:spcPts val="0"/>
              </a:spcBef>
              <a:spcAft>
                <a:spcPts val="0"/>
              </a:spcAft>
              <a:buNone/>
            </a:pPr>
            <a:r>
              <a:rPr lang="es-CO" sz="1800">
                <a:solidFill>
                  <a:schemeClr val="dk1"/>
                </a:solidFill>
                <a:latin typeface="Arial"/>
                <a:ea typeface="Arial"/>
                <a:cs typeface="Arial"/>
                <a:sym typeface="Arial"/>
              </a:rPr>
              <a:t>luch</a:t>
            </a:r>
            <a:r>
              <a:rPr lang="es-CO" sz="1800">
                <a:solidFill>
                  <a:srgbClr val="FF0000"/>
                </a:solidFill>
                <a:latin typeface="Arial"/>
                <a:ea typeface="Arial"/>
                <a:cs typeface="Arial"/>
                <a:sym typeface="Arial"/>
              </a:rPr>
              <a:t>ar</a:t>
            </a:r>
            <a:endParaRPr/>
          </a:p>
          <a:p>
            <a:pPr indent="0" lvl="0" marL="0" marR="0" rtl="0" algn="l">
              <a:spcBef>
                <a:spcPts val="0"/>
              </a:spcBef>
              <a:spcAft>
                <a:spcPts val="0"/>
              </a:spcAft>
              <a:buNone/>
            </a:pPr>
            <a:r>
              <a:rPr lang="es-CO" sz="1800">
                <a:solidFill>
                  <a:schemeClr val="dk1"/>
                </a:solidFill>
                <a:latin typeface="Arial"/>
                <a:ea typeface="Arial"/>
                <a:cs typeface="Arial"/>
                <a:sym typeface="Arial"/>
              </a:rPr>
              <a:t>jug</a:t>
            </a:r>
            <a:r>
              <a:rPr lang="es-CO" sz="1800">
                <a:solidFill>
                  <a:srgbClr val="FF0000"/>
                </a:solidFill>
                <a:latin typeface="Arial"/>
                <a:ea typeface="Arial"/>
                <a:cs typeface="Arial"/>
                <a:sym typeface="Arial"/>
              </a:rPr>
              <a:t>ar</a:t>
            </a:r>
            <a:endParaRPr/>
          </a:p>
          <a:p>
            <a:pPr indent="0" lvl="0" marL="0" marR="0" rtl="0" algn="l">
              <a:spcBef>
                <a:spcPts val="0"/>
              </a:spcBef>
              <a:spcAft>
                <a:spcPts val="0"/>
              </a:spcAft>
              <a:buNone/>
            </a:pPr>
            <a:r>
              <a:rPr lang="es-CO" sz="1800">
                <a:solidFill>
                  <a:schemeClr val="dk1"/>
                </a:solidFill>
                <a:latin typeface="Arial"/>
                <a:ea typeface="Arial"/>
                <a:cs typeface="Arial"/>
                <a:sym typeface="Arial"/>
              </a:rPr>
              <a:t>estudi</a:t>
            </a:r>
            <a:r>
              <a:rPr lang="es-CO" sz="1800">
                <a:solidFill>
                  <a:srgbClr val="FF0000"/>
                </a:solidFill>
                <a:latin typeface="Arial"/>
                <a:ea typeface="Arial"/>
                <a:cs typeface="Arial"/>
                <a:sym typeface="Arial"/>
              </a:rPr>
              <a:t>ar</a:t>
            </a:r>
            <a:r>
              <a:rPr lang="es-CO" sz="1800">
                <a:solidFill>
                  <a:schemeClr val="dk1"/>
                </a:solidFill>
                <a:latin typeface="Arial"/>
                <a:ea typeface="Arial"/>
                <a:cs typeface="Arial"/>
                <a:sym typeface="Arial"/>
              </a:rPr>
              <a:t> </a:t>
            </a:r>
            <a:endParaRPr/>
          </a:p>
          <a:p>
            <a:pPr indent="0" lvl="0" marL="0" marR="0" rtl="0" algn="l">
              <a:spcBef>
                <a:spcPts val="0"/>
              </a:spcBef>
              <a:spcAft>
                <a:spcPts val="0"/>
              </a:spcAft>
              <a:buNone/>
            </a:pPr>
            <a:r>
              <a:rPr lang="es-CO" sz="1800">
                <a:solidFill>
                  <a:schemeClr val="dk1"/>
                </a:solidFill>
                <a:latin typeface="Arial"/>
                <a:ea typeface="Arial"/>
                <a:cs typeface="Arial"/>
                <a:sym typeface="Arial"/>
              </a:rPr>
              <a:t>apoy</a:t>
            </a:r>
            <a:r>
              <a:rPr lang="es-CO" sz="1800">
                <a:solidFill>
                  <a:srgbClr val="FF0000"/>
                </a:solidFill>
                <a:latin typeface="Arial"/>
                <a:ea typeface="Arial"/>
                <a:cs typeface="Arial"/>
                <a:sym typeface="Arial"/>
              </a:rPr>
              <a:t>ar</a:t>
            </a:r>
            <a:endParaRPr/>
          </a:p>
          <a:p>
            <a:pPr indent="0" lvl="0" marL="0" marR="0" rtl="0" algn="l">
              <a:spcBef>
                <a:spcPts val="0"/>
              </a:spcBef>
              <a:spcAft>
                <a:spcPts val="0"/>
              </a:spcAft>
              <a:buNone/>
            </a:pPr>
            <a:r>
              <a:rPr lang="es-CO" sz="1800">
                <a:solidFill>
                  <a:schemeClr val="dk1"/>
                </a:solidFill>
                <a:latin typeface="Arial"/>
                <a:ea typeface="Arial"/>
                <a:cs typeface="Arial"/>
                <a:sym typeface="Arial"/>
              </a:rPr>
              <a:t>evit</a:t>
            </a:r>
            <a:r>
              <a:rPr lang="es-CO" sz="1800">
                <a:solidFill>
                  <a:srgbClr val="FF0000"/>
                </a:solidFill>
                <a:latin typeface="Arial"/>
                <a:ea typeface="Arial"/>
                <a:cs typeface="Arial"/>
                <a:sym typeface="Arial"/>
              </a:rPr>
              <a:t>ar</a:t>
            </a:r>
            <a:endParaRPr/>
          </a:p>
          <a:p>
            <a:pPr indent="0" lvl="0" marL="0" marR="0" rtl="0" algn="l">
              <a:spcBef>
                <a:spcPts val="0"/>
              </a:spcBef>
              <a:spcAft>
                <a:spcPts val="0"/>
              </a:spcAft>
              <a:buNone/>
            </a:pPr>
            <a:r>
              <a:rPr lang="es-CO" sz="1800">
                <a:solidFill>
                  <a:schemeClr val="dk1"/>
                </a:solidFill>
                <a:latin typeface="Arial"/>
                <a:ea typeface="Arial"/>
                <a:cs typeface="Arial"/>
                <a:sym typeface="Arial"/>
              </a:rPr>
              <a:t>aguant</a:t>
            </a:r>
            <a:r>
              <a:rPr lang="es-CO" sz="1800">
                <a:solidFill>
                  <a:srgbClr val="FF0000"/>
                </a:solidFill>
                <a:latin typeface="Arial"/>
                <a:ea typeface="Arial"/>
                <a:cs typeface="Arial"/>
                <a:sym typeface="Arial"/>
              </a:rPr>
              <a:t>ar</a:t>
            </a:r>
            <a:endParaRPr/>
          </a:p>
        </p:txBody>
      </p:sp>
      <p:sp>
        <p:nvSpPr>
          <p:cNvPr id="282" name="Google Shape;282;p10"/>
          <p:cNvSpPr txBox="1"/>
          <p:nvPr/>
        </p:nvSpPr>
        <p:spPr>
          <a:xfrm>
            <a:off x="8937779" y="3136660"/>
            <a:ext cx="7489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nadie</a:t>
            </a:r>
            <a:endParaRPr/>
          </a:p>
          <a:p>
            <a:pPr indent="0" lvl="0" marL="0" marR="0" rtl="0" algn="l">
              <a:spcBef>
                <a:spcPts val="0"/>
              </a:spcBef>
              <a:spcAft>
                <a:spcPts val="0"/>
              </a:spcAft>
              <a:buNone/>
            </a:pPr>
            <a:r>
              <a:rPr lang="es-CO" sz="1800">
                <a:solidFill>
                  <a:schemeClr val="dk1"/>
                </a:solidFill>
                <a:latin typeface="Arial"/>
                <a:ea typeface="Arial"/>
                <a:cs typeface="Arial"/>
                <a:sym typeface="Arial"/>
              </a:rPr>
              <a:t>aire</a:t>
            </a:r>
            <a:endParaRPr/>
          </a:p>
        </p:txBody>
      </p:sp>
      <p:sp>
        <p:nvSpPr>
          <p:cNvPr id="283" name="Google Shape;283;p10"/>
          <p:cNvSpPr txBox="1"/>
          <p:nvPr/>
        </p:nvSpPr>
        <p:spPr>
          <a:xfrm>
            <a:off x="10532052" y="3136660"/>
            <a:ext cx="10951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entend</a:t>
            </a:r>
            <a:r>
              <a:rPr lang="es-CO" sz="1800">
                <a:solidFill>
                  <a:srgbClr val="FF0000"/>
                </a:solidFill>
                <a:latin typeface="Arial"/>
                <a:ea typeface="Arial"/>
                <a:cs typeface="Arial"/>
                <a:sym typeface="Arial"/>
              </a:rPr>
              <a:t>er</a:t>
            </a:r>
            <a:endParaRPr/>
          </a:p>
          <a:p>
            <a:pPr indent="0" lvl="0" marL="0" marR="0" rtl="0" algn="l">
              <a:spcBef>
                <a:spcPts val="0"/>
              </a:spcBef>
              <a:spcAft>
                <a:spcPts val="0"/>
              </a:spcAft>
              <a:buNone/>
            </a:pPr>
            <a:r>
              <a:rPr lang="es-CO" sz="1800">
                <a:solidFill>
                  <a:schemeClr val="dk1"/>
                </a:solidFill>
                <a:latin typeface="Arial"/>
                <a:ea typeface="Arial"/>
                <a:cs typeface="Arial"/>
                <a:sym typeface="Arial"/>
              </a:rPr>
              <a:t>com</a:t>
            </a:r>
            <a:r>
              <a:rPr lang="es-CO" sz="1800">
                <a:solidFill>
                  <a:srgbClr val="FF0000"/>
                </a:solidFill>
                <a:latin typeface="Arial"/>
                <a:ea typeface="Arial"/>
                <a:cs typeface="Arial"/>
                <a:sym typeface="Arial"/>
              </a:rPr>
              <a: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1"/>
          <p:cNvSpPr/>
          <p:nvPr/>
        </p:nvSpPr>
        <p:spPr>
          <a:xfrm>
            <a:off x="1849275" y="1431800"/>
            <a:ext cx="8511600" cy="3599100"/>
          </a:xfrm>
          <a:prstGeom prst="roundRect">
            <a:avLst>
              <a:gd fmla="val 125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9" name="Google Shape;289;p11"/>
          <p:cNvSpPr txBox="1"/>
          <p:nvPr>
            <p:ph type="title"/>
          </p:nvPr>
        </p:nvSpPr>
        <p:spPr>
          <a:xfrm>
            <a:off x="1981200" y="33274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s-CO" sz="3563">
                <a:solidFill>
                  <a:srgbClr val="00527D"/>
                </a:solidFill>
              </a:rPr>
              <a:t>Extension Task</a:t>
            </a:r>
            <a:br>
              <a:rPr b="1" lang="es-CO" sz="3563">
                <a:solidFill>
                  <a:srgbClr val="00527D"/>
                </a:solidFill>
              </a:rPr>
            </a:br>
            <a:r>
              <a:rPr b="1" lang="es-CO" sz="3563">
                <a:solidFill>
                  <a:srgbClr val="00527D"/>
                </a:solidFill>
              </a:rPr>
              <a:t>Impacts of Covid in Colombia</a:t>
            </a:r>
            <a:br>
              <a:rPr b="1" lang="es-CO" sz="3563">
                <a:solidFill>
                  <a:srgbClr val="00527D"/>
                </a:solidFill>
              </a:rPr>
            </a:br>
            <a:r>
              <a:rPr b="1" lang="es-CO" sz="3563">
                <a:solidFill>
                  <a:srgbClr val="00527D"/>
                </a:solidFill>
              </a:rPr>
              <a:t>  </a:t>
            </a:r>
            <a:endParaRPr b="1" sz="3563">
              <a:solidFill>
                <a:srgbClr val="00527D"/>
              </a:solidFill>
            </a:endParaRPr>
          </a:p>
        </p:txBody>
      </p:sp>
      <p:sp>
        <p:nvSpPr>
          <p:cNvPr id="290" name="Google Shape;290;p11"/>
          <p:cNvSpPr txBox="1"/>
          <p:nvPr>
            <p:ph idx="1" type="body"/>
          </p:nvPr>
        </p:nvSpPr>
        <p:spPr>
          <a:xfrm>
            <a:off x="2131275" y="1475747"/>
            <a:ext cx="8229600" cy="351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s-CO"/>
              <a:t>Watch the following video: </a:t>
            </a:r>
            <a:r>
              <a:rPr lang="es-CO" u="sng">
                <a:solidFill>
                  <a:schemeClr val="hlink"/>
                </a:solidFill>
                <a:hlinkClick r:id="rId3"/>
              </a:rPr>
              <a:t>https://www.france24.com/es/20200527-arte-hambre-pandemia-covid19-colombia-israel-africa</a:t>
            </a:r>
            <a:endParaRPr/>
          </a:p>
          <a:p>
            <a:pPr indent="0" lvl="0" marL="0" rtl="0" algn="l">
              <a:lnSpc>
                <a:spcPct val="100000"/>
              </a:lnSpc>
              <a:spcBef>
                <a:spcPts val="400"/>
              </a:spcBef>
              <a:spcAft>
                <a:spcPts val="0"/>
              </a:spcAft>
              <a:buSzPts val="2000"/>
              <a:buNone/>
            </a:pPr>
            <a:r>
              <a:rPr lang="es-CO" sz="2000"/>
              <a:t>( Colombia is featured from 1min 18 secs – 2 min 14 secs) </a:t>
            </a:r>
            <a:endParaRPr/>
          </a:p>
          <a:p>
            <a:pPr indent="0" lvl="0" marL="0" rtl="0" algn="l">
              <a:lnSpc>
                <a:spcPct val="100000"/>
              </a:lnSpc>
              <a:spcBef>
                <a:spcPts val="400"/>
              </a:spcBef>
              <a:spcAft>
                <a:spcPts val="0"/>
              </a:spcAft>
              <a:buSzPts val="2000"/>
              <a:buNone/>
            </a:pPr>
            <a:r>
              <a:t/>
            </a:r>
            <a:endParaRPr sz="2000"/>
          </a:p>
          <a:p>
            <a:pPr indent="0" lvl="0" marL="0" rtl="0" algn="l">
              <a:lnSpc>
                <a:spcPct val="100000"/>
              </a:lnSpc>
              <a:spcBef>
                <a:spcPts val="400"/>
              </a:spcBef>
              <a:spcAft>
                <a:spcPts val="0"/>
              </a:spcAft>
              <a:buSzPts val="2000"/>
              <a:buNone/>
            </a:pPr>
            <a:r>
              <a:rPr lang="es-CO"/>
              <a:t>Now write what you understood in English.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t/>
            </a:r>
            <a:endParaRPr/>
          </a:p>
        </p:txBody>
      </p:sp>
      <p:sp>
        <p:nvSpPr>
          <p:cNvPr id="296" name="Google Shape;296;p1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id="297" name="Google Shape;297;p12">
            <a:hlinkClick r:id="rId3"/>
          </p:cNvPr>
          <p:cNvPicPr preferRelativeResize="0"/>
          <p:nvPr/>
        </p:nvPicPr>
        <p:blipFill rotWithShape="1">
          <a:blip r:embed="rId4">
            <a:alphaModFix/>
          </a:blip>
          <a:srcRect b="10475" l="0" r="0" t="57540"/>
          <a:stretch/>
        </p:blipFill>
        <p:spPr>
          <a:xfrm>
            <a:off x="1078956" y="731836"/>
            <a:ext cx="10034088" cy="45393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13"/>
          <p:cNvPicPr preferRelativeResize="0"/>
          <p:nvPr/>
        </p:nvPicPr>
        <p:blipFill rotWithShape="1">
          <a:blip r:embed="rId3">
            <a:alphaModFix/>
          </a:blip>
          <a:srcRect b="0" l="0" r="0" t="0"/>
          <a:stretch/>
        </p:blipFill>
        <p:spPr>
          <a:xfrm>
            <a:off x="4095826" y="2560625"/>
            <a:ext cx="4000350" cy="1161775"/>
          </a:xfrm>
          <a:prstGeom prst="rect">
            <a:avLst/>
          </a:prstGeom>
          <a:noFill/>
          <a:ln>
            <a:noFill/>
          </a:ln>
        </p:spPr>
      </p:pic>
      <p:pic>
        <p:nvPicPr>
          <p:cNvPr id="303" name="Google Shape;303;p13"/>
          <p:cNvPicPr preferRelativeResize="0"/>
          <p:nvPr/>
        </p:nvPicPr>
        <p:blipFill rotWithShape="1">
          <a:blip r:embed="rId4">
            <a:alphaModFix/>
          </a:blip>
          <a:srcRect b="0" l="0" r="0" t="0"/>
          <a:stretch/>
        </p:blipFill>
        <p:spPr>
          <a:xfrm>
            <a:off x="4095822" y="3829569"/>
            <a:ext cx="1484869" cy="992644"/>
          </a:xfrm>
          <a:prstGeom prst="rect">
            <a:avLst/>
          </a:prstGeom>
          <a:noFill/>
          <a:ln>
            <a:noFill/>
          </a:ln>
        </p:spPr>
      </p:pic>
      <p:sp>
        <p:nvSpPr>
          <p:cNvPr id="304" name="Google Shape;304;p13"/>
          <p:cNvSpPr/>
          <p:nvPr/>
        </p:nvSpPr>
        <p:spPr>
          <a:xfrm>
            <a:off x="5580700" y="3722400"/>
            <a:ext cx="2515500" cy="132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CO" sz="1100">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solidFill>
                <a:srgbClr val="000000"/>
              </a:solidFill>
              <a:latin typeface="Arial"/>
              <a:ea typeface="Arial"/>
              <a:cs typeface="Arial"/>
              <a:sym typeface="Arial"/>
            </a:endParaRPr>
          </a:p>
        </p:txBody>
      </p:sp>
      <p:sp>
        <p:nvSpPr>
          <p:cNvPr id="305" name="Google Shape;305;p13"/>
          <p:cNvSpPr txBox="1"/>
          <p:nvPr/>
        </p:nvSpPr>
        <p:spPr>
          <a:xfrm>
            <a:off x="1524000" y="0"/>
            <a:ext cx="3000000" cy="3000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
          <p:cNvPicPr preferRelativeResize="0"/>
          <p:nvPr/>
        </p:nvPicPr>
        <p:blipFill rotWithShape="1">
          <a:blip r:embed="rId3">
            <a:alphaModFix/>
          </a:blip>
          <a:srcRect b="91191" l="38101" r="0" t="0"/>
          <a:stretch/>
        </p:blipFill>
        <p:spPr>
          <a:xfrm>
            <a:off x="6095451" y="0"/>
            <a:ext cx="4866885" cy="979714"/>
          </a:xfrm>
          <a:prstGeom prst="rect">
            <a:avLst/>
          </a:prstGeom>
          <a:noFill/>
          <a:ln>
            <a:noFill/>
          </a:ln>
        </p:spPr>
      </p:pic>
      <p:pic>
        <p:nvPicPr>
          <p:cNvPr id="176" name="Google Shape;176;p2"/>
          <p:cNvPicPr preferRelativeResize="0"/>
          <p:nvPr/>
        </p:nvPicPr>
        <p:blipFill rotWithShape="1">
          <a:blip r:embed="rId4">
            <a:alphaModFix/>
          </a:blip>
          <a:srcRect b="5238" l="0" r="0" t="56904"/>
          <a:stretch/>
        </p:blipFill>
        <p:spPr>
          <a:xfrm>
            <a:off x="716223" y="979714"/>
            <a:ext cx="10246112" cy="5486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
          <p:cNvPicPr preferRelativeResize="0"/>
          <p:nvPr/>
        </p:nvPicPr>
        <p:blipFill rotWithShape="1">
          <a:blip r:embed="rId3">
            <a:alphaModFix/>
          </a:blip>
          <a:srcRect b="91191" l="38101" r="0" t="0"/>
          <a:stretch/>
        </p:blipFill>
        <p:spPr>
          <a:xfrm>
            <a:off x="5705889" y="0"/>
            <a:ext cx="4866885" cy="979714"/>
          </a:xfrm>
          <a:prstGeom prst="rect">
            <a:avLst/>
          </a:prstGeom>
          <a:noFill/>
          <a:ln>
            <a:noFill/>
          </a:ln>
        </p:spPr>
      </p:pic>
      <p:pic>
        <p:nvPicPr>
          <p:cNvPr id="183" name="Google Shape;183;p3"/>
          <p:cNvPicPr preferRelativeResize="0"/>
          <p:nvPr/>
        </p:nvPicPr>
        <p:blipFill rotWithShape="1">
          <a:blip r:embed="rId3">
            <a:alphaModFix/>
          </a:blip>
          <a:srcRect b="43254" l="0" r="0" t="14604"/>
          <a:stretch/>
        </p:blipFill>
        <p:spPr>
          <a:xfrm>
            <a:off x="928034" y="979714"/>
            <a:ext cx="9555709" cy="56959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4"/>
          <p:cNvPicPr preferRelativeResize="0"/>
          <p:nvPr/>
        </p:nvPicPr>
        <p:blipFill rotWithShape="1">
          <a:blip r:embed="rId3">
            <a:alphaModFix/>
          </a:blip>
          <a:srcRect b="0" l="0" r="0" t="0"/>
          <a:stretch/>
        </p:blipFill>
        <p:spPr>
          <a:xfrm>
            <a:off x="0" y="1121926"/>
            <a:ext cx="7936302" cy="5508338"/>
          </a:xfrm>
          <a:prstGeom prst="rect">
            <a:avLst/>
          </a:prstGeom>
          <a:noFill/>
          <a:ln>
            <a:noFill/>
          </a:ln>
        </p:spPr>
      </p:pic>
      <p:sp>
        <p:nvSpPr>
          <p:cNvPr id="190" name="Google Shape;190;p4"/>
          <p:cNvSpPr/>
          <p:nvPr/>
        </p:nvSpPr>
        <p:spPr>
          <a:xfrm>
            <a:off x="230199" y="172527"/>
            <a:ext cx="1196180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CO" sz="4400" u="none" cap="none" strike="noStrike">
                <a:solidFill>
                  <a:srgbClr val="E5B8B7"/>
                </a:solidFill>
                <a:latin typeface="Arial"/>
                <a:ea typeface="Arial"/>
                <a:cs typeface="Arial"/>
                <a:sym typeface="Arial"/>
              </a:rPr>
              <a:t>¿Qué países son estos en América Central?</a:t>
            </a:r>
            <a:endParaRPr b="1" i="0" sz="4400" u="none" cap="none" strike="noStrike">
              <a:solidFill>
                <a:srgbClr val="E5B8B7"/>
              </a:solidFill>
              <a:latin typeface="Arial"/>
              <a:ea typeface="Arial"/>
              <a:cs typeface="Arial"/>
              <a:sym typeface="Arial"/>
            </a:endParaRPr>
          </a:p>
        </p:txBody>
      </p:sp>
      <p:sp>
        <p:nvSpPr>
          <p:cNvPr id="191" name="Google Shape;191;p4"/>
          <p:cNvSpPr txBox="1"/>
          <p:nvPr/>
        </p:nvSpPr>
        <p:spPr>
          <a:xfrm>
            <a:off x="7608498" y="1811545"/>
            <a:ext cx="4400564" cy="3785652"/>
          </a:xfrm>
          <a:prstGeom prst="rect">
            <a:avLst/>
          </a:prstGeom>
          <a:solidFill>
            <a:srgbClr val="EAF1DD"/>
          </a:solid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Empareja los números con las letras:</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A. Guatemala</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B. Nicaragua</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C. Belize</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D. Honduras</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E. El Salvador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Map of Honduras" id="197" name="Google Shape;197;p5"/>
          <p:cNvPicPr preferRelativeResize="0"/>
          <p:nvPr/>
        </p:nvPicPr>
        <p:blipFill rotWithShape="1">
          <a:blip r:embed="rId3">
            <a:alphaModFix/>
          </a:blip>
          <a:srcRect b="-1248" l="0" r="24863" t="-1"/>
          <a:stretch/>
        </p:blipFill>
        <p:spPr>
          <a:xfrm>
            <a:off x="345356" y="1416889"/>
            <a:ext cx="7038855" cy="4932153"/>
          </a:xfrm>
          <a:prstGeom prst="rect">
            <a:avLst/>
          </a:prstGeom>
          <a:noFill/>
          <a:ln>
            <a:noFill/>
          </a:ln>
        </p:spPr>
      </p:pic>
      <p:sp>
        <p:nvSpPr>
          <p:cNvPr id="198" name="Google Shape;198;p5"/>
          <p:cNvSpPr/>
          <p:nvPr/>
        </p:nvSpPr>
        <p:spPr>
          <a:xfrm>
            <a:off x="230199" y="172527"/>
            <a:ext cx="1196180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CO" sz="4400" u="none" cap="none" strike="noStrike">
                <a:solidFill>
                  <a:srgbClr val="E5B8B7"/>
                </a:solidFill>
                <a:latin typeface="Arial"/>
                <a:ea typeface="Arial"/>
                <a:cs typeface="Arial"/>
                <a:sym typeface="Arial"/>
              </a:rPr>
              <a:t>¿Qué países son estos en América Central?</a:t>
            </a:r>
            <a:endParaRPr b="1" i="0" sz="4400" u="none" cap="none" strike="noStrike">
              <a:solidFill>
                <a:srgbClr val="E5B8B7"/>
              </a:solidFill>
              <a:latin typeface="Arial"/>
              <a:ea typeface="Arial"/>
              <a:cs typeface="Arial"/>
              <a:sym typeface="Arial"/>
            </a:endParaRPr>
          </a:p>
        </p:txBody>
      </p:sp>
      <p:sp>
        <p:nvSpPr>
          <p:cNvPr id="199" name="Google Shape;199;p5"/>
          <p:cNvSpPr txBox="1"/>
          <p:nvPr/>
        </p:nvSpPr>
        <p:spPr>
          <a:xfrm>
            <a:off x="7643003" y="1984074"/>
            <a:ext cx="4400564" cy="3785652"/>
          </a:xfrm>
          <a:prstGeom prst="rect">
            <a:avLst/>
          </a:prstGeom>
          <a:solidFill>
            <a:srgbClr val="EAF1DD"/>
          </a:solid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Empareja los números con las letras:</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A. Guatemala</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B. Nicaragua</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C. Belize</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D. Honduras</a:t>
            </a:r>
            <a:endParaRPr/>
          </a:p>
          <a:p>
            <a:pPr indent="0" lvl="0" marL="0" marR="0" rtl="0" algn="l">
              <a:lnSpc>
                <a:spcPct val="200000"/>
              </a:lnSpc>
              <a:spcBef>
                <a:spcPts val="0"/>
              </a:spcBef>
              <a:spcAft>
                <a:spcPts val="0"/>
              </a:spcAft>
              <a:buNone/>
            </a:pPr>
            <a:r>
              <a:rPr b="0" i="0" lang="es-CO" sz="2000" u="none" cap="none" strike="noStrike">
                <a:solidFill>
                  <a:schemeClr val="dk1"/>
                </a:solidFill>
                <a:latin typeface="Arial"/>
                <a:ea typeface="Arial"/>
                <a:cs typeface="Arial"/>
                <a:sym typeface="Arial"/>
              </a:rPr>
              <a:t>E. El Salvador</a:t>
            </a:r>
            <a:endParaRPr/>
          </a:p>
        </p:txBody>
      </p:sp>
      <p:sp>
        <p:nvSpPr>
          <p:cNvPr id="200" name="Google Shape;200;p5"/>
          <p:cNvSpPr txBox="1"/>
          <p:nvPr/>
        </p:nvSpPr>
        <p:spPr>
          <a:xfrm>
            <a:off x="8919713" y="3985403"/>
            <a:ext cx="4411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O" sz="2400" u="none" cap="none" strike="noStrike">
                <a:solidFill>
                  <a:srgbClr val="FF0000"/>
                </a:solidFill>
                <a:latin typeface="Arial"/>
                <a:ea typeface="Arial"/>
                <a:cs typeface="Arial"/>
                <a:sym typeface="Arial"/>
              </a:rPr>
              <a:t>1.</a:t>
            </a:r>
            <a:endParaRPr/>
          </a:p>
        </p:txBody>
      </p:sp>
      <p:sp>
        <p:nvSpPr>
          <p:cNvPr id="201" name="Google Shape;201;p5"/>
          <p:cNvSpPr txBox="1"/>
          <p:nvPr/>
        </p:nvSpPr>
        <p:spPr>
          <a:xfrm>
            <a:off x="2654060" y="2619555"/>
            <a:ext cx="3978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000">
                <a:solidFill>
                  <a:schemeClr val="dk1"/>
                </a:solidFill>
                <a:latin typeface="Arial"/>
                <a:ea typeface="Arial"/>
                <a:cs typeface="Arial"/>
                <a:sym typeface="Arial"/>
              </a:rPr>
              <a:t>1</a:t>
            </a:r>
            <a:r>
              <a:rPr lang="es-CO" sz="2000">
                <a:solidFill>
                  <a:schemeClr val="dk1"/>
                </a:solidFill>
                <a:latin typeface="Arial"/>
                <a:ea typeface="Arial"/>
                <a:cs typeface="Arial"/>
                <a:sym typeface="Arial"/>
              </a:rPr>
              <a:t>.</a:t>
            </a:r>
            <a:endParaRPr/>
          </a:p>
        </p:txBody>
      </p:sp>
      <p:sp>
        <p:nvSpPr>
          <p:cNvPr id="202" name="Google Shape;202;p5"/>
          <p:cNvSpPr txBox="1"/>
          <p:nvPr/>
        </p:nvSpPr>
        <p:spPr>
          <a:xfrm>
            <a:off x="9466259" y="2744472"/>
            <a:ext cx="4411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F0000"/>
                </a:solidFill>
                <a:latin typeface="Arial"/>
                <a:ea typeface="Arial"/>
                <a:cs typeface="Arial"/>
                <a:sym typeface="Arial"/>
              </a:rPr>
              <a:t>2.</a:t>
            </a:r>
            <a:endParaRPr/>
          </a:p>
        </p:txBody>
      </p:sp>
      <p:sp>
        <p:nvSpPr>
          <p:cNvPr id="203" name="Google Shape;203;p5"/>
          <p:cNvSpPr txBox="1"/>
          <p:nvPr/>
        </p:nvSpPr>
        <p:spPr>
          <a:xfrm>
            <a:off x="9296739" y="4606633"/>
            <a:ext cx="4411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F0000"/>
                </a:solidFill>
                <a:latin typeface="Arial"/>
                <a:ea typeface="Arial"/>
                <a:cs typeface="Arial"/>
                <a:sym typeface="Arial"/>
              </a:rPr>
              <a:t>3.</a:t>
            </a:r>
            <a:endParaRPr/>
          </a:p>
        </p:txBody>
      </p:sp>
      <p:sp>
        <p:nvSpPr>
          <p:cNvPr id="204" name="Google Shape;204;p5"/>
          <p:cNvSpPr txBox="1"/>
          <p:nvPr/>
        </p:nvSpPr>
        <p:spPr>
          <a:xfrm>
            <a:off x="9466259" y="5210610"/>
            <a:ext cx="4411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F0000"/>
                </a:solidFill>
                <a:latin typeface="Arial"/>
                <a:ea typeface="Arial"/>
                <a:cs typeface="Arial"/>
                <a:sym typeface="Arial"/>
              </a:rPr>
              <a:t>4.</a:t>
            </a:r>
            <a:endParaRPr/>
          </a:p>
        </p:txBody>
      </p:sp>
      <p:sp>
        <p:nvSpPr>
          <p:cNvPr id="205" name="Google Shape;205;p5"/>
          <p:cNvSpPr txBox="1"/>
          <p:nvPr/>
        </p:nvSpPr>
        <p:spPr>
          <a:xfrm>
            <a:off x="9296739" y="3381426"/>
            <a:ext cx="4411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F0000"/>
                </a:solidFill>
                <a:latin typeface="Arial"/>
                <a:ea typeface="Arial"/>
                <a:cs typeface="Arial"/>
                <a:sym typeface="Arial"/>
              </a:rPr>
              <a:t>5.</a:t>
            </a:r>
            <a:endParaRPr/>
          </a:p>
        </p:txBody>
      </p:sp>
      <p:sp>
        <p:nvSpPr>
          <p:cNvPr id="206" name="Google Shape;206;p5"/>
          <p:cNvSpPr txBox="1"/>
          <p:nvPr/>
        </p:nvSpPr>
        <p:spPr>
          <a:xfrm>
            <a:off x="1236451" y="3332790"/>
            <a:ext cx="3978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000">
                <a:solidFill>
                  <a:schemeClr val="dk1"/>
                </a:solidFill>
                <a:latin typeface="Arial"/>
                <a:ea typeface="Arial"/>
                <a:cs typeface="Arial"/>
                <a:sym typeface="Arial"/>
              </a:rPr>
              <a:t>2</a:t>
            </a:r>
            <a:r>
              <a:rPr lang="es-CO" sz="2000">
                <a:solidFill>
                  <a:schemeClr val="dk1"/>
                </a:solidFill>
                <a:latin typeface="Arial"/>
                <a:ea typeface="Arial"/>
                <a:cs typeface="Arial"/>
                <a:sym typeface="Arial"/>
              </a:rPr>
              <a:t>.</a:t>
            </a:r>
            <a:endParaRPr/>
          </a:p>
        </p:txBody>
      </p:sp>
      <p:sp>
        <p:nvSpPr>
          <p:cNvPr id="207" name="Google Shape;207;p5"/>
          <p:cNvSpPr txBox="1"/>
          <p:nvPr/>
        </p:nvSpPr>
        <p:spPr>
          <a:xfrm>
            <a:off x="3496195" y="3912103"/>
            <a:ext cx="3978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000">
                <a:solidFill>
                  <a:schemeClr val="dk1"/>
                </a:solidFill>
                <a:latin typeface="Arial"/>
                <a:ea typeface="Arial"/>
                <a:cs typeface="Arial"/>
                <a:sym typeface="Arial"/>
              </a:rPr>
              <a:t>3</a:t>
            </a:r>
            <a:r>
              <a:rPr lang="es-CO" sz="2000">
                <a:solidFill>
                  <a:schemeClr val="dk1"/>
                </a:solidFill>
                <a:latin typeface="Arial"/>
                <a:ea typeface="Arial"/>
                <a:cs typeface="Arial"/>
                <a:sym typeface="Arial"/>
              </a:rPr>
              <a:t>.</a:t>
            </a:r>
            <a:endParaRPr/>
          </a:p>
        </p:txBody>
      </p:sp>
      <p:sp>
        <p:nvSpPr>
          <p:cNvPr id="208" name="Google Shape;208;p5"/>
          <p:cNvSpPr txBox="1"/>
          <p:nvPr/>
        </p:nvSpPr>
        <p:spPr>
          <a:xfrm>
            <a:off x="2337379" y="4685441"/>
            <a:ext cx="3978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000">
                <a:solidFill>
                  <a:schemeClr val="dk1"/>
                </a:solidFill>
                <a:latin typeface="Arial"/>
                <a:ea typeface="Arial"/>
                <a:cs typeface="Arial"/>
                <a:sym typeface="Arial"/>
              </a:rPr>
              <a:t>4</a:t>
            </a:r>
            <a:r>
              <a:rPr lang="es-CO" sz="2000">
                <a:solidFill>
                  <a:schemeClr val="dk1"/>
                </a:solidFill>
                <a:latin typeface="Arial"/>
                <a:ea typeface="Arial"/>
                <a:cs typeface="Arial"/>
                <a:sym typeface="Arial"/>
              </a:rPr>
              <a:t>.</a:t>
            </a:r>
            <a:endParaRPr/>
          </a:p>
        </p:txBody>
      </p:sp>
      <p:sp>
        <p:nvSpPr>
          <p:cNvPr id="209" name="Google Shape;209;p5"/>
          <p:cNvSpPr txBox="1"/>
          <p:nvPr/>
        </p:nvSpPr>
        <p:spPr>
          <a:xfrm>
            <a:off x="4749899" y="5241387"/>
            <a:ext cx="3978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000">
                <a:solidFill>
                  <a:schemeClr val="dk1"/>
                </a:solidFill>
                <a:latin typeface="Arial"/>
                <a:ea typeface="Arial"/>
                <a:cs typeface="Arial"/>
                <a:sym typeface="Arial"/>
              </a:rPr>
              <a:t>5</a:t>
            </a:r>
            <a:r>
              <a:rPr lang="es-CO" sz="2000">
                <a:solidFill>
                  <a:schemeClr val="dk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6"/>
          <p:cNvPicPr preferRelativeResize="0"/>
          <p:nvPr/>
        </p:nvPicPr>
        <p:blipFill rotWithShape="1">
          <a:blip r:embed="rId4">
            <a:alphaModFix/>
          </a:blip>
          <a:srcRect b="0" l="0" r="0" t="0"/>
          <a:stretch/>
        </p:blipFill>
        <p:spPr>
          <a:xfrm>
            <a:off x="2043112" y="447675"/>
            <a:ext cx="8334375" cy="3105150"/>
          </a:xfrm>
          <a:prstGeom prst="rect">
            <a:avLst/>
          </a:prstGeom>
          <a:noFill/>
          <a:ln>
            <a:noFill/>
          </a:ln>
        </p:spPr>
      </p:pic>
      <p:graphicFrame>
        <p:nvGraphicFramePr>
          <p:cNvPr id="216" name="Google Shape;216;p6"/>
          <p:cNvGraphicFramePr/>
          <p:nvPr/>
        </p:nvGraphicFramePr>
        <p:xfrm>
          <a:off x="209551" y="4194175"/>
          <a:ext cx="2543175" cy="1838325"/>
        </p:xfrm>
        <a:graphic>
          <a:graphicData uri="http://schemas.openxmlformats.org/presentationml/2006/ole">
            <mc:AlternateContent>
              <mc:Choice Requires="v">
                <p:oleObj r:id="rId5" imgH="1838325" imgW="2543175" progId="Paint.Picture" spid="_x0000_s1">
                  <p:embed/>
                </p:oleObj>
              </mc:Choice>
              <mc:Fallback>
                <p:oleObj r:id="rId6" imgH="1838325" imgW="2543175" progId="Paint.Picture">
                  <p:embed/>
                  <p:pic>
                    <p:nvPicPr>
                      <p:cNvPr id="216" name="Google Shape;216;p6"/>
                      <p:cNvPicPr preferRelativeResize="0"/>
                      <p:nvPr/>
                    </p:nvPicPr>
                    <p:blipFill rotWithShape="1">
                      <a:blip r:embed="rId7">
                        <a:alphaModFix/>
                      </a:blip>
                      <a:srcRect b="0" l="0" r="0" t="0"/>
                      <a:stretch/>
                    </p:blipFill>
                    <p:spPr>
                      <a:xfrm>
                        <a:off x="209551" y="4194175"/>
                        <a:ext cx="2543175" cy="1838325"/>
                      </a:xfrm>
                      <a:prstGeom prst="rect">
                        <a:avLst/>
                      </a:prstGeom>
                      <a:noFill/>
                      <a:ln>
                        <a:noFill/>
                      </a:ln>
                    </p:spPr>
                  </p:pic>
                </p:oleObj>
              </mc:Fallback>
            </mc:AlternateContent>
          </a:graphicData>
        </a:graphic>
      </p:graphicFrame>
      <p:pic>
        <p:nvPicPr>
          <p:cNvPr id="217" name="Google Shape;217;p6"/>
          <p:cNvPicPr preferRelativeResize="0"/>
          <p:nvPr/>
        </p:nvPicPr>
        <p:blipFill rotWithShape="1">
          <a:blip r:embed="rId8">
            <a:alphaModFix/>
          </a:blip>
          <a:srcRect b="0" l="0" r="0" t="0"/>
          <a:stretch/>
        </p:blipFill>
        <p:spPr>
          <a:xfrm>
            <a:off x="4622006" y="4075111"/>
            <a:ext cx="2695575" cy="2076450"/>
          </a:xfrm>
          <a:prstGeom prst="rect">
            <a:avLst/>
          </a:prstGeom>
          <a:noFill/>
          <a:ln>
            <a:noFill/>
          </a:ln>
        </p:spPr>
      </p:pic>
      <p:pic>
        <p:nvPicPr>
          <p:cNvPr id="218" name="Google Shape;218;p6"/>
          <p:cNvPicPr preferRelativeResize="0"/>
          <p:nvPr/>
        </p:nvPicPr>
        <p:blipFill rotWithShape="1">
          <a:blip r:embed="rId9">
            <a:alphaModFix/>
          </a:blip>
          <a:srcRect b="0" l="0" r="0" t="0"/>
          <a:stretch/>
        </p:blipFill>
        <p:spPr>
          <a:xfrm>
            <a:off x="9186862" y="4022724"/>
            <a:ext cx="2705100" cy="2181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7"/>
          <p:cNvSpPr/>
          <p:nvPr/>
        </p:nvSpPr>
        <p:spPr>
          <a:xfrm>
            <a:off x="3974182" y="3913441"/>
            <a:ext cx="4005944" cy="1980927"/>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1" lang="es-CO" sz="1600">
                <a:solidFill>
                  <a:schemeClr val="dk1"/>
                </a:solidFill>
                <a:latin typeface="Calibri"/>
                <a:ea typeface="Calibri"/>
                <a:cs typeface="Calibri"/>
                <a:sym typeface="Calibri"/>
              </a:rPr>
              <a:t>Hablado: </a:t>
            </a:r>
            <a:endParaRPr b="1" sz="16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Nosotros los niños ya no queremos tener más hambre</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Así que apoya por favor la campana de cero hambre</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Y cambia la vida de muchos niños</a:t>
            </a:r>
            <a:endParaRPr/>
          </a:p>
        </p:txBody>
      </p:sp>
      <p:sp>
        <p:nvSpPr>
          <p:cNvPr id="225" name="Google Shape;225;p7"/>
          <p:cNvSpPr/>
          <p:nvPr/>
        </p:nvSpPr>
        <p:spPr>
          <a:xfrm>
            <a:off x="11824" y="430822"/>
            <a:ext cx="3917239" cy="1453988"/>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lt1"/>
                </a:solidFill>
                <a:latin typeface="Calibri"/>
                <a:ea typeface="Calibri"/>
                <a:cs typeface="Calibri"/>
                <a:sym typeface="Calibri"/>
              </a:rPr>
              <a:t>Ya no queremos que los niños pasen hambre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Vamos a unirnos y que no nos falte nadie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Y todos juntos con las manos en el aire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Erradiquemos del planeta todo el hambre</a:t>
            </a:r>
            <a:endParaRPr/>
          </a:p>
        </p:txBody>
      </p:sp>
      <p:sp>
        <p:nvSpPr>
          <p:cNvPr id="226" name="Google Shape;226;p7"/>
          <p:cNvSpPr/>
          <p:nvPr/>
        </p:nvSpPr>
        <p:spPr>
          <a:xfrm>
            <a:off x="11824" y="3596346"/>
            <a:ext cx="3917239" cy="1442254"/>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lt1"/>
                </a:solidFill>
                <a:latin typeface="Calibri"/>
                <a:ea typeface="Calibri"/>
                <a:cs typeface="Calibri"/>
                <a:sym typeface="Calibri"/>
              </a:rPr>
              <a:t>Ya no queremos que los niños pasen hambre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Vamos a unirnos y que no nos falte nadie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Y todos juntos con las manos en el aire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Erradiquemos del planeta toda el hambre</a:t>
            </a:r>
            <a:endParaRPr/>
          </a:p>
        </p:txBody>
      </p:sp>
      <p:sp>
        <p:nvSpPr>
          <p:cNvPr id="227" name="Google Shape;227;p7"/>
          <p:cNvSpPr/>
          <p:nvPr/>
        </p:nvSpPr>
        <p:spPr>
          <a:xfrm>
            <a:off x="8107521" y="3458069"/>
            <a:ext cx="4039696" cy="3284297"/>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dk1"/>
                </a:solidFill>
                <a:latin typeface="Calibri"/>
                <a:ea typeface="Calibri"/>
                <a:cs typeface="Calibri"/>
                <a:sym typeface="Calibri"/>
              </a:rPr>
              <a:t>Un niño que se acuesta cada noche sin comer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Pero yo sé que muchos no lo pueden entender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Nunca les hizo falta en su casa la comida</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Por eso no entienden lo que sufren día a día</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Yo quiero que los niños se dediquen a jugar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Con la panza vacía dime quién puede jugar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Mucho menos estudiar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Vamos todos a apoyar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El hambre en los niños podemos evitar</a:t>
            </a:r>
            <a:endParaRPr/>
          </a:p>
        </p:txBody>
      </p:sp>
      <p:sp>
        <p:nvSpPr>
          <p:cNvPr id="228" name="Google Shape;228;p7"/>
          <p:cNvSpPr/>
          <p:nvPr/>
        </p:nvSpPr>
        <p:spPr>
          <a:xfrm>
            <a:off x="8796692" y="2196614"/>
            <a:ext cx="2582295" cy="1087927"/>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dk1"/>
                </a:solidFill>
                <a:latin typeface="Calibri"/>
                <a:ea typeface="Calibri"/>
                <a:cs typeface="Calibri"/>
                <a:sym typeface="Calibri"/>
              </a:rPr>
              <a:t>Cero hambre, en el mundo</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Cero hambre, en Honduras</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Cero hambre, en el mundo</a:t>
            </a:r>
            <a:endParaRPr/>
          </a:p>
        </p:txBody>
      </p:sp>
      <p:sp>
        <p:nvSpPr>
          <p:cNvPr id="229" name="Google Shape;229;p7"/>
          <p:cNvSpPr/>
          <p:nvPr/>
        </p:nvSpPr>
        <p:spPr>
          <a:xfrm>
            <a:off x="11824" y="5167374"/>
            <a:ext cx="3917239" cy="1453988"/>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lt1"/>
                </a:solidFill>
                <a:latin typeface="Calibri"/>
                <a:ea typeface="Calibri"/>
                <a:cs typeface="Calibri"/>
                <a:sym typeface="Calibri"/>
              </a:rPr>
              <a:t>Ya no queremos que los niños pasen hambre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Vamos a unirnos y que no nos falte nadie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Y todos juntos con las manos en el aire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Erradiquemos del planeta toda el hambre</a:t>
            </a:r>
            <a:endParaRPr/>
          </a:p>
        </p:txBody>
      </p:sp>
      <p:sp>
        <p:nvSpPr>
          <p:cNvPr id="230" name="Google Shape;230;p7"/>
          <p:cNvSpPr/>
          <p:nvPr/>
        </p:nvSpPr>
        <p:spPr>
          <a:xfrm>
            <a:off x="4090186" y="773193"/>
            <a:ext cx="3563098" cy="2976520"/>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1" lang="es-CO" sz="1600">
                <a:solidFill>
                  <a:schemeClr val="dk1"/>
                </a:solidFill>
                <a:latin typeface="Calibri"/>
                <a:ea typeface="Calibri"/>
                <a:cs typeface="Calibri"/>
                <a:sym typeface="Calibri"/>
              </a:rPr>
              <a:t>Hablado:</a:t>
            </a:r>
            <a:endParaRPr sz="16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No podemos seguir permitiendo que los niños tengan hambre</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Hagamos conciencia mi gente, ellos son los primeros</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Porque son el futuro del mundo entero</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Honduras, fusión F5 y el cartel para el mundo entero</a:t>
            </a:r>
            <a:endParaRPr/>
          </a:p>
          <a:p>
            <a:pPr indent="0" lvl="0" marL="0" marR="0" rtl="0" algn="l">
              <a:lnSpc>
                <a:spcPct val="107000"/>
              </a:lnSpc>
              <a:spcBef>
                <a:spcPts val="800"/>
              </a:spcBef>
              <a:spcAft>
                <a:spcPts val="0"/>
              </a:spcAft>
              <a:buNone/>
            </a:pPr>
            <a:r>
              <a:rPr b="1" lang="es-CO" sz="1600">
                <a:solidFill>
                  <a:schemeClr val="dk1"/>
                </a:solidFill>
                <a:latin typeface="Calibri"/>
                <a:ea typeface="Calibri"/>
                <a:cs typeface="Calibri"/>
                <a:sym typeface="Calibri"/>
              </a:rPr>
              <a:t>Gracias</a:t>
            </a:r>
            <a:endParaRPr sz="1600">
              <a:solidFill>
                <a:schemeClr val="dk1"/>
              </a:solidFill>
              <a:latin typeface="Calibri"/>
              <a:ea typeface="Calibri"/>
              <a:cs typeface="Calibri"/>
              <a:sym typeface="Calibri"/>
            </a:endParaRPr>
          </a:p>
        </p:txBody>
      </p:sp>
      <p:sp>
        <p:nvSpPr>
          <p:cNvPr id="231" name="Google Shape;231;p7">
            <a:hlinkClick r:id="rId3"/>
          </p:cNvPr>
          <p:cNvSpPr/>
          <p:nvPr/>
        </p:nvSpPr>
        <p:spPr>
          <a:xfrm>
            <a:off x="4302657" y="76879"/>
            <a:ext cx="334899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4000" cap="none">
                <a:solidFill>
                  <a:srgbClr val="E5B8B7"/>
                </a:solidFill>
                <a:latin typeface="Arial"/>
                <a:ea typeface="Arial"/>
                <a:cs typeface="Arial"/>
                <a:sym typeface="Arial"/>
              </a:rPr>
              <a:t>Cero hambre</a:t>
            </a:r>
            <a:endParaRPr/>
          </a:p>
        </p:txBody>
      </p:sp>
      <p:sp>
        <p:nvSpPr>
          <p:cNvPr id="232" name="Google Shape;232;p7"/>
          <p:cNvSpPr/>
          <p:nvPr/>
        </p:nvSpPr>
        <p:spPr>
          <a:xfrm>
            <a:off x="1760" y="2013584"/>
            <a:ext cx="3927303" cy="1453988"/>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lt1"/>
                </a:solidFill>
                <a:latin typeface="Calibri"/>
                <a:ea typeface="Calibri"/>
                <a:cs typeface="Calibri"/>
                <a:sym typeface="Calibri"/>
              </a:rPr>
              <a:t>Ya no queremos que los niños pasen hambre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Vamos a unirnos y que no nos falte nadie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Y todos juntos con las manos en el aire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Erradiquemos del planeta todo el hambre</a:t>
            </a:r>
            <a:endParaRPr/>
          </a:p>
        </p:txBody>
      </p:sp>
      <p:sp>
        <p:nvSpPr>
          <p:cNvPr id="233" name="Google Shape;233;p7"/>
          <p:cNvSpPr/>
          <p:nvPr/>
        </p:nvSpPr>
        <p:spPr>
          <a:xfrm>
            <a:off x="8306968" y="215443"/>
            <a:ext cx="35617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u="sng">
                <a:solidFill>
                  <a:schemeClr val="dk1"/>
                </a:solidFill>
                <a:latin typeface="Arial"/>
                <a:ea typeface="Arial"/>
                <a:cs typeface="Arial"/>
                <a:sym typeface="Arial"/>
                <a:hlinkClick r:id="rId4">
                  <a:extLst>
                    <a:ext uri="{A12FA001-AC4F-418D-AE19-62706E023703}">
                      <ahyp:hlinkClr val="tx"/>
                    </a:ext>
                  </a:extLst>
                </a:hlinkClick>
              </a:rPr>
              <a:t>https://www.youtube.com/watch?v=YbtQz1XhbpA</a:t>
            </a:r>
            <a:endParaRPr sz="1200">
              <a:solidFill>
                <a:schemeClr val="dk1"/>
              </a:solidFill>
              <a:latin typeface="Arial"/>
              <a:ea typeface="Arial"/>
              <a:cs typeface="Arial"/>
              <a:sym typeface="Arial"/>
            </a:endParaRPr>
          </a:p>
        </p:txBody>
      </p:sp>
      <p:sp>
        <p:nvSpPr>
          <p:cNvPr id="234" name="Google Shape;234;p7"/>
          <p:cNvSpPr/>
          <p:nvPr/>
        </p:nvSpPr>
        <p:spPr>
          <a:xfrm>
            <a:off x="7814407" y="608197"/>
            <a:ext cx="4332810" cy="1453988"/>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dk1"/>
                </a:solidFill>
                <a:latin typeface="Calibri"/>
                <a:ea typeface="Calibri"/>
                <a:cs typeface="Calibri"/>
                <a:sym typeface="Calibri"/>
              </a:rPr>
              <a:t>Yo sé que todos juntos lo podemos lograr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La unión hace la fuerza, juntos vamos a luchar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Para que los niños ya no sufran más</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Ni hambre ni violencia ellos tienen que aguantar</a:t>
            </a:r>
            <a:endParaRPr/>
          </a:p>
        </p:txBody>
      </p:sp>
      <p:sp>
        <p:nvSpPr>
          <p:cNvPr id="235" name="Google Shape;235;p7"/>
          <p:cNvSpPr txBox="1"/>
          <p:nvPr/>
        </p:nvSpPr>
        <p:spPr>
          <a:xfrm>
            <a:off x="3418314" y="1073581"/>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1.</a:t>
            </a:r>
            <a:endParaRPr/>
          </a:p>
        </p:txBody>
      </p:sp>
      <p:sp>
        <p:nvSpPr>
          <p:cNvPr id="236" name="Google Shape;236;p7"/>
          <p:cNvSpPr txBox="1"/>
          <p:nvPr/>
        </p:nvSpPr>
        <p:spPr>
          <a:xfrm>
            <a:off x="3422311" y="2675148"/>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2.</a:t>
            </a:r>
            <a:endParaRPr/>
          </a:p>
        </p:txBody>
      </p:sp>
      <p:sp>
        <p:nvSpPr>
          <p:cNvPr id="237" name="Google Shape;237;p7"/>
          <p:cNvSpPr txBox="1"/>
          <p:nvPr/>
        </p:nvSpPr>
        <p:spPr>
          <a:xfrm>
            <a:off x="3426057" y="4260321"/>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3.</a:t>
            </a:r>
            <a:endParaRPr/>
          </a:p>
        </p:txBody>
      </p:sp>
      <p:sp>
        <p:nvSpPr>
          <p:cNvPr id="238" name="Google Shape;238;p7"/>
          <p:cNvSpPr txBox="1"/>
          <p:nvPr/>
        </p:nvSpPr>
        <p:spPr>
          <a:xfrm>
            <a:off x="3429234" y="5796218"/>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4.</a:t>
            </a:r>
            <a:endParaRPr/>
          </a:p>
        </p:txBody>
      </p:sp>
      <p:sp>
        <p:nvSpPr>
          <p:cNvPr id="239" name="Google Shape;239;p7"/>
          <p:cNvSpPr txBox="1"/>
          <p:nvPr/>
        </p:nvSpPr>
        <p:spPr>
          <a:xfrm>
            <a:off x="7085076" y="3115291"/>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5.</a:t>
            </a:r>
            <a:endParaRPr/>
          </a:p>
        </p:txBody>
      </p:sp>
      <p:sp>
        <p:nvSpPr>
          <p:cNvPr id="240" name="Google Shape;240;p7"/>
          <p:cNvSpPr txBox="1"/>
          <p:nvPr/>
        </p:nvSpPr>
        <p:spPr>
          <a:xfrm>
            <a:off x="7409437" y="5339359"/>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6.</a:t>
            </a:r>
            <a:endParaRPr/>
          </a:p>
        </p:txBody>
      </p:sp>
      <p:sp>
        <p:nvSpPr>
          <p:cNvPr id="241" name="Google Shape;241;p7"/>
          <p:cNvSpPr txBox="1"/>
          <p:nvPr/>
        </p:nvSpPr>
        <p:spPr>
          <a:xfrm>
            <a:off x="11626498" y="1255917"/>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7.</a:t>
            </a:r>
            <a:endParaRPr/>
          </a:p>
        </p:txBody>
      </p:sp>
      <p:sp>
        <p:nvSpPr>
          <p:cNvPr id="242" name="Google Shape;242;p7"/>
          <p:cNvSpPr txBox="1"/>
          <p:nvPr/>
        </p:nvSpPr>
        <p:spPr>
          <a:xfrm>
            <a:off x="11142070" y="2743708"/>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8.</a:t>
            </a:r>
            <a:endParaRPr/>
          </a:p>
        </p:txBody>
      </p:sp>
      <p:sp>
        <p:nvSpPr>
          <p:cNvPr id="243" name="Google Shape;243;p7"/>
          <p:cNvSpPr txBox="1"/>
          <p:nvPr/>
        </p:nvSpPr>
        <p:spPr>
          <a:xfrm>
            <a:off x="11632865" y="5784342"/>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8"/>
          <p:cNvSpPr/>
          <p:nvPr/>
        </p:nvSpPr>
        <p:spPr>
          <a:xfrm>
            <a:off x="142880" y="64473"/>
            <a:ext cx="4005944" cy="1980927"/>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1" lang="es-CO" sz="1600">
                <a:solidFill>
                  <a:schemeClr val="dk1"/>
                </a:solidFill>
                <a:latin typeface="Calibri"/>
                <a:ea typeface="Calibri"/>
                <a:cs typeface="Calibri"/>
                <a:sym typeface="Calibri"/>
              </a:rPr>
              <a:t>Hablado: </a:t>
            </a:r>
            <a:endParaRPr b="1" sz="16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Nosotros los niños ya no queremos tener más hambre</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Así que apoya por favor la campana de cero hambre</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Y cambia la vida de muchos niños</a:t>
            </a:r>
            <a:endParaRPr/>
          </a:p>
        </p:txBody>
      </p:sp>
      <p:sp>
        <p:nvSpPr>
          <p:cNvPr id="250" name="Google Shape;250;p8"/>
          <p:cNvSpPr/>
          <p:nvPr/>
        </p:nvSpPr>
        <p:spPr>
          <a:xfrm>
            <a:off x="68977" y="2183272"/>
            <a:ext cx="4051272" cy="1453988"/>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lt1"/>
                </a:solidFill>
                <a:latin typeface="Calibri"/>
                <a:ea typeface="Calibri"/>
                <a:cs typeface="Calibri"/>
                <a:sym typeface="Calibri"/>
              </a:rPr>
              <a:t>Ya no queremos que los niños pasen hambre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Vamos a unirnos y que no nos falte nadie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Y todos juntos con las manos en el aire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Erradiquemos del planeta todo el hambre</a:t>
            </a:r>
            <a:endParaRPr/>
          </a:p>
        </p:txBody>
      </p:sp>
      <p:sp>
        <p:nvSpPr>
          <p:cNvPr id="251" name="Google Shape;251;p8"/>
          <p:cNvSpPr/>
          <p:nvPr/>
        </p:nvSpPr>
        <p:spPr>
          <a:xfrm>
            <a:off x="142880" y="5348314"/>
            <a:ext cx="3977368" cy="1442254"/>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lt1"/>
                </a:solidFill>
                <a:latin typeface="Calibri"/>
                <a:ea typeface="Calibri"/>
                <a:cs typeface="Calibri"/>
                <a:sym typeface="Calibri"/>
              </a:rPr>
              <a:t>Ya no queremos que los niños pasen hambre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Vamos a unirnos y que no nos falte nadie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Y todos juntos con las manos en el aire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Erradiquemos del planeta toda el hambre</a:t>
            </a:r>
            <a:endParaRPr/>
          </a:p>
        </p:txBody>
      </p:sp>
      <p:sp>
        <p:nvSpPr>
          <p:cNvPr id="252" name="Google Shape;252;p8"/>
          <p:cNvSpPr/>
          <p:nvPr/>
        </p:nvSpPr>
        <p:spPr>
          <a:xfrm>
            <a:off x="4301770" y="805760"/>
            <a:ext cx="4039696" cy="3284297"/>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dk1"/>
                </a:solidFill>
                <a:latin typeface="Calibri"/>
                <a:ea typeface="Calibri"/>
                <a:cs typeface="Calibri"/>
                <a:sym typeface="Calibri"/>
              </a:rPr>
              <a:t>Un niño que se acuesta cada noche sin comer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Pero yo sé que muchos no lo pueden entender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Nunca les hizo falta en su casa la comida</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Por eso no entienden lo que sufren día a día</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Yo quiero que los niños se dediquen a jugar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Con la panza vacía dime quién puede jugar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Mucho menos estudiar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Vamos todos a apoyar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El hambre en los niños podemos evitar</a:t>
            </a:r>
            <a:endParaRPr/>
          </a:p>
        </p:txBody>
      </p:sp>
      <p:sp>
        <p:nvSpPr>
          <p:cNvPr id="253" name="Google Shape;253;p8"/>
          <p:cNvSpPr/>
          <p:nvPr/>
        </p:nvSpPr>
        <p:spPr>
          <a:xfrm>
            <a:off x="4631960" y="5774350"/>
            <a:ext cx="2980805" cy="1087927"/>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dk1"/>
                </a:solidFill>
                <a:latin typeface="Calibri"/>
                <a:ea typeface="Calibri"/>
                <a:cs typeface="Calibri"/>
                <a:sym typeface="Calibri"/>
              </a:rPr>
              <a:t>Cero hambre, en el mundo</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Cero hambre, en Honduras</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Cero hambre, en el mundo</a:t>
            </a:r>
            <a:endParaRPr/>
          </a:p>
        </p:txBody>
      </p:sp>
      <p:sp>
        <p:nvSpPr>
          <p:cNvPr id="254" name="Google Shape;254;p8"/>
          <p:cNvSpPr/>
          <p:nvPr/>
        </p:nvSpPr>
        <p:spPr>
          <a:xfrm>
            <a:off x="8183879" y="2221914"/>
            <a:ext cx="4008121" cy="1453988"/>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lt1"/>
                </a:solidFill>
                <a:latin typeface="Calibri"/>
                <a:ea typeface="Calibri"/>
                <a:cs typeface="Calibri"/>
                <a:sym typeface="Calibri"/>
              </a:rPr>
              <a:t>Ya no queremos que los niños pasen hambre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Vamos a unirnos y que no nos falte nadie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Y todos juntos con las manos en el aire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Erradiquemos del planeta toda el hambre</a:t>
            </a:r>
            <a:endParaRPr/>
          </a:p>
        </p:txBody>
      </p:sp>
      <p:sp>
        <p:nvSpPr>
          <p:cNvPr id="255" name="Google Shape;255;p8"/>
          <p:cNvSpPr/>
          <p:nvPr/>
        </p:nvSpPr>
        <p:spPr>
          <a:xfrm>
            <a:off x="8612937" y="3814048"/>
            <a:ext cx="3563098" cy="2976520"/>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1" lang="es-CO" sz="1600">
                <a:solidFill>
                  <a:schemeClr val="dk1"/>
                </a:solidFill>
                <a:latin typeface="Calibri"/>
                <a:ea typeface="Calibri"/>
                <a:cs typeface="Calibri"/>
                <a:sym typeface="Calibri"/>
              </a:rPr>
              <a:t>Hablado:</a:t>
            </a:r>
            <a:endParaRPr sz="16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No podemos seguir permitiendo que los niños tengan hambre</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Hagamos conciencia mi gente, ellos son los primeros</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Porque son el futuro del mundo entero</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Honduras, fusión F5 y el cartel para el mundo entero</a:t>
            </a:r>
            <a:endParaRPr/>
          </a:p>
          <a:p>
            <a:pPr indent="0" lvl="0" marL="0" marR="0" rtl="0" algn="l">
              <a:lnSpc>
                <a:spcPct val="107000"/>
              </a:lnSpc>
              <a:spcBef>
                <a:spcPts val="800"/>
              </a:spcBef>
              <a:spcAft>
                <a:spcPts val="0"/>
              </a:spcAft>
              <a:buNone/>
            </a:pPr>
            <a:r>
              <a:rPr b="1" lang="es-CO" sz="1600">
                <a:solidFill>
                  <a:schemeClr val="dk1"/>
                </a:solidFill>
                <a:latin typeface="Calibri"/>
                <a:ea typeface="Calibri"/>
                <a:cs typeface="Calibri"/>
                <a:sym typeface="Calibri"/>
              </a:rPr>
              <a:t>Gracias</a:t>
            </a:r>
            <a:endParaRPr sz="1600">
              <a:solidFill>
                <a:schemeClr val="dk1"/>
              </a:solidFill>
              <a:latin typeface="Calibri"/>
              <a:ea typeface="Calibri"/>
              <a:cs typeface="Calibri"/>
              <a:sym typeface="Calibri"/>
            </a:endParaRPr>
          </a:p>
        </p:txBody>
      </p:sp>
      <p:sp>
        <p:nvSpPr>
          <p:cNvPr id="256" name="Google Shape;256;p8">
            <a:hlinkClick r:id="rId3"/>
          </p:cNvPr>
          <p:cNvSpPr/>
          <p:nvPr/>
        </p:nvSpPr>
        <p:spPr>
          <a:xfrm>
            <a:off x="4747136" y="65307"/>
            <a:ext cx="334899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4000" cap="none">
                <a:solidFill>
                  <a:srgbClr val="E5B8B7"/>
                </a:solidFill>
                <a:latin typeface="Arial"/>
                <a:ea typeface="Arial"/>
                <a:cs typeface="Arial"/>
                <a:sym typeface="Arial"/>
              </a:rPr>
              <a:t>Cero hambre</a:t>
            </a:r>
            <a:endParaRPr/>
          </a:p>
        </p:txBody>
      </p:sp>
      <p:sp>
        <p:nvSpPr>
          <p:cNvPr id="257" name="Google Shape;257;p8"/>
          <p:cNvSpPr/>
          <p:nvPr/>
        </p:nvSpPr>
        <p:spPr>
          <a:xfrm>
            <a:off x="4401785" y="4210083"/>
            <a:ext cx="4039696" cy="1453988"/>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lt1"/>
                </a:solidFill>
                <a:latin typeface="Calibri"/>
                <a:ea typeface="Calibri"/>
                <a:cs typeface="Calibri"/>
                <a:sym typeface="Calibri"/>
              </a:rPr>
              <a:t>Ya no queremos que los niños pasen hambre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Vamos a unirnos y que no nos falte nadie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Y todos juntos con las manos en el aire</a:t>
            </a:r>
            <a:endParaRPr/>
          </a:p>
          <a:p>
            <a:pPr indent="0" lvl="0" marL="0" marR="0" rtl="0" algn="l">
              <a:lnSpc>
                <a:spcPct val="107000"/>
              </a:lnSpc>
              <a:spcBef>
                <a:spcPts val="800"/>
              </a:spcBef>
              <a:spcAft>
                <a:spcPts val="0"/>
              </a:spcAft>
              <a:buNone/>
            </a:pPr>
            <a:r>
              <a:rPr lang="es-CO" sz="1600">
                <a:solidFill>
                  <a:schemeClr val="lt1"/>
                </a:solidFill>
                <a:latin typeface="Calibri"/>
                <a:ea typeface="Calibri"/>
                <a:cs typeface="Calibri"/>
                <a:sym typeface="Calibri"/>
              </a:rPr>
              <a:t>Erradiquemos del planeta todo el hambre</a:t>
            </a:r>
            <a:endParaRPr/>
          </a:p>
        </p:txBody>
      </p:sp>
      <p:sp>
        <p:nvSpPr>
          <p:cNvPr id="258" name="Google Shape;258;p8"/>
          <p:cNvSpPr/>
          <p:nvPr/>
        </p:nvSpPr>
        <p:spPr>
          <a:xfrm>
            <a:off x="8306968" y="215443"/>
            <a:ext cx="35617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u="sng">
                <a:solidFill>
                  <a:schemeClr val="dk1"/>
                </a:solidFill>
                <a:latin typeface="Arial"/>
                <a:ea typeface="Arial"/>
                <a:cs typeface="Arial"/>
                <a:sym typeface="Arial"/>
                <a:hlinkClick r:id="rId4">
                  <a:extLst>
                    <a:ext uri="{A12FA001-AC4F-418D-AE19-62706E023703}">
                      <ahyp:hlinkClr val="tx"/>
                    </a:ext>
                  </a:extLst>
                </a:hlinkClick>
              </a:rPr>
              <a:t>https://www.youtube.com/watch?v=YbtQz1XhbpA</a:t>
            </a:r>
            <a:endParaRPr sz="1200">
              <a:solidFill>
                <a:schemeClr val="dk1"/>
              </a:solidFill>
              <a:latin typeface="Arial"/>
              <a:ea typeface="Arial"/>
              <a:cs typeface="Arial"/>
              <a:sym typeface="Arial"/>
            </a:endParaRPr>
          </a:p>
        </p:txBody>
      </p:sp>
      <p:sp>
        <p:nvSpPr>
          <p:cNvPr id="259" name="Google Shape;259;p8"/>
          <p:cNvSpPr/>
          <p:nvPr/>
        </p:nvSpPr>
        <p:spPr>
          <a:xfrm>
            <a:off x="11824" y="3785561"/>
            <a:ext cx="4332810" cy="1453988"/>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600">
                <a:solidFill>
                  <a:schemeClr val="dk1"/>
                </a:solidFill>
                <a:latin typeface="Calibri"/>
                <a:ea typeface="Calibri"/>
                <a:cs typeface="Calibri"/>
                <a:sym typeface="Calibri"/>
              </a:rPr>
              <a:t>Yo sé que todos juntos lo podemos lograr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La unión hace la fuerza, juntos vamos a luchar</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Para que los niños ya no sufran más</a:t>
            </a:r>
            <a:endParaRPr/>
          </a:p>
          <a:p>
            <a:pPr indent="0" lvl="0" marL="0" marR="0" rtl="0" algn="l">
              <a:lnSpc>
                <a:spcPct val="107000"/>
              </a:lnSpc>
              <a:spcBef>
                <a:spcPts val="800"/>
              </a:spcBef>
              <a:spcAft>
                <a:spcPts val="0"/>
              </a:spcAft>
              <a:buNone/>
            </a:pPr>
            <a:r>
              <a:rPr lang="es-CO" sz="1600">
                <a:solidFill>
                  <a:schemeClr val="dk1"/>
                </a:solidFill>
                <a:latin typeface="Calibri"/>
                <a:ea typeface="Calibri"/>
                <a:cs typeface="Calibri"/>
                <a:sym typeface="Calibri"/>
              </a:rPr>
              <a:t>Ni hambre ni violencia ellos tienen que aguantar</a:t>
            </a:r>
            <a:endParaRPr/>
          </a:p>
        </p:txBody>
      </p:sp>
      <p:sp>
        <p:nvSpPr>
          <p:cNvPr id="260" name="Google Shape;260;p8"/>
          <p:cNvSpPr txBox="1"/>
          <p:nvPr/>
        </p:nvSpPr>
        <p:spPr>
          <a:xfrm>
            <a:off x="3619153" y="2855952"/>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1.</a:t>
            </a:r>
            <a:endParaRPr/>
          </a:p>
        </p:txBody>
      </p:sp>
      <p:sp>
        <p:nvSpPr>
          <p:cNvPr id="261" name="Google Shape;261;p8"/>
          <p:cNvSpPr txBox="1"/>
          <p:nvPr/>
        </p:nvSpPr>
        <p:spPr>
          <a:xfrm>
            <a:off x="3615409" y="6015972"/>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2.</a:t>
            </a:r>
            <a:endParaRPr/>
          </a:p>
        </p:txBody>
      </p:sp>
      <p:sp>
        <p:nvSpPr>
          <p:cNvPr id="262" name="Google Shape;262;p8"/>
          <p:cNvSpPr txBox="1"/>
          <p:nvPr/>
        </p:nvSpPr>
        <p:spPr>
          <a:xfrm>
            <a:off x="7941665" y="4839048"/>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3.</a:t>
            </a:r>
            <a:endParaRPr/>
          </a:p>
        </p:txBody>
      </p:sp>
      <p:sp>
        <p:nvSpPr>
          <p:cNvPr id="263" name="Google Shape;263;p8"/>
          <p:cNvSpPr txBox="1"/>
          <p:nvPr/>
        </p:nvSpPr>
        <p:spPr>
          <a:xfrm>
            <a:off x="11691607" y="2853681"/>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4.</a:t>
            </a:r>
            <a:endParaRPr/>
          </a:p>
        </p:txBody>
      </p:sp>
      <p:sp>
        <p:nvSpPr>
          <p:cNvPr id="264" name="Google Shape;264;p8"/>
          <p:cNvSpPr txBox="1"/>
          <p:nvPr/>
        </p:nvSpPr>
        <p:spPr>
          <a:xfrm>
            <a:off x="11638854" y="6189361"/>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5.</a:t>
            </a:r>
            <a:endParaRPr/>
          </a:p>
        </p:txBody>
      </p:sp>
      <p:sp>
        <p:nvSpPr>
          <p:cNvPr id="265" name="Google Shape;265;p8"/>
          <p:cNvSpPr txBox="1"/>
          <p:nvPr/>
        </p:nvSpPr>
        <p:spPr>
          <a:xfrm>
            <a:off x="3615409" y="1452929"/>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6.</a:t>
            </a:r>
            <a:endParaRPr/>
          </a:p>
        </p:txBody>
      </p:sp>
      <p:sp>
        <p:nvSpPr>
          <p:cNvPr id="266" name="Google Shape;266;p8"/>
          <p:cNvSpPr txBox="1"/>
          <p:nvPr/>
        </p:nvSpPr>
        <p:spPr>
          <a:xfrm>
            <a:off x="3831629" y="4413857"/>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7.</a:t>
            </a:r>
            <a:endParaRPr/>
          </a:p>
        </p:txBody>
      </p:sp>
      <p:sp>
        <p:nvSpPr>
          <p:cNvPr id="267" name="Google Shape;267;p8"/>
          <p:cNvSpPr txBox="1"/>
          <p:nvPr/>
        </p:nvSpPr>
        <p:spPr>
          <a:xfrm>
            <a:off x="7087938" y="6151705"/>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8.</a:t>
            </a:r>
            <a:endParaRPr/>
          </a:p>
        </p:txBody>
      </p:sp>
      <p:sp>
        <p:nvSpPr>
          <p:cNvPr id="268" name="Google Shape;268;p8"/>
          <p:cNvSpPr txBox="1"/>
          <p:nvPr/>
        </p:nvSpPr>
        <p:spPr>
          <a:xfrm>
            <a:off x="7572366" y="3101212"/>
            <a:ext cx="484428" cy="523220"/>
          </a:xfrm>
          <a:prstGeom prst="rect">
            <a:avLst/>
          </a:prstGeom>
          <a:solidFill>
            <a:srgbClr val="FF6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2800">
                <a:solidFill>
                  <a:schemeClr val="dk1"/>
                </a:solidFill>
                <a:latin typeface="Arial"/>
                <a:ea typeface="Arial"/>
                <a:cs typeface="Arial"/>
                <a:sym typeface="Arial"/>
              </a:rPr>
              <a:t>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9"/>
          <p:cNvSpPr txBox="1"/>
          <p:nvPr/>
        </p:nvSpPr>
        <p:spPr>
          <a:xfrm>
            <a:off x="-1" y="171450"/>
            <a:ext cx="11387137" cy="13388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s-CO" sz="1800">
                <a:solidFill>
                  <a:schemeClr val="dk1"/>
                </a:solidFill>
                <a:latin typeface="Arial"/>
                <a:ea typeface="Arial"/>
                <a:cs typeface="Arial"/>
                <a:sym typeface="Arial"/>
              </a:rPr>
              <a:t>Now that you have re-ordered the song, spend a few minutes reading it loud with a partner to try to get a good sense of the sounds of the words. Complete the chart below by filing in any word(s) from the song that rhyme. Look for the words you do not understand in the dictionary.</a:t>
            </a:r>
            <a:endParaRPr/>
          </a:p>
        </p:txBody>
      </p:sp>
      <p:graphicFrame>
        <p:nvGraphicFramePr>
          <p:cNvPr id="274" name="Google Shape;274;p9"/>
          <p:cNvGraphicFramePr/>
          <p:nvPr/>
        </p:nvGraphicFramePr>
        <p:xfrm>
          <a:off x="2801142" y="1534657"/>
          <a:ext cx="3000000" cy="3000000"/>
        </p:xfrm>
        <a:graphic>
          <a:graphicData uri="http://schemas.openxmlformats.org/drawingml/2006/table">
            <a:tbl>
              <a:tblPr bandRow="1" firstRow="1">
                <a:noFill/>
                <a:tableStyleId>{E5CB8FD5-D50C-4D58-9822-1381D8274E3D}</a:tableStyleId>
              </a:tblPr>
              <a:tblGrid>
                <a:gridCol w="2032000"/>
                <a:gridCol w="2032000"/>
                <a:gridCol w="2032000"/>
              </a:tblGrid>
              <a:tr h="370850">
                <a:tc>
                  <a:txBody>
                    <a:bodyPr/>
                    <a:lstStyle/>
                    <a:p>
                      <a:pPr indent="0" lvl="0" marL="0" marR="0" rtl="0" algn="l">
                        <a:lnSpc>
                          <a:spcPct val="100000"/>
                        </a:lnSpc>
                        <a:spcBef>
                          <a:spcPts val="0"/>
                        </a:spcBef>
                        <a:spcAft>
                          <a:spcPts val="0"/>
                        </a:spcAft>
                        <a:buNone/>
                      </a:pPr>
                      <a:r>
                        <a:rPr lang="es-CO" sz="1400" u="none" cap="none" strike="noStrike"/>
                        <a:t>Inglés</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Español</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Español</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s-CO" sz="1400" u="none" cap="none" strike="noStrike"/>
                        <a:t>first</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primeros  </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entero</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lograr</a:t>
                      </a:r>
                      <a:endParaRPr/>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 </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luchar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entender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entero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jugar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nadie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estudiar</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 </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apoyar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aire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evitar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s-CO" sz="1400" u="none" cap="none" strike="noStrike"/>
                        <a:t>comer</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aguantar </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2020-05-17T19:27:12Z</dcterms:created>
  <dc:creator>M Giron</dc:creator>
</cp:coreProperties>
</file>