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5" roundtripDataSignature="AMtx7mjty7ZUMMdD3cYmTLTMcO3iLhQx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customschemas.google.com/relationships/presentationmetadata" Target="metadata"/><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tosducoeur.or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https://pixabay.com/nl/photos/voedsel-vork-mes-tabel-plaat-2803655/</a:t>
            </a:r>
            <a:endParaRPr/>
          </a:p>
        </p:txBody>
      </p:sp>
      <p:sp>
        <p:nvSpPr>
          <p:cNvPr id="169" name="Google Shape;16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e3e0fc3e3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7e3e0fc3e3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7e3e0fc3e3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 name="Google Shape;18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Word document activities x 2</a:t>
            </a:r>
            <a:br>
              <a:rPr lang="en-US"/>
            </a:br>
            <a:r>
              <a:rPr lang="en-US"/>
              <a:t>Link to the song:  https://www.youtube.com/watch?v=xnp-wM9kzM8</a:t>
            </a:r>
            <a:endParaRPr/>
          </a:p>
        </p:txBody>
      </p:sp>
      <p:sp>
        <p:nvSpPr>
          <p:cNvPr id="190" name="Google Shape;190;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100" u="sng">
                <a:solidFill>
                  <a:schemeClr val="hlink"/>
                </a:solidFill>
                <a:latin typeface="Arial"/>
                <a:ea typeface="Arial"/>
                <a:cs typeface="Arial"/>
                <a:sym typeface="Arial"/>
                <a:hlinkClick r:id="rId2"/>
              </a:rPr>
              <a:t>https://www.restosducoeur.org/</a:t>
            </a:r>
            <a:r>
              <a:rPr lang="en-US" sz="1100">
                <a:latin typeface="Arial"/>
                <a:ea typeface="Arial"/>
                <a:cs typeface="Arial"/>
                <a:sym typeface="Arial"/>
              </a:rPr>
              <a:t> </a:t>
            </a:r>
            <a:endParaRPr/>
          </a:p>
        </p:txBody>
      </p:sp>
      <p:sp>
        <p:nvSpPr>
          <p:cNvPr id="197" name="Google Shape;19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72851eead4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g72851eead4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e3e4d2d1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7e3e4d2d1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3" name="Google Shape;73;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3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5" name="Google Shape;85;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sp>
        <p:nvSpPr>
          <p:cNvPr id="99" name="Google Shape;99;p6"/>
          <p:cNvSpPr txBox="1"/>
          <p:nvPr>
            <p:ph type="title"/>
          </p:nvPr>
        </p:nvSpPr>
        <p:spPr>
          <a:xfrm>
            <a:off x="311700" y="390467"/>
            <a:ext cx="8520600" cy="10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00" name="Google Shape;100;p6"/>
          <p:cNvSpPr txBox="1"/>
          <p:nvPr>
            <p:ph idx="1" type="body"/>
          </p:nvPr>
        </p:nvSpPr>
        <p:spPr>
          <a:xfrm>
            <a:off x="311700" y="1638233"/>
            <a:ext cx="8520600" cy="4453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101" name="Google Shape;101;p6"/>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05" name="Google Shape;105;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11" name="Google Shape;11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p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117" name="Google Shape;117;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 name="Shape 120"/>
        <p:cNvGrpSpPr/>
        <p:nvPr/>
      </p:nvGrpSpPr>
      <p:grpSpPr>
        <a:xfrm>
          <a:off x="0" y="0"/>
          <a:ext cx="0" cy="0"/>
          <a:chOff x="0" y="0"/>
          <a:chExt cx="0" cy="0"/>
        </a:xfrm>
      </p:grpSpPr>
      <p:sp>
        <p:nvSpPr>
          <p:cNvPr id="121" name="Google Shape;121;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3" name="Google Shape;123;p1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24" name="Google Shape;124;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0" name="Google Shape;130;p1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1" name="Google Shape;131;p1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132" name="Google Shape;132;p1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133" name="Google Shape;133;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1" name="Shape 141"/>
        <p:cNvGrpSpPr/>
        <p:nvPr/>
      </p:nvGrpSpPr>
      <p:grpSpPr>
        <a:xfrm>
          <a:off x="0" y="0"/>
          <a:ext cx="0" cy="0"/>
          <a:chOff x="0" y="0"/>
          <a:chExt cx="0" cy="0"/>
        </a:xfrm>
      </p:grpSpPr>
      <p:sp>
        <p:nvSpPr>
          <p:cNvPr id="142" name="Google Shape;142;p1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144" name="Google Shape;144;p1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45" name="Google Shape;14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8" name="Shape 148"/>
        <p:cNvGrpSpPr/>
        <p:nvPr/>
      </p:nvGrpSpPr>
      <p:grpSpPr>
        <a:xfrm>
          <a:off x="0" y="0"/>
          <a:ext cx="0" cy="0"/>
          <a:chOff x="0" y="0"/>
          <a:chExt cx="0" cy="0"/>
        </a:xfrm>
      </p:grpSpPr>
      <p:sp>
        <p:nvSpPr>
          <p:cNvPr id="149" name="Google Shape;149;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1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51" name="Google Shape;151;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152" name="Google Shape;15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8" name="Google Shape;15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1" name="Shape 161"/>
        <p:cNvGrpSpPr/>
        <p:nvPr/>
      </p:nvGrpSpPr>
      <p:grpSpPr>
        <a:xfrm>
          <a:off x="0" y="0"/>
          <a:ext cx="0" cy="0"/>
          <a:chOff x="0" y="0"/>
          <a:chExt cx="0" cy="0"/>
        </a:xfrm>
      </p:grpSpPr>
      <p:sp>
        <p:nvSpPr>
          <p:cNvPr id="162" name="Google Shape;162;p1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1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64" name="Google Shape;16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27"/>
          <p:cNvSpPr txBox="1"/>
          <p:nvPr>
            <p:ph type="title"/>
          </p:nvPr>
        </p:nvSpPr>
        <p:spPr>
          <a:xfrm>
            <a:off x="311700" y="390467"/>
            <a:ext cx="8520600" cy="1068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7" name="Google Shape;27;p27"/>
          <p:cNvSpPr txBox="1"/>
          <p:nvPr>
            <p:ph idx="1" type="body"/>
          </p:nvPr>
        </p:nvSpPr>
        <p:spPr>
          <a:xfrm>
            <a:off x="311700" y="1638233"/>
            <a:ext cx="8520600" cy="4453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Clr>
                <a:schemeClr val="dk1"/>
              </a:buClr>
              <a:buSzPts val="1800"/>
              <a:buChar char="●"/>
              <a:defRPr/>
            </a:lvl1pPr>
            <a:lvl2pPr indent="-317500" lvl="1" marL="914400" algn="l">
              <a:lnSpc>
                <a:spcPct val="100000"/>
              </a:lnSpc>
              <a:spcBef>
                <a:spcPts val="1600"/>
              </a:spcBef>
              <a:spcAft>
                <a:spcPts val="0"/>
              </a:spcAft>
              <a:buClr>
                <a:schemeClr val="dk1"/>
              </a:buClr>
              <a:buSzPts val="1400"/>
              <a:buChar char="○"/>
              <a:defRPr/>
            </a:lvl2pPr>
            <a:lvl3pPr indent="-317500" lvl="2" marL="1371600" algn="l">
              <a:lnSpc>
                <a:spcPct val="100000"/>
              </a:lnSpc>
              <a:spcBef>
                <a:spcPts val="1600"/>
              </a:spcBef>
              <a:spcAft>
                <a:spcPts val="0"/>
              </a:spcAft>
              <a:buClr>
                <a:schemeClr val="dk1"/>
              </a:buClr>
              <a:buSzPts val="1400"/>
              <a:buChar char="■"/>
              <a:defRPr/>
            </a:lvl3pPr>
            <a:lvl4pPr indent="-317500" lvl="3" marL="1828800" algn="l">
              <a:lnSpc>
                <a:spcPct val="100000"/>
              </a:lnSpc>
              <a:spcBef>
                <a:spcPts val="1600"/>
              </a:spcBef>
              <a:spcAft>
                <a:spcPts val="0"/>
              </a:spcAft>
              <a:buClr>
                <a:schemeClr val="dk1"/>
              </a:buClr>
              <a:buSzPts val="1400"/>
              <a:buChar char="●"/>
              <a:defRPr/>
            </a:lvl4pPr>
            <a:lvl5pPr indent="-317500" lvl="4" marL="2286000" algn="l">
              <a:lnSpc>
                <a:spcPct val="100000"/>
              </a:lnSpc>
              <a:spcBef>
                <a:spcPts val="1600"/>
              </a:spcBef>
              <a:spcAft>
                <a:spcPts val="0"/>
              </a:spcAft>
              <a:buClr>
                <a:schemeClr val="dk1"/>
              </a:buClr>
              <a:buSzPts val="1400"/>
              <a:buChar char="○"/>
              <a:defRPr/>
            </a:lvl5pPr>
            <a:lvl6pPr indent="-317500" lvl="5" marL="2743200" algn="l">
              <a:lnSpc>
                <a:spcPct val="100000"/>
              </a:lnSpc>
              <a:spcBef>
                <a:spcPts val="1600"/>
              </a:spcBef>
              <a:spcAft>
                <a:spcPts val="0"/>
              </a:spcAft>
              <a:buClr>
                <a:schemeClr val="dk1"/>
              </a:buClr>
              <a:buSzPts val="1400"/>
              <a:buChar char="■"/>
              <a:defRPr/>
            </a:lvl6pPr>
            <a:lvl7pPr indent="-317500" lvl="6" marL="3200400" algn="l">
              <a:lnSpc>
                <a:spcPct val="100000"/>
              </a:lnSpc>
              <a:spcBef>
                <a:spcPts val="1600"/>
              </a:spcBef>
              <a:spcAft>
                <a:spcPts val="0"/>
              </a:spcAft>
              <a:buClr>
                <a:schemeClr val="dk1"/>
              </a:buClr>
              <a:buSzPts val="1400"/>
              <a:buChar char="●"/>
              <a:defRPr/>
            </a:lvl7pPr>
            <a:lvl8pPr indent="-317500" lvl="7" marL="3657600" algn="l">
              <a:lnSpc>
                <a:spcPct val="100000"/>
              </a:lnSpc>
              <a:spcBef>
                <a:spcPts val="1600"/>
              </a:spcBef>
              <a:spcAft>
                <a:spcPts val="0"/>
              </a:spcAft>
              <a:buClr>
                <a:schemeClr val="dk1"/>
              </a:buClr>
              <a:buSzPts val="1400"/>
              <a:buChar char="○"/>
              <a:defRPr/>
            </a:lvl8pPr>
            <a:lvl9pPr indent="-317500" lvl="8" marL="4114800" algn="l">
              <a:lnSpc>
                <a:spcPct val="100000"/>
              </a:lnSpc>
              <a:spcBef>
                <a:spcPts val="1600"/>
              </a:spcBef>
              <a:spcAft>
                <a:spcPts val="1600"/>
              </a:spcAft>
              <a:buClr>
                <a:schemeClr val="dk1"/>
              </a:buClr>
              <a:buSzPts val="1400"/>
              <a:buChar char="■"/>
              <a:defRPr/>
            </a:lvl9pPr>
          </a:lstStyle>
          <a:p/>
        </p:txBody>
      </p:sp>
      <p:sp>
        <p:nvSpPr>
          <p:cNvPr id="28" name="Google Shape;28;p27"/>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32" name="Google Shape;32;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3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8" name="Google Shape;38;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1" name="Google Shape;51;p3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2" name="Google Shape;52;p3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3" name="Google Shape;53;p3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4" name="Google Shape;5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5" name="Google Shape;65;p3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6" name="Google Shape;66;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88" name="Shape 88"/>
        <p:cNvGrpSpPr/>
        <p:nvPr/>
      </p:nvGrpSpPr>
      <p:grpSpPr>
        <a:xfrm>
          <a:off x="0" y="0"/>
          <a:ext cx="0" cy="0"/>
          <a:chOff x="0" y="0"/>
          <a:chExt cx="0" cy="0"/>
        </a:xfrm>
      </p:grpSpPr>
      <p:sp>
        <p:nvSpPr>
          <p:cNvPr id="89" name="Google Shape;89;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 name="Google Shape;90;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 name="Google Shape;9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2" name="Google Shape;9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3" name="Google Shape;9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restosducoeur.org/covid19-les-restos-en-premiere-ligne-aupres-des-personnes-les-plus-demun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1jour1actu.com/info-animee/cest-quoi-les-restos-du-coeur/" TargetMode="External"/><Relationship Id="rId4" Type="http://schemas.openxmlformats.org/officeDocument/2006/relationships/hyperlink" Target="https://www.1jour1actu.com/france/cest-quoi-les-restos-du-coeur-90836/" TargetMode="External"/><Relationship Id="rId5" Type="http://schemas.openxmlformats.org/officeDocument/2006/relationships/hyperlink" Target="https://www.1jour1actu.com/wp-content/uploads/actu-longue-resto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trusselltrust.org/get-help/find-a-foodbank/"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
          <p:cNvPicPr preferRelativeResize="0"/>
          <p:nvPr/>
        </p:nvPicPr>
        <p:blipFill rotWithShape="1">
          <a:blip r:embed="rId3">
            <a:alphaModFix/>
          </a:blip>
          <a:srcRect b="0" l="0" r="0" t="0"/>
          <a:stretch/>
        </p:blipFill>
        <p:spPr>
          <a:xfrm>
            <a:off x="0" y="-45500"/>
            <a:ext cx="9144000" cy="6949000"/>
          </a:xfrm>
          <a:prstGeom prst="rect">
            <a:avLst/>
          </a:prstGeom>
          <a:noFill/>
          <a:ln>
            <a:noFill/>
          </a:ln>
        </p:spPr>
      </p:pic>
      <p:sp>
        <p:nvSpPr>
          <p:cNvPr id="172" name="Google Shape;172;p1"/>
          <p:cNvSpPr txBox="1"/>
          <p:nvPr/>
        </p:nvSpPr>
        <p:spPr>
          <a:xfrm>
            <a:off x="933250" y="3709475"/>
            <a:ext cx="44508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Calibri"/>
                <a:ea typeface="Calibri"/>
                <a:cs typeface="Calibri"/>
                <a:sym typeface="Calibri"/>
              </a:rPr>
              <a:t>Faim “Zéro”:</a:t>
            </a:r>
            <a:endParaRPr b="1" i="0" sz="6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Lesson </a:t>
            </a:r>
            <a:r>
              <a:rPr b="1" lang="en-US" sz="3600">
                <a:solidFill>
                  <a:schemeClr val="lt1"/>
                </a:solidFill>
                <a:latin typeface="Calibri"/>
                <a:ea typeface="Calibri"/>
                <a:cs typeface="Calibri"/>
                <a:sym typeface="Calibri"/>
              </a:rPr>
              <a:t>3</a:t>
            </a:r>
            <a:endParaRPr b="1" i="0" sz="36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7e3e0fc3e3_0_2"/>
          <p:cNvPicPr preferRelativeResize="0"/>
          <p:nvPr/>
        </p:nvPicPr>
        <p:blipFill rotWithShape="1">
          <a:blip r:embed="rId3">
            <a:alphaModFix/>
          </a:blip>
          <a:srcRect b="0" l="0" r="0" t="0"/>
          <a:stretch/>
        </p:blipFill>
        <p:spPr>
          <a:xfrm>
            <a:off x="152400" y="1095375"/>
            <a:ext cx="8885200" cy="4774650"/>
          </a:xfrm>
          <a:prstGeom prst="rect">
            <a:avLst/>
          </a:prstGeom>
          <a:noFill/>
          <a:ln>
            <a:noFill/>
          </a:ln>
        </p:spPr>
      </p:pic>
      <p:pic>
        <p:nvPicPr>
          <p:cNvPr id="179" name="Google Shape;179;g7e3e0fc3e3_0_2"/>
          <p:cNvPicPr preferRelativeResize="0"/>
          <p:nvPr/>
        </p:nvPicPr>
        <p:blipFill rotWithShape="1">
          <a:blip r:embed="rId4">
            <a:alphaModFix/>
          </a:blip>
          <a:srcRect b="90325" l="40963" r="0" t="34"/>
          <a:stretch/>
        </p:blipFill>
        <p:spPr>
          <a:xfrm>
            <a:off x="4244047" y="0"/>
            <a:ext cx="4899953" cy="11318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
          <p:cNvPicPr preferRelativeResize="0"/>
          <p:nvPr/>
        </p:nvPicPr>
        <p:blipFill rotWithShape="1">
          <a:blip r:embed="rId3">
            <a:alphaModFix/>
          </a:blip>
          <a:srcRect b="90325" l="40963" r="0" t="34"/>
          <a:stretch/>
        </p:blipFill>
        <p:spPr>
          <a:xfrm>
            <a:off x="4244047" y="0"/>
            <a:ext cx="4899953" cy="1131811"/>
          </a:xfrm>
          <a:prstGeom prst="rect">
            <a:avLst/>
          </a:prstGeom>
          <a:noFill/>
          <a:ln>
            <a:noFill/>
          </a:ln>
        </p:spPr>
      </p:pic>
      <p:pic>
        <p:nvPicPr>
          <p:cNvPr id="186" name="Google Shape;186;p2"/>
          <p:cNvPicPr preferRelativeResize="0"/>
          <p:nvPr/>
        </p:nvPicPr>
        <p:blipFill rotWithShape="1">
          <a:blip r:embed="rId3">
            <a:alphaModFix/>
          </a:blip>
          <a:srcRect b="42477" l="0" r="0" t="14915"/>
          <a:stretch/>
        </p:blipFill>
        <p:spPr>
          <a:xfrm>
            <a:off x="72652" y="1280159"/>
            <a:ext cx="8998695" cy="542309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563">
                <a:solidFill>
                  <a:srgbClr val="00527D"/>
                </a:solidFill>
              </a:rPr>
              <a:t>Les restos du cœur en France</a:t>
            </a:r>
            <a:br>
              <a:rPr b="1" lang="en-US" sz="3563">
                <a:solidFill>
                  <a:srgbClr val="00527D"/>
                </a:solidFill>
              </a:rPr>
            </a:br>
            <a:r>
              <a:rPr lang="en-US" sz="1080"/>
              <a:t>https://www.youtube.com/watch?v=xnp-wM9kzM8</a:t>
            </a:r>
            <a:br>
              <a:rPr lang="en-US" sz="3563">
                <a:solidFill>
                  <a:srgbClr val="00527D"/>
                </a:solidFill>
              </a:rPr>
            </a:br>
            <a:endParaRPr b="1" sz="3563">
              <a:solidFill>
                <a:srgbClr val="00527D"/>
              </a:solidFill>
            </a:endParaRPr>
          </a:p>
        </p:txBody>
      </p:sp>
      <p:pic>
        <p:nvPicPr>
          <p:cNvPr descr="Screen Shot 2019-09-17 at 12.25.59.png" id="193" name="Google Shape;193;p23"/>
          <p:cNvPicPr preferRelativeResize="0"/>
          <p:nvPr/>
        </p:nvPicPr>
        <p:blipFill rotWithShape="1">
          <a:blip r:embed="rId3">
            <a:alphaModFix/>
          </a:blip>
          <a:srcRect b="0" l="0" r="0" t="0"/>
          <a:stretch/>
        </p:blipFill>
        <p:spPr>
          <a:xfrm>
            <a:off x="4514475" y="1270102"/>
            <a:ext cx="4445165" cy="4652300"/>
          </a:xfrm>
          <a:prstGeom prst="rect">
            <a:avLst/>
          </a:prstGeom>
          <a:noFill/>
          <a:ln>
            <a:noFill/>
          </a:ln>
        </p:spPr>
      </p:pic>
      <p:pic>
        <p:nvPicPr>
          <p:cNvPr descr="Screen Shot 2019-09-17 at 12.25.36.png" id="194" name="Google Shape;194;p23"/>
          <p:cNvPicPr preferRelativeResize="0"/>
          <p:nvPr/>
        </p:nvPicPr>
        <p:blipFill rotWithShape="1">
          <a:blip r:embed="rId4">
            <a:alphaModFix/>
          </a:blip>
          <a:srcRect b="0" l="0" r="0" t="0"/>
          <a:stretch/>
        </p:blipFill>
        <p:spPr>
          <a:xfrm>
            <a:off x="592426" y="1548325"/>
            <a:ext cx="3737514" cy="394190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p:nvPr/>
        </p:nvSpPr>
        <p:spPr>
          <a:xfrm>
            <a:off x="325275" y="1431800"/>
            <a:ext cx="8511600" cy="3599100"/>
          </a:xfrm>
          <a:prstGeom prst="roundRect">
            <a:avLst>
              <a:gd fmla="val 125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959"/>
              <a:buFont typeface="Calibri"/>
              <a:buNone/>
            </a:pPr>
            <a:r>
              <a:rPr b="1" lang="en-US" sz="3563">
                <a:solidFill>
                  <a:srgbClr val="00527D"/>
                </a:solidFill>
              </a:rPr>
              <a:t>Extension Task</a:t>
            </a:r>
            <a:br>
              <a:rPr b="1" lang="en-US" sz="3563">
                <a:solidFill>
                  <a:srgbClr val="00527D"/>
                </a:solidFill>
                <a:latin typeface="Calibri"/>
                <a:ea typeface="Calibri"/>
                <a:cs typeface="Calibri"/>
                <a:sym typeface="Calibri"/>
              </a:rPr>
            </a:br>
            <a:r>
              <a:rPr b="1" lang="en-US" sz="3563">
                <a:solidFill>
                  <a:srgbClr val="00527D"/>
                </a:solidFill>
                <a:latin typeface="Calibri"/>
                <a:ea typeface="Calibri"/>
                <a:cs typeface="Calibri"/>
                <a:sym typeface="Calibri"/>
              </a:rPr>
              <a:t>  </a:t>
            </a:r>
            <a:endParaRPr b="1" sz="3563">
              <a:solidFill>
                <a:srgbClr val="00527D"/>
              </a:solidFill>
              <a:latin typeface="Calibri"/>
              <a:ea typeface="Calibri"/>
              <a:cs typeface="Calibri"/>
              <a:sym typeface="Calibri"/>
            </a:endParaRPr>
          </a:p>
        </p:txBody>
      </p:sp>
      <p:sp>
        <p:nvSpPr>
          <p:cNvPr id="201" name="Google Shape;201;p24"/>
          <p:cNvSpPr txBox="1"/>
          <p:nvPr>
            <p:ph idx="1" type="body"/>
          </p:nvPr>
        </p:nvSpPr>
        <p:spPr>
          <a:xfrm>
            <a:off x="541312" y="1417638"/>
            <a:ext cx="8079525" cy="3599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Clr>
                <a:schemeClr val="dk1"/>
              </a:buClr>
              <a:buSzPts val="2000"/>
              <a:buNone/>
            </a:pPr>
            <a:r>
              <a:rPr lang="en-US" sz="2960"/>
              <a:t>Read the following article: </a:t>
            </a:r>
            <a:r>
              <a:rPr lang="en-US" sz="2960" u="sng">
                <a:solidFill>
                  <a:schemeClr val="hlink"/>
                </a:solidFill>
                <a:hlinkClick r:id="rId3"/>
              </a:rPr>
              <a:t>https://www.restosducoeur.org/covid19-les-restos-en-premiere-ligne-aupres-des-personnes-les-plus-demunies/</a:t>
            </a:r>
            <a:endParaRPr sz="2960"/>
          </a:p>
          <a:p>
            <a:pPr indent="0" lvl="0" marL="0" rtl="0" algn="l">
              <a:lnSpc>
                <a:spcPct val="100000"/>
              </a:lnSpc>
              <a:spcBef>
                <a:spcPts val="640"/>
              </a:spcBef>
              <a:spcAft>
                <a:spcPts val="0"/>
              </a:spcAft>
              <a:buClr>
                <a:schemeClr val="dk1"/>
              </a:buClr>
              <a:buSzPts val="3200"/>
              <a:buNone/>
            </a:pPr>
            <a:r>
              <a:rPr lang="en-US" sz="2960"/>
              <a:t>Now write your own verse in French about hunger in the UK (for example about food banks, or hunger during the COVID-19 pandemic). </a:t>
            </a:r>
            <a:endParaRPr sz="296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72851eead4_0_2"/>
          <p:cNvSpPr/>
          <p:nvPr/>
        </p:nvSpPr>
        <p:spPr>
          <a:xfrm>
            <a:off x="325275" y="1431800"/>
            <a:ext cx="8511600" cy="3599100"/>
          </a:xfrm>
          <a:prstGeom prst="roundRect">
            <a:avLst>
              <a:gd fmla="val 12500" name="adj"/>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72851eead4_0_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Calibri"/>
              <a:buNone/>
            </a:pPr>
            <a:r>
              <a:rPr b="1" lang="en-US" sz="3959">
                <a:solidFill>
                  <a:srgbClr val="00527D"/>
                </a:solidFill>
                <a:latin typeface="Calibri"/>
                <a:ea typeface="Calibri"/>
                <a:cs typeface="Calibri"/>
                <a:sym typeface="Calibri"/>
              </a:rPr>
              <a:t>Les restos du cœur</a:t>
            </a:r>
            <a:br>
              <a:rPr b="1" lang="en-US" sz="3959">
                <a:solidFill>
                  <a:srgbClr val="00527D"/>
                </a:solidFill>
                <a:latin typeface="Calibri"/>
                <a:ea typeface="Calibri"/>
                <a:cs typeface="Calibri"/>
                <a:sym typeface="Calibri"/>
              </a:rPr>
            </a:br>
            <a:r>
              <a:rPr b="1" lang="en-US" sz="3959">
                <a:solidFill>
                  <a:srgbClr val="00527D"/>
                </a:solidFill>
                <a:latin typeface="Calibri"/>
                <a:ea typeface="Calibri"/>
                <a:cs typeface="Calibri"/>
                <a:sym typeface="Calibri"/>
              </a:rPr>
              <a:t>  </a:t>
            </a:r>
            <a:endParaRPr b="1" sz="3959">
              <a:solidFill>
                <a:srgbClr val="00527D"/>
              </a:solidFill>
              <a:latin typeface="Calibri"/>
              <a:ea typeface="Calibri"/>
              <a:cs typeface="Calibri"/>
              <a:sym typeface="Calibri"/>
            </a:endParaRPr>
          </a:p>
        </p:txBody>
      </p:sp>
      <p:sp>
        <p:nvSpPr>
          <p:cNvPr id="208" name="Google Shape;208;g72851eead4_0_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None/>
            </a:pPr>
            <a:r>
              <a:rPr lang="en-US"/>
              <a:t>See also: </a:t>
            </a:r>
            <a:endParaRPr/>
          </a:p>
          <a:p>
            <a:pPr indent="-342900" lvl="0" marL="342900" rtl="0" algn="l">
              <a:lnSpc>
                <a:spcPct val="100000"/>
              </a:lnSpc>
              <a:spcBef>
                <a:spcPts val="400"/>
              </a:spcBef>
              <a:spcAft>
                <a:spcPts val="0"/>
              </a:spcAft>
              <a:buClr>
                <a:schemeClr val="dk1"/>
              </a:buClr>
              <a:buSzPts val="2000"/>
              <a:buNone/>
            </a:pPr>
            <a:r>
              <a:rPr lang="en-US" sz="2000" u="sng">
                <a:solidFill>
                  <a:schemeClr val="hlink"/>
                </a:solidFill>
                <a:hlinkClick r:id="rId3"/>
              </a:rPr>
              <a:t>https://www.1jour1actu.com/info-animee/cest-quoi-les-restos-du-coeur/</a:t>
            </a:r>
            <a:r>
              <a:rPr lang="en-US" sz="2000"/>
              <a:t> </a:t>
            </a:r>
            <a:endParaRPr/>
          </a:p>
          <a:p>
            <a:pPr indent="-342900" lvl="0" marL="342900" rtl="0" algn="l">
              <a:lnSpc>
                <a:spcPct val="100000"/>
              </a:lnSpc>
              <a:spcBef>
                <a:spcPts val="400"/>
              </a:spcBef>
              <a:spcAft>
                <a:spcPts val="0"/>
              </a:spcAft>
              <a:buClr>
                <a:schemeClr val="dk1"/>
              </a:buClr>
              <a:buSzPts val="2000"/>
              <a:buNone/>
            </a:pPr>
            <a:r>
              <a:t/>
            </a:r>
            <a:endParaRPr sz="2000"/>
          </a:p>
          <a:p>
            <a:pPr indent="-342900" lvl="0" marL="342900" rtl="0" algn="l">
              <a:lnSpc>
                <a:spcPct val="100000"/>
              </a:lnSpc>
              <a:spcBef>
                <a:spcPts val="400"/>
              </a:spcBef>
              <a:spcAft>
                <a:spcPts val="0"/>
              </a:spcAft>
              <a:buClr>
                <a:schemeClr val="dk1"/>
              </a:buClr>
              <a:buSzPts val="2000"/>
              <a:buNone/>
            </a:pPr>
            <a:r>
              <a:rPr lang="en-US" sz="2000" u="sng">
                <a:solidFill>
                  <a:schemeClr val="hlink"/>
                </a:solidFill>
                <a:hlinkClick r:id="rId4"/>
              </a:rPr>
              <a:t>https://www.1jour1actu.com/france/cest-quoi-les-restos-du-coeur-90836/</a:t>
            </a:r>
            <a:r>
              <a:rPr lang="en-US" sz="2000"/>
              <a:t> </a:t>
            </a:r>
            <a:endParaRPr/>
          </a:p>
          <a:p>
            <a:pPr indent="-342900" lvl="0" marL="342900" rtl="0" algn="l">
              <a:lnSpc>
                <a:spcPct val="100000"/>
              </a:lnSpc>
              <a:spcBef>
                <a:spcPts val="400"/>
              </a:spcBef>
              <a:spcAft>
                <a:spcPts val="0"/>
              </a:spcAft>
              <a:buClr>
                <a:schemeClr val="dk1"/>
              </a:buClr>
              <a:buSzPts val="2000"/>
              <a:buNone/>
            </a:pPr>
            <a:r>
              <a:t/>
            </a:r>
            <a:endParaRPr sz="2000"/>
          </a:p>
          <a:p>
            <a:pPr indent="-342900" lvl="0" marL="342900" rtl="0" algn="l">
              <a:lnSpc>
                <a:spcPct val="100000"/>
              </a:lnSpc>
              <a:spcBef>
                <a:spcPts val="400"/>
              </a:spcBef>
              <a:spcAft>
                <a:spcPts val="0"/>
              </a:spcAft>
              <a:buClr>
                <a:schemeClr val="dk1"/>
              </a:buClr>
              <a:buSzPts val="2000"/>
              <a:buNone/>
            </a:pPr>
            <a:r>
              <a:rPr lang="en-US" sz="2000" u="sng">
                <a:solidFill>
                  <a:schemeClr val="hlink"/>
                </a:solidFill>
                <a:hlinkClick r:id="rId5"/>
              </a:rPr>
              <a:t>https://www.1jour1actu.com/wp-content/uploads/actu-longue-resto2.pdf</a:t>
            </a:r>
            <a:endParaRPr sz="2000"/>
          </a:p>
          <a:p>
            <a:pPr indent="-342900" lvl="0" marL="342900" rtl="0" algn="l">
              <a:lnSpc>
                <a:spcPct val="100000"/>
              </a:lnSpc>
              <a:spcBef>
                <a:spcPts val="400"/>
              </a:spcBef>
              <a:spcAft>
                <a:spcPts val="0"/>
              </a:spcAft>
              <a:buClr>
                <a:schemeClr val="dk1"/>
              </a:buClr>
              <a:buSzPts val="2000"/>
              <a:buNone/>
            </a:pPr>
            <a:r>
              <a:t/>
            </a:r>
            <a:endParaRPr sz="2000"/>
          </a:p>
          <a:p>
            <a:pPr indent="-342900" lvl="0" marL="342900" rtl="0" algn="l">
              <a:lnSpc>
                <a:spcPct val="100000"/>
              </a:lnSpc>
              <a:spcBef>
                <a:spcPts val="400"/>
              </a:spcBef>
              <a:spcAft>
                <a:spcPts val="0"/>
              </a:spcAft>
              <a:buClr>
                <a:schemeClr val="dk1"/>
              </a:buClr>
              <a:buSzPts val="2000"/>
              <a:buNone/>
            </a:pPr>
            <a:r>
              <a:t/>
            </a:r>
            <a:endParaRPr sz="2000"/>
          </a:p>
          <a:p>
            <a:pPr indent="-3429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id="214" name="Google Shape;214;p3">
            <a:hlinkClick r:id="rId3"/>
          </p:cNvPr>
          <p:cNvPicPr preferRelativeResize="0"/>
          <p:nvPr/>
        </p:nvPicPr>
        <p:blipFill rotWithShape="1">
          <a:blip r:embed="rId4">
            <a:alphaModFix/>
          </a:blip>
          <a:srcRect b="10153" l="0" r="0" t="56000"/>
          <a:stretch/>
        </p:blipFill>
        <p:spPr>
          <a:xfrm>
            <a:off x="65679" y="984738"/>
            <a:ext cx="9078321" cy="43460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g7e3e4d2d12_0_0"/>
          <p:cNvPicPr preferRelativeResize="0"/>
          <p:nvPr/>
        </p:nvPicPr>
        <p:blipFill rotWithShape="1">
          <a:blip r:embed="rId3">
            <a:alphaModFix/>
          </a:blip>
          <a:srcRect b="0" l="0" r="0" t="0"/>
          <a:stretch/>
        </p:blipFill>
        <p:spPr>
          <a:xfrm>
            <a:off x="2571826" y="2560624"/>
            <a:ext cx="4000350" cy="1161775"/>
          </a:xfrm>
          <a:prstGeom prst="rect">
            <a:avLst/>
          </a:prstGeom>
          <a:noFill/>
          <a:ln>
            <a:noFill/>
          </a:ln>
        </p:spPr>
      </p:pic>
      <p:pic>
        <p:nvPicPr>
          <p:cNvPr id="220" name="Google Shape;220;g7e3e4d2d12_0_0"/>
          <p:cNvPicPr preferRelativeResize="0"/>
          <p:nvPr/>
        </p:nvPicPr>
        <p:blipFill rotWithShape="1">
          <a:blip r:embed="rId4">
            <a:alphaModFix/>
          </a:blip>
          <a:srcRect b="0" l="0" r="0" t="0"/>
          <a:stretch/>
        </p:blipFill>
        <p:spPr>
          <a:xfrm>
            <a:off x="2571821" y="3829569"/>
            <a:ext cx="1484869" cy="992644"/>
          </a:xfrm>
          <a:prstGeom prst="rect">
            <a:avLst/>
          </a:prstGeom>
          <a:noFill/>
          <a:ln>
            <a:noFill/>
          </a:ln>
        </p:spPr>
      </p:pic>
      <p:sp>
        <p:nvSpPr>
          <p:cNvPr id="221" name="Google Shape;221;g7e3e4d2d12_0_0"/>
          <p:cNvSpPr/>
          <p:nvPr/>
        </p:nvSpPr>
        <p:spPr>
          <a:xfrm>
            <a:off x="4056700" y="3722400"/>
            <a:ext cx="2515500" cy="1323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2019-09-20T13:07:51Z</dcterms:created>
  <dc:creator>Suzi Bewell</dc:creator>
</cp:coreProperties>
</file>