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Amatic SC"/>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IVaeekIW04Hh4YRxiVL2YFhpI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AmaticSC-bold.fntdata"/><Relationship Id="rId10" Type="http://schemas.openxmlformats.org/officeDocument/2006/relationships/slide" Target="slides/slide6.xml"/><Relationship Id="rId21" Type="http://schemas.openxmlformats.org/officeDocument/2006/relationships/font" Target="fonts/AmaticSC-regular.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rw.org/es/news/2019/05/20/reino-unido-familias-pasan-hambre-por-culpa-de-recortes-en-el-gasto-socia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rw.org/es/news/2019/05/20/reino-unido-familias-pasan-hambre-por-culpa-de-recortes-en-el-gasto-socia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nl/photos/armoede-armlastige-arm-straat-127417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rw.org/es/news/2019/05/20/reino-unido-familias-pasan-hambre-por-culpa-de-recortes-en-el-gasto-socia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https://pxhere.com/en/photo/709978</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Read the quotes from this single mum from Hull and answer the questions in English</a:t>
            </a:r>
            <a:endParaRPr/>
          </a:p>
          <a:p>
            <a:pPr indent="0" lvl="0" marL="0" rtl="0" algn="l">
              <a:spcBef>
                <a:spcPts val="0"/>
              </a:spcBef>
              <a:spcAft>
                <a:spcPts val="0"/>
              </a:spcAft>
              <a:buClr>
                <a:schemeClr val="dk1"/>
              </a:buClr>
              <a:buSzPts val="1200"/>
              <a:buFont typeface="Calibri"/>
              <a:buNone/>
            </a:pPr>
            <a:r>
              <a:rPr lang="en-GB"/>
              <a:t>Source: </a:t>
            </a:r>
            <a:r>
              <a:rPr lang="en-GB" u="sng">
                <a:solidFill>
                  <a:schemeClr val="hlink"/>
                </a:solidFill>
                <a:hlinkClick r:id="rId2"/>
              </a:rPr>
              <a:t>https://www.hrw.org/es/news/2019/05/20/reino-unido-familias-pasan-hambre-por-culpa-de-recortes-en-el-gasto-social</a:t>
            </a:r>
            <a:endParaRPr/>
          </a:p>
          <a:p>
            <a:pPr indent="0" lvl="0" marL="0" rtl="0" algn="l">
              <a:spcBef>
                <a:spcPts val="0"/>
              </a:spcBef>
              <a:spcAft>
                <a:spcPts val="0"/>
              </a:spcAft>
              <a:buClr>
                <a:schemeClr val="dk1"/>
              </a:buClr>
              <a:buSzPts val="1200"/>
              <a:buFont typeface="Calibri"/>
              <a:buNone/>
            </a:pPr>
            <a:r>
              <a:t/>
            </a:r>
            <a:endParaRPr/>
          </a:p>
        </p:txBody>
      </p:sp>
      <p:sp>
        <p:nvSpPr>
          <p:cNvPr id="159" name="Google Shape;159;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Read the quotes from this single mum from Hull and answer the questions in English</a:t>
            </a:r>
            <a:endParaRPr/>
          </a:p>
          <a:p>
            <a:pPr indent="0" lvl="0" marL="0" rtl="0" algn="l">
              <a:spcBef>
                <a:spcPts val="0"/>
              </a:spcBef>
              <a:spcAft>
                <a:spcPts val="0"/>
              </a:spcAft>
              <a:buClr>
                <a:schemeClr val="dk1"/>
              </a:buClr>
              <a:buSzPts val="1200"/>
              <a:buFont typeface="Calibri"/>
              <a:buNone/>
            </a:pPr>
            <a:r>
              <a:rPr lang="en-GB"/>
              <a:t>Source: </a:t>
            </a:r>
            <a:r>
              <a:rPr lang="en-GB" u="sng">
                <a:solidFill>
                  <a:schemeClr val="hlink"/>
                </a:solidFill>
                <a:hlinkClick r:id="rId2"/>
              </a:rPr>
              <a:t>https://www.hrw.org/es/news/2019/05/20/reino-unido-familias-pasan-hambre-por-culpa-de-recortes-en-el-gasto-social</a:t>
            </a:r>
            <a:endParaRPr/>
          </a:p>
          <a:p>
            <a:pPr indent="0" lvl="0" marL="0" rtl="0" algn="l">
              <a:spcBef>
                <a:spcPts val="0"/>
              </a:spcBef>
              <a:spcAft>
                <a:spcPts val="0"/>
              </a:spcAft>
              <a:buClr>
                <a:schemeClr val="dk1"/>
              </a:buClr>
              <a:buSzPts val="1200"/>
              <a:buFont typeface="Calibri"/>
              <a:buNone/>
            </a:pPr>
            <a:r>
              <a:t/>
            </a:r>
            <a:endParaRPr/>
          </a:p>
        </p:txBody>
      </p:sp>
      <p:sp>
        <p:nvSpPr>
          <p:cNvPr id="167" name="Google Shape;16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Source: https://www.vaticannews.va/fr/monde/news/2019-08/royaume-uni-la-pauvrete-pendant-les-vacances-scolaires.html?fbclid=IwAR1mqvdR4QuiZ8aMI-rhPxFd5DiyKrNSqBYv-8lS_Oexar-dTE_5Lx8UvGA </a:t>
            </a:r>
            <a:r>
              <a:rPr b="1" lang="en-GB"/>
              <a:t>This article is not available in Spanish, so it has been unofficially translated.</a:t>
            </a:r>
            <a:r>
              <a:rPr lang="en-GB"/>
              <a:t> </a:t>
            </a:r>
            <a:endParaRPr/>
          </a:p>
          <a:p>
            <a:pPr indent="0" lvl="0" marL="0" rtl="0" algn="l">
              <a:spcBef>
                <a:spcPts val="0"/>
              </a:spcBef>
              <a:spcAft>
                <a:spcPts val="0"/>
              </a:spcAft>
              <a:buClr>
                <a:schemeClr val="dk1"/>
              </a:buClr>
              <a:buSzPts val="1200"/>
              <a:buFont typeface="Calibri"/>
              <a:buNone/>
            </a:pPr>
            <a:r>
              <a:rPr lang="en-GB"/>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a:p>
          <a:p>
            <a:pPr indent="0" lvl="0" marL="0" rtl="0" algn="l">
              <a:spcBef>
                <a:spcPts val="0"/>
              </a:spcBef>
              <a:spcAft>
                <a:spcPts val="0"/>
              </a:spcAft>
              <a:buClr>
                <a:schemeClr val="dk1"/>
              </a:buClr>
              <a:buSzPts val="1200"/>
              <a:buFont typeface="Calibri"/>
              <a:buNone/>
            </a:pPr>
            <a:r>
              <a:rPr lang="en-GB"/>
              <a:t>Once done, the teacher can go through the text with students and explain the key points (the discussion will be lead in English initially)</a:t>
            </a:r>
            <a:endParaRPr/>
          </a:p>
          <a:p>
            <a:pPr indent="0" lvl="0" marL="0" rtl="0" algn="l">
              <a:spcBef>
                <a:spcPts val="0"/>
              </a:spcBef>
              <a:spcAft>
                <a:spcPts val="0"/>
              </a:spcAft>
              <a:buClr>
                <a:schemeClr val="dk1"/>
              </a:buClr>
              <a:buSzPts val="1200"/>
              <a:buFont typeface="Calibri"/>
              <a:buNone/>
            </a:pPr>
            <a:r>
              <a:t/>
            </a:r>
            <a:endParaRPr/>
          </a:p>
        </p:txBody>
      </p:sp>
      <p:sp>
        <p:nvSpPr>
          <p:cNvPr id="175" name="Google Shape;17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Source: https://www.vaticannews.va/fr/monde/news/2019-08/royaume-uni-la-pauvrete-pendant-les-vacances-scolaires.html?fbclid=IwAR1mqvdR4QuiZ8aMI-rhPxFd5DiyKrNSqBYv-8lS_Oexar-dTE_5Lx8UvGA </a:t>
            </a:r>
            <a:r>
              <a:rPr b="1" lang="en-GB"/>
              <a:t>This article is not available in Spanish, so it has been unofficially translate</a:t>
            </a:r>
            <a:r>
              <a:rPr lang="en-GB"/>
              <a:t>d. </a:t>
            </a:r>
            <a:endParaRPr/>
          </a:p>
          <a:p>
            <a:pPr indent="0" lvl="0" marL="0" rtl="0" algn="l">
              <a:spcBef>
                <a:spcPts val="0"/>
              </a:spcBef>
              <a:spcAft>
                <a:spcPts val="0"/>
              </a:spcAft>
              <a:buClr>
                <a:schemeClr val="dk1"/>
              </a:buClr>
              <a:buSzPts val="1200"/>
              <a:buFont typeface="Calibri"/>
              <a:buNone/>
            </a:pPr>
            <a:r>
              <a:rPr lang="en-GB"/>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a:p>
          <a:p>
            <a:pPr indent="0" lvl="0" marL="0" rtl="0" algn="l">
              <a:spcBef>
                <a:spcPts val="0"/>
              </a:spcBef>
              <a:spcAft>
                <a:spcPts val="0"/>
              </a:spcAft>
              <a:buClr>
                <a:schemeClr val="dk1"/>
              </a:buClr>
              <a:buSzPts val="1200"/>
              <a:buFont typeface="Calibri"/>
              <a:buNone/>
            </a:pPr>
            <a:r>
              <a:rPr lang="en-GB"/>
              <a:t>Once done, the teacher can go through the text with students and explain the key points (the discussion will be lead in English initially)</a:t>
            </a:r>
            <a:endParaRPr/>
          </a:p>
          <a:p>
            <a:pPr indent="0" lvl="0" marL="0" rtl="0" algn="l">
              <a:spcBef>
                <a:spcPts val="0"/>
              </a:spcBef>
              <a:spcAft>
                <a:spcPts val="0"/>
              </a:spcAft>
              <a:buClr>
                <a:schemeClr val="dk1"/>
              </a:buClr>
              <a:buSzPts val="1200"/>
              <a:buFont typeface="Calibri"/>
              <a:buNone/>
            </a:pPr>
            <a:r>
              <a:t/>
            </a:r>
            <a:endParaRPr/>
          </a:p>
        </p:txBody>
      </p:sp>
      <p:sp>
        <p:nvSpPr>
          <p:cNvPr id="183" name="Google Shape;18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ANSWERS:</a:t>
            </a:r>
            <a:endParaRPr/>
          </a:p>
          <a:p>
            <a:pPr indent="0" lvl="0" marL="0" rtl="0" algn="l">
              <a:spcBef>
                <a:spcPts val="0"/>
              </a:spcBef>
              <a:spcAft>
                <a:spcPts val="0"/>
              </a:spcAft>
              <a:buClr>
                <a:schemeClr val="dk1"/>
              </a:buClr>
              <a:buSzPts val="1200"/>
              <a:buFont typeface="Calibri"/>
              <a:buNone/>
            </a:pPr>
            <a:r>
              <a:rPr lang="en-GB"/>
              <a:t>Source: https://www.vaticannews.va/fr/monde/news/2019-08/royaume-uni-la-pauvrete-pendant-les-vacances-scolaires.html?fbclid=IwAR1mqvdR4QuiZ8aMI-rhPxFd5DiyKrNSqBYv-8lS_Oexar-dTE_5Lx8UvGA </a:t>
            </a:r>
            <a:r>
              <a:rPr b="1" lang="en-GB">
                <a:solidFill>
                  <a:srgbClr val="FF0000"/>
                </a:solidFill>
              </a:rPr>
              <a:t>This article is not available in Spanish, so it has been unofficially translated. </a:t>
            </a:r>
            <a:endParaRPr b="1">
              <a:solidFill>
                <a:srgbClr val="FF0000"/>
              </a:solidFill>
            </a:endParaRPr>
          </a:p>
          <a:p>
            <a:pPr indent="0" lvl="0" marL="0" rtl="0" algn="l">
              <a:spcBef>
                <a:spcPts val="0"/>
              </a:spcBef>
              <a:spcAft>
                <a:spcPts val="0"/>
              </a:spcAft>
              <a:buClr>
                <a:schemeClr val="dk1"/>
              </a:buClr>
              <a:buSzPts val="1200"/>
              <a:buFont typeface="Calibri"/>
              <a:buNone/>
            </a:pPr>
            <a:r>
              <a:rPr lang="en-GB"/>
              <a:t>Place the text on the wall outside the classroom and in small groups, children take it in turns to leave the room and try to recall the missing words to complete the text above.  Give each person in the group a gap fill sheet and all members of the group should complete as each student returns to the table.  Go over the correct version together.</a:t>
            </a:r>
            <a:endParaRPr/>
          </a:p>
          <a:p>
            <a:pPr indent="0" lvl="0" marL="0" rtl="0" algn="l">
              <a:spcBef>
                <a:spcPts val="0"/>
              </a:spcBef>
              <a:spcAft>
                <a:spcPts val="0"/>
              </a:spcAft>
              <a:buClr>
                <a:schemeClr val="dk1"/>
              </a:buClr>
              <a:buSzPts val="1200"/>
              <a:buFont typeface="Calibri"/>
              <a:buNone/>
            </a:pPr>
            <a:r>
              <a:rPr lang="en-GB"/>
              <a:t>Once done, the teacher can go through the text with students and explain the key points (the discussion will be lead in English initially)</a:t>
            </a:r>
            <a:endParaRPr/>
          </a:p>
          <a:p>
            <a:pPr indent="0" lvl="0" marL="0" rtl="0" algn="l">
              <a:spcBef>
                <a:spcPts val="0"/>
              </a:spcBef>
              <a:spcAft>
                <a:spcPts val="0"/>
              </a:spcAft>
              <a:buClr>
                <a:schemeClr val="dk1"/>
              </a:buClr>
              <a:buSzPts val="1200"/>
              <a:buFont typeface="Calibri"/>
              <a:buNone/>
            </a:pPr>
            <a:r>
              <a:t/>
            </a:r>
            <a:endParaRPr/>
          </a:p>
        </p:txBody>
      </p:sp>
      <p:sp>
        <p:nvSpPr>
          <p:cNvPr id="191" name="Google Shape;19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u="sng">
                <a:solidFill>
                  <a:srgbClr val="0000FF"/>
                </a:solidFill>
                <a:hlinkClick r:id="rId2">
                  <a:extLst>
                    <a:ext uri="{A12FA001-AC4F-418D-AE19-62706E023703}">
                      <ahyp:hlinkClr val="tx"/>
                    </a:ext>
                  </a:extLst>
                </a:hlinkClick>
              </a:rPr>
              <a:t>https://pixabay.com/nl/photos/armoede-armlastige-arm-straat-1274179/</a:t>
            </a:r>
            <a:r>
              <a:rPr lang="en-GB"/>
              <a:t> </a:t>
            </a:r>
            <a:endParaRPr/>
          </a:p>
        </p:txBody>
      </p:sp>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Starter task: ask pupils to read the two quotes and comment on what they think they mean and if they agree / disagree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hlink"/>
              </a:buClr>
              <a:buSzPts val="1200"/>
              <a:buFont typeface="Calibri"/>
              <a:buNone/>
            </a:pPr>
            <a:r>
              <a:rPr lang="en-GB" u="sng">
                <a:solidFill>
                  <a:schemeClr val="hlink"/>
                </a:solidFill>
              </a:rPr>
              <a:t>Mandela pic: https://pixabay.com/images/id-156732/</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Pupils read the text and answer the questions 1-5 in pairs / small groups</a:t>
            </a:r>
            <a:endParaRPr/>
          </a:p>
          <a:p>
            <a:pPr indent="0" lvl="0" marL="0" rtl="0" algn="l">
              <a:spcBef>
                <a:spcPts val="0"/>
              </a:spcBef>
              <a:spcAft>
                <a:spcPts val="0"/>
              </a:spcAft>
              <a:buClr>
                <a:schemeClr val="dk1"/>
              </a:buClr>
              <a:buSzPts val="1200"/>
              <a:buFont typeface="Calibri"/>
              <a:buNone/>
            </a:pPr>
            <a:r>
              <a:t/>
            </a:r>
            <a:endParaRPr/>
          </a:p>
        </p:txBody>
      </p:sp>
      <p:sp>
        <p:nvSpPr>
          <p:cNvPr id="127" name="Google Shape;12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Pupils read the text and answer the questions 1-5 in pairs / small groups</a:t>
            </a:r>
            <a:endParaRPr/>
          </a:p>
          <a:p>
            <a:pPr indent="0" lvl="0" marL="0" rtl="0" algn="l">
              <a:spcBef>
                <a:spcPts val="0"/>
              </a:spcBef>
              <a:spcAft>
                <a:spcPts val="0"/>
              </a:spcAft>
              <a:buClr>
                <a:schemeClr val="dk1"/>
              </a:buClr>
              <a:buSzPts val="1200"/>
              <a:buFont typeface="Calibri"/>
              <a:buNone/>
            </a:pPr>
            <a:r>
              <a:t/>
            </a:r>
            <a:endParaRPr/>
          </a:p>
        </p:txBody>
      </p:sp>
      <p:sp>
        <p:nvSpPr>
          <p:cNvPr id="135" name="Google Shape;135;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Pupils read the text and answer the questions 1-5 in pairs / small groups</a:t>
            </a:r>
            <a:endParaRPr/>
          </a:p>
          <a:p>
            <a:pPr indent="0" lvl="0" marL="0" rtl="0" algn="l">
              <a:spcBef>
                <a:spcPts val="0"/>
              </a:spcBef>
              <a:spcAft>
                <a:spcPts val="0"/>
              </a:spcAft>
              <a:buClr>
                <a:schemeClr val="dk1"/>
              </a:buClr>
              <a:buSzPts val="1200"/>
              <a:buFont typeface="Calibri"/>
              <a:buNone/>
            </a:pPr>
            <a:r>
              <a:t/>
            </a:r>
            <a:endParaRPr/>
          </a:p>
        </p:txBody>
      </p:sp>
      <p:sp>
        <p:nvSpPr>
          <p:cNvPr id="143" name="Google Shape;14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GB"/>
              <a:t>Read the quotes from this single mum from Hull and answer the questions in English</a:t>
            </a:r>
            <a:endParaRPr/>
          </a:p>
          <a:p>
            <a:pPr indent="0" lvl="0" marL="0" rtl="0" algn="l">
              <a:spcBef>
                <a:spcPts val="0"/>
              </a:spcBef>
              <a:spcAft>
                <a:spcPts val="0"/>
              </a:spcAft>
              <a:buClr>
                <a:schemeClr val="dk1"/>
              </a:buClr>
              <a:buSzPts val="1200"/>
              <a:buFont typeface="Calibri"/>
              <a:buNone/>
            </a:pPr>
            <a:r>
              <a:rPr lang="en-GB"/>
              <a:t>Source: </a:t>
            </a:r>
            <a:r>
              <a:rPr lang="en-GB" u="sng">
                <a:solidFill>
                  <a:schemeClr val="hlink"/>
                </a:solidFill>
                <a:hlinkClick r:id="rId2"/>
              </a:rPr>
              <a:t>https://www.hrw.org/es/news/2019/05/20/reino-unido-familias-pasan-hambre-por-culpa-de-recortes-en-el-gasto-social</a:t>
            </a:r>
            <a:endParaRPr/>
          </a:p>
          <a:p>
            <a:pPr indent="0" lvl="0" marL="0" rtl="0" algn="l">
              <a:spcBef>
                <a:spcPts val="0"/>
              </a:spcBef>
              <a:spcAft>
                <a:spcPts val="0"/>
              </a:spcAft>
              <a:buClr>
                <a:schemeClr val="dk1"/>
              </a:buClr>
              <a:buSzPts val="1200"/>
              <a:buFont typeface="Calibri"/>
              <a:buNone/>
            </a:pPr>
            <a:r>
              <a:t/>
            </a:r>
            <a:endParaRPr/>
          </a:p>
        </p:txBody>
      </p:sp>
      <p:sp>
        <p:nvSpPr>
          <p:cNvPr id="151" name="Google Shape;15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 name="Google Shape;17;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 name="Google Shape;18;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 type="body"/>
          </p:nvPr>
        </p:nvSpPr>
        <p:spPr>
          <a:xfrm rot="5400000">
            <a:off x="3833019" y="-1623219"/>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6" name="Google Shape;76;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7" name="Google Shape;77;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285038" y="1828800"/>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 type="body"/>
          </p:nvPr>
        </p:nvSpPr>
        <p:spPr>
          <a:xfrm rot="5400000">
            <a:off x="1697039"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2" name="Google Shape;82;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83" name="Google Shape;83;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3" name="Google Shape;23;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4" name="Google Shape;24;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9" name="Google Shape;29;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0" name="Google Shape;30;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5" name="Google Shape;35;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6" name="Google Shape;36;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2" name="Google Shape;42;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43" name="Google Shape;43;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1" name="Google Shape;51;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2" name="Google Shape;52;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6" name="Google Shape;56;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57" name="Google Shape;57;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3" name="Google Shape;63;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64" name="Google Shape;64;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0" name="Google Shape;70;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71" name="Google Shape;71;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vaticannews.va/fr/monde/news/2019-08/royaume-uni-la-pauvrete-pendant-les-vacances-scolaires.html?fbclid=IwAR1mqvdR4QuiZ8aMI-rhPxFd5DiyKrNSqBYv-8lS_Oexar-dTE_5Lx8UvG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hehungerproject.org.uk/join-the-movement/fundraise/food-challenges/live-below-the-line/"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info.arte.tv/fr/grande-bretagne-lessor-des-banques-alimentaires?fbclid=IwAR0nQ_mm0OnI8UYXZYsczgxYDaFpZVlnrfLbxEj8GSzzm6aQ1ky6uRW2wiQ" TargetMode="External"/><Relationship Id="rId4" Type="http://schemas.openxmlformats.org/officeDocument/2006/relationships/hyperlink" Target="https://info.arte.tv/fr/grande-bretagne-lessor-des-banques-alimentaires?fbclid=IwAR0nQ_mm0OnI8UYXZYsczgxYDaFpZVlnrfLbxEj8GSzzm6aQ1ky6uRW2wiQ" TargetMode="External"/><Relationship Id="rId5" Type="http://schemas.openxmlformats.org/officeDocument/2006/relationships/hyperlink" Target="https://info.arte.tv/fr/grande-bretagne-lessor-des-banques-alimentaires?fbclid=IwAR0nQ_mm0OnI8UYXZYsczgxYDaFpZVlnrfLbxEj8GSzzm6aQ1ky6uRW2wi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info.arte.tv/fr/grande-bretagne-lessor-des-banques-alimentaires?fbclid=IwAR0nQ_mm0OnI8UYXZYsczgxYDaFpZVlnrfLbxEj8GSzzm6aQ1ky6uRW2wi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info.arte.tv/fr/grande-bretagne-lessor-des-banques-alimentaires?fbclid=IwAR0nQ_mm0OnI8UYXZYsczgxYDaFpZVlnrfLbxEj8GSzzm6aQ1ky6uRW2wi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1934950" y="398675"/>
            <a:ext cx="3696000" cy="19389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6000" u="none" cap="none" strike="noStrike">
                <a:solidFill>
                  <a:srgbClr val="00ACD8"/>
                </a:solidFill>
                <a:latin typeface="Amatic SC"/>
                <a:ea typeface="Amatic SC"/>
                <a:cs typeface="Amatic SC"/>
                <a:sym typeface="Amatic SC"/>
              </a:rPr>
              <a:t>Pas de pauvreté</a:t>
            </a:r>
            <a:endParaRPr b="1" i="0" sz="6000" u="none" cap="none" strike="noStrike">
              <a:solidFill>
                <a:srgbClr val="00ACD8"/>
              </a:solidFill>
              <a:latin typeface="Amatic SC"/>
              <a:ea typeface="Amatic SC"/>
              <a:cs typeface="Amatic SC"/>
              <a:sym typeface="Amatic SC"/>
            </a:endParaRPr>
          </a:p>
        </p:txBody>
      </p:sp>
      <p:pic>
        <p:nvPicPr>
          <p:cNvPr id="89" name="Google Shape;89;p1"/>
          <p:cNvPicPr preferRelativeResize="0"/>
          <p:nvPr/>
        </p:nvPicPr>
        <p:blipFill rotWithShape="1">
          <a:blip r:embed="rId3">
            <a:alphaModFix/>
          </a:blip>
          <a:srcRect b="0" l="0" r="0" t="0"/>
          <a:stretch/>
        </p:blipFill>
        <p:spPr>
          <a:xfrm>
            <a:off x="1524000" y="0"/>
            <a:ext cx="9144000" cy="6863046"/>
          </a:xfrm>
          <a:prstGeom prst="rect">
            <a:avLst/>
          </a:prstGeom>
          <a:noFill/>
          <a:ln>
            <a:noFill/>
          </a:ln>
        </p:spPr>
      </p:pic>
      <p:sp>
        <p:nvSpPr>
          <p:cNvPr id="90" name="Google Shape;90;p1"/>
          <p:cNvSpPr txBox="1"/>
          <p:nvPr/>
        </p:nvSpPr>
        <p:spPr>
          <a:xfrm>
            <a:off x="2104625" y="519825"/>
            <a:ext cx="3404700" cy="1787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i="0" lang="en-GB" sz="6000" u="none" cap="none" strike="noStrike">
                <a:solidFill>
                  <a:srgbClr val="00ACD8"/>
                </a:solidFill>
                <a:latin typeface="Amatic SC"/>
                <a:ea typeface="Amatic SC"/>
                <a:cs typeface="Amatic SC"/>
                <a:sym typeface="Amatic SC"/>
              </a:rPr>
              <a:t>Fin de la pobreza</a:t>
            </a:r>
            <a:endParaRPr b="1" i="0" sz="6000" u="none" cap="none" strike="noStrike">
              <a:solidFill>
                <a:srgbClr val="00ACD8"/>
              </a:solidFill>
              <a:latin typeface="Amatic SC"/>
              <a:ea typeface="Amatic SC"/>
              <a:cs typeface="Amatic SC"/>
              <a:sym typeface="Amatic SC"/>
            </a:endParaRPr>
          </a:p>
          <a:p>
            <a:pPr indent="0" lvl="0" marL="0" marR="0" rtl="0" algn="l">
              <a:spcBef>
                <a:spcPts val="0"/>
              </a:spcBef>
              <a:spcAft>
                <a:spcPts val="0"/>
              </a:spcAft>
              <a:buNone/>
            </a:pPr>
            <a:r>
              <a:rPr b="1" i="0" lang="en-GB" sz="4800" u="none" cap="none" strike="noStrike">
                <a:solidFill>
                  <a:srgbClr val="00ACD8"/>
                </a:solidFill>
                <a:latin typeface="Amatic SC"/>
                <a:ea typeface="Amatic SC"/>
                <a:cs typeface="Amatic SC"/>
                <a:sym typeface="Amatic SC"/>
              </a:rPr>
              <a:t>Lesson 1 of 2</a:t>
            </a:r>
            <a:endParaRPr b="1" i="0" sz="4800" u="none" cap="none" strike="noStrike">
              <a:solidFill>
                <a:srgbClr val="00ACD8"/>
              </a:solidFill>
              <a:latin typeface="Amatic SC"/>
              <a:ea typeface="Amatic SC"/>
              <a:cs typeface="Amatic SC"/>
              <a:sym typeface="Amatic S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p:nvPr/>
        </p:nvSpPr>
        <p:spPr>
          <a:xfrm>
            <a:off x="1788475" y="1565550"/>
            <a:ext cx="8229600" cy="4743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2" name="Google Shape;162;p10"/>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563">
                <a:solidFill>
                  <a:srgbClr val="FFFFFF"/>
                </a:solidFill>
              </a:rPr>
              <a:t>Una madre soltera inglesa</a:t>
            </a:r>
            <a:br>
              <a:rPr b="1" lang="en-GB" sz="3563">
                <a:solidFill>
                  <a:srgbClr val="FFFFFF"/>
                </a:solidFill>
              </a:rPr>
            </a:br>
            <a:r>
              <a:rPr b="1" lang="en-GB" sz="3563">
                <a:solidFill>
                  <a:srgbClr val="FFFFFF"/>
                </a:solidFill>
              </a:rPr>
              <a:t>¿Qué has entendido?</a:t>
            </a:r>
            <a:endParaRPr sz="3563">
              <a:solidFill>
                <a:srgbClr val="FFFFFF"/>
              </a:solidFill>
            </a:endParaRPr>
          </a:p>
        </p:txBody>
      </p:sp>
      <p:sp>
        <p:nvSpPr>
          <p:cNvPr id="163" name="Google Shape;163;p10"/>
          <p:cNvSpPr txBox="1"/>
          <p:nvPr>
            <p:ph idx="1" type="body"/>
          </p:nvPr>
        </p:nvSpPr>
        <p:spPr>
          <a:xfrm>
            <a:off x="1981200" y="178257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3200"/>
              <a:buNone/>
            </a:pPr>
            <a:r>
              <a:rPr lang="en-GB"/>
              <a:t>1 Where does this single mum live?</a:t>
            </a:r>
            <a:endParaRPr/>
          </a:p>
          <a:p>
            <a:pPr indent="-342900" lvl="0" marL="342900" rtl="0" algn="l">
              <a:lnSpc>
                <a:spcPct val="100000"/>
              </a:lnSpc>
              <a:spcBef>
                <a:spcPts val="640"/>
              </a:spcBef>
              <a:spcAft>
                <a:spcPts val="0"/>
              </a:spcAft>
              <a:buSzPts val="3200"/>
              <a:buNone/>
            </a:pPr>
            <a:r>
              <a:rPr lang="en-GB"/>
              <a:t>2 How old is she?</a:t>
            </a:r>
            <a:endParaRPr/>
          </a:p>
          <a:p>
            <a:pPr indent="-342900" lvl="0" marL="342900" rtl="0" algn="l">
              <a:lnSpc>
                <a:spcPct val="100000"/>
              </a:lnSpc>
              <a:spcBef>
                <a:spcPts val="640"/>
              </a:spcBef>
              <a:spcAft>
                <a:spcPts val="0"/>
              </a:spcAft>
              <a:buSzPts val="3200"/>
              <a:buNone/>
            </a:pPr>
            <a:r>
              <a:rPr lang="en-GB"/>
              <a:t>3 Does she have a son / daughter?</a:t>
            </a:r>
            <a:endParaRPr/>
          </a:p>
          <a:p>
            <a:pPr indent="-342900" lvl="0" marL="342900" rtl="0" algn="l">
              <a:lnSpc>
                <a:spcPct val="100000"/>
              </a:lnSpc>
              <a:spcBef>
                <a:spcPts val="640"/>
              </a:spcBef>
              <a:spcAft>
                <a:spcPts val="0"/>
              </a:spcAft>
              <a:buSzPts val="3200"/>
              <a:buNone/>
            </a:pPr>
            <a:r>
              <a:rPr lang="en-GB"/>
              <a:t>4 How old is he/she?</a:t>
            </a:r>
            <a:endParaRPr/>
          </a:p>
          <a:p>
            <a:pPr indent="-342900" lvl="0" marL="342900" rtl="0" algn="l">
              <a:lnSpc>
                <a:spcPct val="100000"/>
              </a:lnSpc>
              <a:spcBef>
                <a:spcPts val="640"/>
              </a:spcBef>
              <a:spcAft>
                <a:spcPts val="0"/>
              </a:spcAft>
              <a:buSzPts val="3200"/>
              <a:buNone/>
            </a:pPr>
            <a:r>
              <a:rPr lang="en-GB"/>
              <a:t>5 Why has she taken to going to a food bank?</a:t>
            </a:r>
            <a:endParaRPr/>
          </a:p>
          <a:p>
            <a:pPr indent="-342900" lvl="0" marL="342900" rtl="0" algn="l">
              <a:lnSpc>
                <a:spcPct val="100000"/>
              </a:lnSpc>
              <a:spcBef>
                <a:spcPts val="640"/>
              </a:spcBef>
              <a:spcAft>
                <a:spcPts val="0"/>
              </a:spcAft>
              <a:buSzPts val="3200"/>
              <a:buNone/>
            </a:pPr>
            <a:r>
              <a:rPr lang="en-GB"/>
              <a:t>6 What prevents her from working?</a:t>
            </a:r>
            <a:endParaRPr/>
          </a:p>
          <a:p>
            <a:pPr indent="-342900" lvl="0" marL="342900" rtl="0" algn="l">
              <a:lnSpc>
                <a:spcPct val="100000"/>
              </a:lnSpc>
              <a:spcBef>
                <a:spcPts val="640"/>
              </a:spcBef>
              <a:spcAft>
                <a:spcPts val="0"/>
              </a:spcAft>
              <a:buSzPts val="3200"/>
              <a:buNone/>
            </a:pPr>
            <a:r>
              <a:rPr lang="en-GB"/>
              <a:t>7 What does she do to ensure her child eats?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p:nvPr/>
        </p:nvSpPr>
        <p:spPr>
          <a:xfrm>
            <a:off x="1715525" y="1431800"/>
            <a:ext cx="8621100" cy="5151562"/>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0" name="Google Shape;170;p11"/>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GB" sz="3563">
                <a:solidFill>
                  <a:srgbClr val="FFFFFF"/>
                </a:solidFill>
              </a:rPr>
              <a:t>Una madre soltera inglesa</a:t>
            </a:r>
            <a:br>
              <a:rPr b="1" lang="en-GB" sz="3563">
                <a:solidFill>
                  <a:srgbClr val="FFFFFF"/>
                </a:solidFill>
              </a:rPr>
            </a:br>
            <a:r>
              <a:rPr b="1" lang="en-GB" sz="3563">
                <a:solidFill>
                  <a:srgbClr val="FFFFFF"/>
                </a:solidFill>
              </a:rPr>
              <a:t>Las respuestas</a:t>
            </a:r>
            <a:endParaRPr sz="3563">
              <a:solidFill>
                <a:srgbClr val="FFFFFF"/>
              </a:solidFill>
            </a:endParaRPr>
          </a:p>
        </p:txBody>
      </p:sp>
      <p:sp>
        <p:nvSpPr>
          <p:cNvPr id="171" name="Google Shape;171;p11"/>
          <p:cNvSpPr txBox="1"/>
          <p:nvPr>
            <p:ph idx="1" type="body"/>
          </p:nvPr>
        </p:nvSpPr>
        <p:spPr>
          <a:xfrm>
            <a:off x="1981200" y="1600201"/>
            <a:ext cx="8229600" cy="498912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960"/>
              <a:buNone/>
            </a:pPr>
            <a:r>
              <a:rPr lang="en-GB" sz="2960"/>
              <a:t>1 Where does this single mum live? </a:t>
            </a:r>
            <a:r>
              <a:rPr lang="en-GB" sz="2960">
                <a:solidFill>
                  <a:srgbClr val="FF0000"/>
                </a:solidFill>
              </a:rPr>
              <a:t>Hull</a:t>
            </a:r>
            <a:endParaRPr/>
          </a:p>
          <a:p>
            <a:pPr indent="-342900" lvl="0" marL="342900" rtl="0" algn="l">
              <a:lnSpc>
                <a:spcPct val="80000"/>
              </a:lnSpc>
              <a:spcBef>
                <a:spcPts val="592"/>
              </a:spcBef>
              <a:spcAft>
                <a:spcPts val="0"/>
              </a:spcAft>
              <a:buSzPts val="2960"/>
              <a:buNone/>
            </a:pPr>
            <a:r>
              <a:rPr lang="en-GB" sz="2960"/>
              <a:t>2 How old is she? </a:t>
            </a:r>
            <a:r>
              <a:rPr lang="en-GB" sz="2960">
                <a:solidFill>
                  <a:srgbClr val="FF0000"/>
                </a:solidFill>
              </a:rPr>
              <a:t>23</a:t>
            </a:r>
            <a:endParaRPr/>
          </a:p>
          <a:p>
            <a:pPr indent="-342900" lvl="0" marL="342900" rtl="0" algn="l">
              <a:lnSpc>
                <a:spcPct val="80000"/>
              </a:lnSpc>
              <a:spcBef>
                <a:spcPts val="592"/>
              </a:spcBef>
              <a:spcAft>
                <a:spcPts val="0"/>
              </a:spcAft>
              <a:buSzPts val="2960"/>
              <a:buNone/>
            </a:pPr>
            <a:r>
              <a:rPr lang="en-GB" sz="2960"/>
              <a:t>3 Does she have a son / daughter? </a:t>
            </a:r>
            <a:r>
              <a:rPr lang="en-GB" sz="2960">
                <a:solidFill>
                  <a:srgbClr val="FF0000"/>
                </a:solidFill>
              </a:rPr>
              <a:t>Daughter</a:t>
            </a:r>
            <a:endParaRPr/>
          </a:p>
          <a:p>
            <a:pPr indent="-342900" lvl="0" marL="342900" rtl="0" algn="l">
              <a:lnSpc>
                <a:spcPct val="80000"/>
              </a:lnSpc>
              <a:spcBef>
                <a:spcPts val="592"/>
              </a:spcBef>
              <a:spcAft>
                <a:spcPts val="0"/>
              </a:spcAft>
              <a:buSzPts val="2960"/>
              <a:buNone/>
            </a:pPr>
            <a:r>
              <a:rPr lang="en-GB" sz="2960"/>
              <a:t>4 How old is he/she? </a:t>
            </a:r>
            <a:r>
              <a:rPr lang="en-GB" sz="2960">
                <a:solidFill>
                  <a:srgbClr val="FF0000"/>
                </a:solidFill>
              </a:rPr>
              <a:t>4</a:t>
            </a:r>
            <a:endParaRPr/>
          </a:p>
          <a:p>
            <a:pPr indent="-342900" lvl="0" marL="342900" rtl="0" algn="l">
              <a:lnSpc>
                <a:spcPct val="80000"/>
              </a:lnSpc>
              <a:spcBef>
                <a:spcPts val="592"/>
              </a:spcBef>
              <a:spcAft>
                <a:spcPts val="0"/>
              </a:spcAft>
              <a:buSzPts val="2960"/>
              <a:buNone/>
            </a:pPr>
            <a:r>
              <a:rPr lang="en-GB" sz="2960"/>
              <a:t>5 Why has she taken to going to a food bank? </a:t>
            </a:r>
            <a:endParaRPr/>
          </a:p>
          <a:p>
            <a:pPr indent="-342900" lvl="0" marL="342900" rtl="0" algn="l">
              <a:lnSpc>
                <a:spcPct val="80000"/>
              </a:lnSpc>
              <a:spcBef>
                <a:spcPts val="592"/>
              </a:spcBef>
              <a:spcAft>
                <a:spcPts val="0"/>
              </a:spcAft>
              <a:buSzPts val="2960"/>
              <a:buNone/>
            </a:pPr>
            <a:r>
              <a:rPr lang="en-GB" sz="2960"/>
              <a:t>	</a:t>
            </a:r>
            <a:r>
              <a:rPr lang="en-GB" sz="2960">
                <a:solidFill>
                  <a:srgbClr val="FF0000"/>
                </a:solidFill>
              </a:rPr>
              <a:t>She has nothing left at the end of the week and can’t find a job </a:t>
            </a:r>
            <a:endParaRPr/>
          </a:p>
          <a:p>
            <a:pPr indent="-342900" lvl="0" marL="342900" rtl="0" algn="l">
              <a:lnSpc>
                <a:spcPct val="80000"/>
              </a:lnSpc>
              <a:spcBef>
                <a:spcPts val="592"/>
              </a:spcBef>
              <a:spcAft>
                <a:spcPts val="0"/>
              </a:spcAft>
              <a:buSzPts val="2960"/>
              <a:buNone/>
            </a:pPr>
            <a:r>
              <a:rPr lang="en-GB" sz="2960"/>
              <a:t>6 What prevents her from working? </a:t>
            </a:r>
            <a:endParaRPr/>
          </a:p>
          <a:p>
            <a:pPr indent="-342900" lvl="0" marL="342900" rtl="0" algn="l">
              <a:lnSpc>
                <a:spcPct val="80000"/>
              </a:lnSpc>
              <a:spcBef>
                <a:spcPts val="592"/>
              </a:spcBef>
              <a:spcAft>
                <a:spcPts val="0"/>
              </a:spcAft>
              <a:buSzPts val="2960"/>
              <a:buNone/>
            </a:pPr>
            <a:r>
              <a:rPr lang="en-GB" sz="2960"/>
              <a:t>	</a:t>
            </a:r>
            <a:r>
              <a:rPr lang="en-GB" sz="2960">
                <a:solidFill>
                  <a:srgbClr val="FF0000"/>
                </a:solidFill>
              </a:rPr>
              <a:t>Her job would need to fit around school hours</a:t>
            </a:r>
            <a:endParaRPr/>
          </a:p>
          <a:p>
            <a:pPr indent="-342900" lvl="0" marL="342900" rtl="0" algn="l">
              <a:lnSpc>
                <a:spcPct val="80000"/>
              </a:lnSpc>
              <a:spcBef>
                <a:spcPts val="592"/>
              </a:spcBef>
              <a:spcAft>
                <a:spcPts val="0"/>
              </a:spcAft>
              <a:buSzPts val="2960"/>
              <a:buNone/>
            </a:pPr>
            <a:r>
              <a:rPr lang="en-GB" sz="2960"/>
              <a:t>7 What does she do to ensure her child eats?</a:t>
            </a:r>
            <a:endParaRPr/>
          </a:p>
          <a:p>
            <a:pPr indent="-342900" lvl="0" marL="342900" rtl="0" algn="l">
              <a:lnSpc>
                <a:spcPct val="80000"/>
              </a:lnSpc>
              <a:spcBef>
                <a:spcPts val="592"/>
              </a:spcBef>
              <a:spcAft>
                <a:spcPts val="0"/>
              </a:spcAft>
              <a:buSzPts val="2960"/>
              <a:buNone/>
            </a:pPr>
            <a:r>
              <a:rPr lang="en-GB" sz="2960"/>
              <a:t>	</a:t>
            </a:r>
            <a:r>
              <a:rPr lang="en-GB" sz="2960">
                <a:solidFill>
                  <a:srgbClr val="FF0000"/>
                </a:solidFill>
              </a:rPr>
              <a:t>She skips a meal</a:t>
            </a:r>
            <a:endParaRPr sz="296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p:nvPr/>
        </p:nvSpPr>
        <p:spPr>
          <a:xfrm>
            <a:off x="126124" y="1051560"/>
            <a:ext cx="11882996" cy="5560240"/>
          </a:xfrm>
          <a:prstGeom prst="roundRect">
            <a:avLst>
              <a:gd fmla="val 1215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8" name="Google Shape;178;p12"/>
          <p:cNvSpPr txBox="1"/>
          <p:nvPr>
            <p:ph type="title"/>
          </p:nvPr>
        </p:nvSpPr>
        <p:spPr>
          <a:xfrm>
            <a:off x="1981200" y="-3876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000"/>
              <a:buNone/>
            </a:pPr>
            <a:r>
              <a:rPr b="1" lang="en-GB" sz="3000" u="sng">
                <a:solidFill>
                  <a:schemeClr val="hlink"/>
                </a:solidFill>
                <a:hlinkClick r:id="rId3"/>
              </a:rPr>
              <a:t>“En el Reino Unido: un millon de niños sufren de hambre durante las vacaciones escolares”</a:t>
            </a:r>
            <a:endParaRPr b="1" sz="3000"/>
          </a:p>
        </p:txBody>
      </p:sp>
      <p:sp>
        <p:nvSpPr>
          <p:cNvPr id="179" name="Google Shape;179;p12"/>
          <p:cNvSpPr txBox="1"/>
          <p:nvPr>
            <p:ph idx="1" type="body"/>
          </p:nvPr>
        </p:nvSpPr>
        <p:spPr>
          <a:xfrm>
            <a:off x="309004" y="1167353"/>
            <a:ext cx="11562956" cy="5328653"/>
          </a:xfrm>
          <a:prstGeom prst="rect">
            <a:avLst/>
          </a:prstGeom>
          <a:noFill/>
          <a:ln>
            <a:noFill/>
          </a:ln>
        </p:spPr>
        <p:txBody>
          <a:bodyPr anchorCtr="0" anchor="t" bIns="45700" lIns="91425" spcFirstLastPara="1" rIns="91425" wrap="square" tIns="45700">
            <a:normAutofit/>
          </a:bodyPr>
          <a:lstStyle/>
          <a:p>
            <a:pPr indent="-342900" lvl="0" marL="342900" rtl="0" algn="l">
              <a:lnSpc>
                <a:spcPct val="70000"/>
              </a:lnSpc>
              <a:spcBef>
                <a:spcPts val="0"/>
              </a:spcBef>
              <a:spcAft>
                <a:spcPts val="0"/>
              </a:spcAft>
              <a:buSzPts val="2200"/>
              <a:buFont typeface="Arial"/>
              <a:buChar char="•"/>
            </a:pPr>
            <a:r>
              <a:rPr lang="en-GB" sz="2200"/>
              <a:t>No solo es un país en desarrollo, sino también uno de los más ricos del mundo, el Reino Unido.</a:t>
            </a:r>
            <a:endParaRPr/>
          </a:p>
          <a:p>
            <a:pPr indent="-203200" lvl="0" marL="342900" rtl="0" algn="l">
              <a:lnSpc>
                <a:spcPct val="70000"/>
              </a:lnSpc>
              <a:spcBef>
                <a:spcPts val="0"/>
              </a:spcBef>
              <a:spcAft>
                <a:spcPts val="0"/>
              </a:spcAft>
              <a:buSzPts val="2200"/>
              <a:buFont typeface="Arial"/>
              <a:buNone/>
            </a:pPr>
            <a:r>
              <a:t/>
            </a:r>
            <a:endParaRPr sz="2200"/>
          </a:p>
          <a:p>
            <a:pPr indent="-342900" lvl="0" marL="342900" rtl="0" algn="l">
              <a:lnSpc>
                <a:spcPct val="70000"/>
              </a:lnSpc>
              <a:spcBef>
                <a:spcPts val="0"/>
              </a:spcBef>
              <a:spcAft>
                <a:spcPts val="0"/>
              </a:spcAft>
              <a:buSzPts val="2200"/>
              <a:buFont typeface="Arial"/>
              <a:buChar char="•"/>
            </a:pPr>
            <a:r>
              <a:rPr lang="en-GB" sz="2200"/>
              <a:t>Las vacaciones deberían ser un momento de descanso para las familias y una oportunidad para estar sin preocupaciones. Pero en realidad, muchos padres literalmente tienen que sacarse el pan de la boca para dárselo a sus hijos.</a:t>
            </a:r>
            <a:endParaRPr/>
          </a:p>
          <a:p>
            <a:pPr indent="0" lvl="0" marL="0" rtl="0" algn="l">
              <a:lnSpc>
                <a:spcPct val="70000"/>
              </a:lnSpc>
              <a:spcBef>
                <a:spcPts val="0"/>
              </a:spcBef>
              <a:spcAft>
                <a:spcPts val="0"/>
              </a:spcAft>
              <a:buSzPts val="2200"/>
              <a:buNone/>
            </a:pPr>
            <a:r>
              <a:t/>
            </a:r>
            <a:endParaRPr sz="2200"/>
          </a:p>
          <a:p>
            <a:pPr indent="-203200" lvl="0" marL="342900" rtl="0" algn="l">
              <a:lnSpc>
                <a:spcPct val="70000"/>
              </a:lnSpc>
              <a:spcBef>
                <a:spcPts val="0"/>
              </a:spcBef>
              <a:spcAft>
                <a:spcPts val="0"/>
              </a:spcAft>
              <a:buSzPts val="2200"/>
              <a:buFont typeface="Arial"/>
              <a:buNone/>
            </a:pPr>
            <a:r>
              <a:t/>
            </a:r>
            <a:endParaRPr sz="2200"/>
          </a:p>
          <a:p>
            <a:pPr indent="-342900" lvl="0" marL="342900" rtl="0" algn="l">
              <a:lnSpc>
                <a:spcPct val="70000"/>
              </a:lnSpc>
              <a:spcBef>
                <a:spcPts val="0"/>
              </a:spcBef>
              <a:spcAft>
                <a:spcPts val="0"/>
              </a:spcAft>
              <a:buSzPts val="2200"/>
              <a:buFont typeface="Arial"/>
              <a:buChar char="•"/>
            </a:pPr>
            <a:r>
              <a:rPr lang="en-GB" sz="2200"/>
              <a:t>La "pobreza de las vacaciones escolares" en el Reino Unido afecta a más de un millón de niños en riesgo de hambre y aislamiento.</a:t>
            </a:r>
            <a:endParaRPr/>
          </a:p>
          <a:p>
            <a:pPr indent="-203200" lvl="0" marL="342900" rtl="0" algn="l">
              <a:lnSpc>
                <a:spcPct val="70000"/>
              </a:lnSpc>
              <a:spcBef>
                <a:spcPts val="0"/>
              </a:spcBef>
              <a:spcAft>
                <a:spcPts val="0"/>
              </a:spcAft>
              <a:buSzPts val="2200"/>
              <a:buFont typeface="Arial"/>
              <a:buNone/>
            </a:pPr>
            <a:r>
              <a:t/>
            </a:r>
            <a:endParaRPr sz="2200"/>
          </a:p>
          <a:p>
            <a:pPr indent="-342900" lvl="0" marL="342900" rtl="0" algn="l">
              <a:lnSpc>
                <a:spcPct val="70000"/>
              </a:lnSpc>
              <a:spcBef>
                <a:spcPts val="0"/>
              </a:spcBef>
              <a:spcAft>
                <a:spcPts val="0"/>
              </a:spcAft>
              <a:buSzPts val="2200"/>
              <a:buFont typeface="Arial"/>
              <a:buChar char="•"/>
            </a:pPr>
            <a:r>
              <a:rPr lang="en-GB" sz="2200"/>
              <a:t>La estación del verano lleva a la pérdida de una comida completa por día, que generalmente es garantizada por los comedores del colegio, y reduce en gran medida las posibilidades de socialización.</a:t>
            </a:r>
            <a:endParaRPr/>
          </a:p>
          <a:p>
            <a:pPr indent="-317500" lvl="0" marL="457200" rtl="0" algn="l">
              <a:lnSpc>
                <a:spcPct val="70000"/>
              </a:lnSpc>
              <a:spcBef>
                <a:spcPts val="0"/>
              </a:spcBef>
              <a:spcAft>
                <a:spcPts val="0"/>
              </a:spcAft>
              <a:buSzPts val="2200"/>
              <a:buFont typeface="Arial"/>
              <a:buNone/>
            </a:pPr>
            <a:r>
              <a:t/>
            </a:r>
            <a:endParaRPr/>
          </a:p>
          <a:p>
            <a:pPr indent="-342900" lvl="0" marL="342900" rtl="0" algn="l">
              <a:lnSpc>
                <a:spcPct val="70000"/>
              </a:lnSpc>
              <a:spcBef>
                <a:spcPts val="440"/>
              </a:spcBef>
              <a:spcAft>
                <a:spcPts val="0"/>
              </a:spcAft>
              <a:buSzPts val="2200"/>
              <a:buFont typeface="Arial"/>
              <a:buChar char="•"/>
            </a:pPr>
            <a:r>
              <a:rPr lang="en-GB" sz="2200"/>
              <a:t>A pesar de que se organizan campamentos de verano en las zonas más desfavorecidas, y la provisión diaria de comidas completas a quienes no pueden pagarla, la pobreza está aumentando en todas partes en Gran Bretaña.</a:t>
            </a:r>
            <a:endParaRPr/>
          </a:p>
          <a:p>
            <a:pPr indent="-317500" lvl="0" marL="457200" rtl="0" algn="l">
              <a:lnSpc>
                <a:spcPct val="70000"/>
              </a:lnSpc>
              <a:spcBef>
                <a:spcPts val="440"/>
              </a:spcBef>
              <a:spcAft>
                <a:spcPts val="0"/>
              </a:spcAft>
              <a:buSzPts val="2200"/>
              <a:buFont typeface="Arial"/>
              <a:buNone/>
            </a:pPr>
            <a:r>
              <a:t/>
            </a:r>
            <a:endParaRPr/>
          </a:p>
          <a:p>
            <a:pPr indent="-342900" lvl="0" marL="342900" rtl="0" algn="l">
              <a:lnSpc>
                <a:spcPct val="70000"/>
              </a:lnSpc>
              <a:spcBef>
                <a:spcPts val="440"/>
              </a:spcBef>
              <a:spcAft>
                <a:spcPts val="0"/>
              </a:spcAft>
              <a:buSzPts val="2200"/>
              <a:buFont typeface="Arial"/>
              <a:buChar char="•"/>
            </a:pPr>
            <a:r>
              <a:rPr lang="en-GB" sz="2200"/>
              <a:t>La crisis económica que azota a Gran Bretaña ha hecho que cada vez más familias tengan dificultades para poner suficiente comida en la mesa.</a:t>
            </a:r>
            <a:endParaRPr sz="2200"/>
          </a:p>
          <a:p>
            <a:pPr indent="-342900" lvl="0" marL="342900" rtl="0" algn="l">
              <a:lnSpc>
                <a:spcPct val="70000"/>
              </a:lnSpc>
              <a:spcBef>
                <a:spcPts val="160"/>
              </a:spcBef>
              <a:spcAft>
                <a:spcPts val="0"/>
              </a:spcAft>
              <a:buSzPts val="800"/>
              <a:buNone/>
            </a:pPr>
            <a:r>
              <a:t/>
            </a:r>
            <a:endParaRPr sz="800"/>
          </a:p>
          <a:p>
            <a:pPr indent="-292100" lvl="0" marL="342900" rtl="0" algn="l">
              <a:lnSpc>
                <a:spcPct val="70000"/>
              </a:lnSpc>
              <a:spcBef>
                <a:spcPts val="160"/>
              </a:spcBef>
              <a:spcAft>
                <a:spcPts val="0"/>
              </a:spcAft>
              <a:buSzPts val="800"/>
              <a:buNone/>
            </a:pPr>
            <a:r>
              <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p:nvPr/>
        </p:nvSpPr>
        <p:spPr>
          <a:xfrm>
            <a:off x="198120" y="1162796"/>
            <a:ext cx="11795760" cy="5420884"/>
          </a:xfrm>
          <a:prstGeom prst="roundRect">
            <a:avLst>
              <a:gd fmla="val 1215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6" name="Google Shape;186;p13"/>
          <p:cNvSpPr txBox="1"/>
          <p:nvPr>
            <p:ph idx="1" type="body"/>
          </p:nvPr>
        </p:nvSpPr>
        <p:spPr>
          <a:xfrm>
            <a:off x="248044" y="1441673"/>
            <a:ext cx="11745836" cy="514200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200"/>
              <a:buFont typeface="Arial"/>
              <a:buChar char="•"/>
            </a:pPr>
            <a:r>
              <a:rPr lang="en-GB" sz="1782"/>
              <a:t>No solo es un país en (1)__________, sino también uno de los más (2) __________del (3) _________, el Reino Unido de Gran Bretaña.</a:t>
            </a:r>
            <a:endParaRPr/>
          </a:p>
          <a:p>
            <a:pPr indent="-203200" lvl="0" marL="342900" rtl="0" algn="l">
              <a:lnSpc>
                <a:spcPct val="90000"/>
              </a:lnSpc>
              <a:spcBef>
                <a:spcPts val="0"/>
              </a:spcBef>
              <a:spcAft>
                <a:spcPts val="0"/>
              </a:spcAft>
              <a:buSzPts val="2200"/>
              <a:buFont typeface="Arial"/>
              <a:buNone/>
            </a:pPr>
            <a:r>
              <a:t/>
            </a:r>
            <a:endParaRPr sz="1782"/>
          </a:p>
          <a:p>
            <a:pPr indent="-342900" lvl="0" marL="342900" rtl="0" algn="l">
              <a:lnSpc>
                <a:spcPct val="90000"/>
              </a:lnSpc>
              <a:spcBef>
                <a:spcPts val="0"/>
              </a:spcBef>
              <a:spcAft>
                <a:spcPts val="0"/>
              </a:spcAft>
              <a:buSzPts val="2200"/>
              <a:buFont typeface="Arial"/>
              <a:buChar char="•"/>
            </a:pPr>
            <a:r>
              <a:rPr lang="en-GB" sz="1782"/>
              <a:t>Las (4) ______________deberían ser un momento de descanso para las (5) ___________ y una oportunidad para (6) ___________ sin preocupaciones. Pero en realidad, muchos padres literalmente tienen que sacarse el (7) ________ de la boca para dárselo a sus (8) ____________.</a:t>
            </a:r>
            <a:endParaRPr/>
          </a:p>
          <a:p>
            <a:pPr indent="0" lvl="0" marL="0" rtl="0" algn="l">
              <a:lnSpc>
                <a:spcPct val="90000"/>
              </a:lnSpc>
              <a:spcBef>
                <a:spcPts val="0"/>
              </a:spcBef>
              <a:spcAft>
                <a:spcPts val="0"/>
              </a:spcAft>
              <a:buSzPts val="2200"/>
              <a:buNone/>
            </a:pPr>
            <a:r>
              <a:t/>
            </a:r>
            <a:endParaRPr sz="1782"/>
          </a:p>
          <a:p>
            <a:pPr indent="-342900" lvl="0" marL="342900" rtl="0" algn="l">
              <a:lnSpc>
                <a:spcPct val="90000"/>
              </a:lnSpc>
              <a:spcBef>
                <a:spcPts val="0"/>
              </a:spcBef>
              <a:spcAft>
                <a:spcPts val="0"/>
              </a:spcAft>
              <a:buSzPts val="2200"/>
              <a:buFont typeface="Arial"/>
              <a:buChar char="•"/>
            </a:pPr>
            <a:r>
              <a:rPr lang="en-GB" sz="1782"/>
              <a:t>La “(9) ____________ de las (10) _____________ escolares" en el Reino Unido afecta a más de un (11) __________ de niños en riesgo de (12) ____________ y aislamiento.</a:t>
            </a:r>
            <a:endParaRPr/>
          </a:p>
          <a:p>
            <a:pPr indent="-203200" lvl="0" marL="342900" rtl="0" algn="l">
              <a:lnSpc>
                <a:spcPct val="90000"/>
              </a:lnSpc>
              <a:spcBef>
                <a:spcPts val="0"/>
              </a:spcBef>
              <a:spcAft>
                <a:spcPts val="0"/>
              </a:spcAft>
              <a:buSzPts val="2200"/>
              <a:buFont typeface="Arial"/>
              <a:buNone/>
            </a:pPr>
            <a:r>
              <a:t/>
            </a:r>
            <a:endParaRPr sz="1782"/>
          </a:p>
          <a:p>
            <a:pPr indent="-342900" lvl="0" marL="342900" rtl="0" algn="l">
              <a:lnSpc>
                <a:spcPct val="90000"/>
              </a:lnSpc>
              <a:spcBef>
                <a:spcPts val="0"/>
              </a:spcBef>
              <a:spcAft>
                <a:spcPts val="0"/>
              </a:spcAft>
              <a:buSzPts val="2200"/>
              <a:buFont typeface="Arial"/>
              <a:buChar char="•"/>
            </a:pPr>
            <a:r>
              <a:rPr lang="en-GB" sz="1782"/>
              <a:t>La estación del verano lleva a la pérdida de una (13) ____________ completa por (14) _________, que generalmente es garantizada por los (15) _____________del colegio, y reduce en gran medida las posibilidades de socialización.</a:t>
            </a:r>
            <a:endParaRPr/>
          </a:p>
          <a:p>
            <a:pPr indent="-317500" lvl="0" marL="457200" rtl="0" algn="l">
              <a:lnSpc>
                <a:spcPct val="90000"/>
              </a:lnSpc>
              <a:spcBef>
                <a:spcPts val="0"/>
              </a:spcBef>
              <a:spcAft>
                <a:spcPts val="0"/>
              </a:spcAft>
              <a:buSzPts val="2200"/>
              <a:buFont typeface="Arial"/>
              <a:buNone/>
            </a:pPr>
            <a:r>
              <a:t/>
            </a:r>
            <a:endParaRPr sz="1782"/>
          </a:p>
          <a:p>
            <a:pPr indent="-342900" lvl="0" marL="342900" rtl="0" algn="l">
              <a:lnSpc>
                <a:spcPct val="90000"/>
              </a:lnSpc>
              <a:spcBef>
                <a:spcPts val="440"/>
              </a:spcBef>
              <a:spcAft>
                <a:spcPts val="0"/>
              </a:spcAft>
              <a:buSzPts val="2200"/>
              <a:buFont typeface="Arial"/>
              <a:buChar char="•"/>
            </a:pPr>
            <a:r>
              <a:rPr lang="en-GB" sz="1782"/>
              <a:t>A pesar de que se organizan campamentos de (16) ____________ en las zonas más (17) ______________, y la provisión diaria de comidas completas a quienes no pueden pagarla, la (18) ___________ está aumentando en todas partes en (19) __________________.</a:t>
            </a:r>
            <a:endParaRPr/>
          </a:p>
          <a:p>
            <a:pPr indent="-317500" lvl="0" marL="457200" rtl="0" algn="l">
              <a:lnSpc>
                <a:spcPct val="90000"/>
              </a:lnSpc>
              <a:spcBef>
                <a:spcPts val="440"/>
              </a:spcBef>
              <a:spcAft>
                <a:spcPts val="0"/>
              </a:spcAft>
              <a:buSzPts val="2200"/>
              <a:buFont typeface="Arial"/>
              <a:buNone/>
            </a:pPr>
            <a:r>
              <a:t/>
            </a:r>
            <a:endParaRPr sz="1782"/>
          </a:p>
          <a:p>
            <a:pPr indent="-342900" lvl="0" marL="342900" rtl="0" algn="l">
              <a:lnSpc>
                <a:spcPct val="90000"/>
              </a:lnSpc>
              <a:spcBef>
                <a:spcPts val="440"/>
              </a:spcBef>
              <a:spcAft>
                <a:spcPts val="0"/>
              </a:spcAft>
              <a:buSzPts val="2200"/>
              <a:buFont typeface="Arial"/>
              <a:buChar char="•"/>
            </a:pPr>
            <a:r>
              <a:rPr lang="en-GB" sz="1782"/>
              <a:t>La crisis (20) ____________ que azota a Gran Bretaña ha hecho que (21) ________ vez más familias tengan (22) __________ para poner suficiente (23) ___________en la (24) ____________. </a:t>
            </a:r>
            <a:endParaRPr sz="1782"/>
          </a:p>
        </p:txBody>
      </p:sp>
      <p:sp>
        <p:nvSpPr>
          <p:cNvPr id="187" name="Google Shape;187;p13"/>
          <p:cNvSpPr txBox="1"/>
          <p:nvPr>
            <p:ph type="title"/>
          </p:nvPr>
        </p:nvSpPr>
        <p:spPr>
          <a:xfrm>
            <a:off x="1981200" y="-3876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000"/>
              <a:buNone/>
            </a:pPr>
            <a:r>
              <a:rPr b="1" lang="en-GB" sz="3000" u="sng">
                <a:solidFill>
                  <a:schemeClr val="hlink"/>
                </a:solidFill>
                <a:hlinkClick r:id="rId3"/>
              </a:rPr>
              <a:t>“En el Reino Unido: un millon de niños sufren de hambre durante las vacaciones escolares”</a:t>
            </a:r>
            <a:endParaRPr b="1"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p:nvPr/>
        </p:nvSpPr>
        <p:spPr>
          <a:xfrm>
            <a:off x="198120" y="1162796"/>
            <a:ext cx="11745836" cy="5420884"/>
          </a:xfrm>
          <a:prstGeom prst="roundRect">
            <a:avLst>
              <a:gd fmla="val 12155"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4" name="Google Shape;194;p14"/>
          <p:cNvSpPr txBox="1"/>
          <p:nvPr>
            <p:ph idx="1" type="body"/>
          </p:nvPr>
        </p:nvSpPr>
        <p:spPr>
          <a:xfrm>
            <a:off x="248044" y="1441673"/>
            <a:ext cx="11745836" cy="5142007"/>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SzPts val="2200"/>
              <a:buFont typeface="Arial"/>
              <a:buChar char="•"/>
            </a:pPr>
            <a:r>
              <a:rPr lang="en-GB" sz="1782"/>
              <a:t>No solo es un país en (1)__________, sino también uno de los más (2) __________del (3) _________, el Reino Unido de Gran Bretaña.</a:t>
            </a:r>
            <a:endParaRPr/>
          </a:p>
          <a:p>
            <a:pPr indent="-203200" lvl="0" marL="342900" rtl="0" algn="l">
              <a:lnSpc>
                <a:spcPct val="90000"/>
              </a:lnSpc>
              <a:spcBef>
                <a:spcPts val="0"/>
              </a:spcBef>
              <a:spcAft>
                <a:spcPts val="0"/>
              </a:spcAft>
              <a:buSzPts val="2200"/>
              <a:buFont typeface="Arial"/>
              <a:buNone/>
            </a:pPr>
            <a:r>
              <a:t/>
            </a:r>
            <a:endParaRPr sz="1782"/>
          </a:p>
          <a:p>
            <a:pPr indent="-342900" lvl="0" marL="342900" rtl="0" algn="l">
              <a:lnSpc>
                <a:spcPct val="90000"/>
              </a:lnSpc>
              <a:spcBef>
                <a:spcPts val="0"/>
              </a:spcBef>
              <a:spcAft>
                <a:spcPts val="0"/>
              </a:spcAft>
              <a:buSzPts val="2200"/>
              <a:buFont typeface="Arial"/>
              <a:buChar char="•"/>
            </a:pPr>
            <a:r>
              <a:rPr lang="en-GB" sz="1782"/>
              <a:t>Las (4) ______________deberían ser un momento de descanso para las (5) ___________ y una oportunidad para (6) ___________ sin preocupaciones. Pero en realidad, muchos padres literalmente tienen que sacarse el (7) ________ de la boca para dárselo a sus (8) ____________.</a:t>
            </a:r>
            <a:endParaRPr/>
          </a:p>
          <a:p>
            <a:pPr indent="0" lvl="0" marL="0" rtl="0" algn="l">
              <a:lnSpc>
                <a:spcPct val="90000"/>
              </a:lnSpc>
              <a:spcBef>
                <a:spcPts val="0"/>
              </a:spcBef>
              <a:spcAft>
                <a:spcPts val="0"/>
              </a:spcAft>
              <a:buSzPts val="2200"/>
              <a:buNone/>
            </a:pPr>
            <a:r>
              <a:t/>
            </a:r>
            <a:endParaRPr sz="1782"/>
          </a:p>
          <a:p>
            <a:pPr indent="-342900" lvl="0" marL="342900" rtl="0" algn="l">
              <a:lnSpc>
                <a:spcPct val="90000"/>
              </a:lnSpc>
              <a:spcBef>
                <a:spcPts val="0"/>
              </a:spcBef>
              <a:spcAft>
                <a:spcPts val="0"/>
              </a:spcAft>
              <a:buSzPts val="2200"/>
              <a:buFont typeface="Arial"/>
              <a:buChar char="•"/>
            </a:pPr>
            <a:r>
              <a:rPr lang="en-GB" sz="1782"/>
              <a:t>La “(9) ____________ de las (10) _____________ escolares" en el Reino Unido afecta a más de un (11) __________ de niños en riesgo de (12) ____________ y aislamiento.</a:t>
            </a:r>
            <a:endParaRPr/>
          </a:p>
          <a:p>
            <a:pPr indent="-203200" lvl="0" marL="342900" rtl="0" algn="l">
              <a:lnSpc>
                <a:spcPct val="90000"/>
              </a:lnSpc>
              <a:spcBef>
                <a:spcPts val="0"/>
              </a:spcBef>
              <a:spcAft>
                <a:spcPts val="0"/>
              </a:spcAft>
              <a:buSzPts val="2200"/>
              <a:buFont typeface="Arial"/>
              <a:buNone/>
            </a:pPr>
            <a:r>
              <a:t/>
            </a:r>
            <a:endParaRPr sz="1782"/>
          </a:p>
          <a:p>
            <a:pPr indent="-342900" lvl="0" marL="342900" rtl="0" algn="l">
              <a:lnSpc>
                <a:spcPct val="90000"/>
              </a:lnSpc>
              <a:spcBef>
                <a:spcPts val="0"/>
              </a:spcBef>
              <a:spcAft>
                <a:spcPts val="0"/>
              </a:spcAft>
              <a:buSzPts val="2200"/>
              <a:buFont typeface="Arial"/>
              <a:buChar char="•"/>
            </a:pPr>
            <a:r>
              <a:rPr lang="en-GB" sz="1860"/>
              <a:t>La estación </a:t>
            </a:r>
            <a:r>
              <a:rPr lang="en-GB" sz="1782"/>
              <a:t>del verano lleva a la pérdida de una (13) ____________ completa por (14) _________, que generalmente es garantizada por los (15) _____________del colegio, y reduce en gran medida las posibilidades de socialización.</a:t>
            </a:r>
            <a:endParaRPr/>
          </a:p>
          <a:p>
            <a:pPr indent="-317500" lvl="0" marL="457200" rtl="0" algn="l">
              <a:lnSpc>
                <a:spcPct val="90000"/>
              </a:lnSpc>
              <a:spcBef>
                <a:spcPts val="0"/>
              </a:spcBef>
              <a:spcAft>
                <a:spcPts val="0"/>
              </a:spcAft>
              <a:buSzPts val="2200"/>
              <a:buFont typeface="Arial"/>
              <a:buNone/>
            </a:pPr>
            <a:r>
              <a:t/>
            </a:r>
            <a:endParaRPr sz="1782"/>
          </a:p>
          <a:p>
            <a:pPr indent="-342900" lvl="0" marL="342900" rtl="0" algn="l">
              <a:lnSpc>
                <a:spcPct val="90000"/>
              </a:lnSpc>
              <a:spcBef>
                <a:spcPts val="440"/>
              </a:spcBef>
              <a:spcAft>
                <a:spcPts val="0"/>
              </a:spcAft>
              <a:buSzPts val="2200"/>
              <a:buFont typeface="Arial"/>
              <a:buChar char="•"/>
            </a:pPr>
            <a:r>
              <a:rPr lang="en-GB" sz="1782"/>
              <a:t>A pesar de que se organizan campamentos de (16) ____________ en las zonas más (17) ______________, y la provisión diaria de comidas completas a quienes no pueden pagarla, la (18) ___________ está aumentando en todas partes en (19) __________________.</a:t>
            </a:r>
            <a:endParaRPr/>
          </a:p>
          <a:p>
            <a:pPr indent="-317500" lvl="0" marL="457200" rtl="0" algn="l">
              <a:lnSpc>
                <a:spcPct val="90000"/>
              </a:lnSpc>
              <a:spcBef>
                <a:spcPts val="440"/>
              </a:spcBef>
              <a:spcAft>
                <a:spcPts val="0"/>
              </a:spcAft>
              <a:buSzPts val="2200"/>
              <a:buFont typeface="Arial"/>
              <a:buNone/>
            </a:pPr>
            <a:r>
              <a:t/>
            </a:r>
            <a:endParaRPr sz="1782"/>
          </a:p>
          <a:p>
            <a:pPr indent="-342900" lvl="0" marL="342900" rtl="0" algn="l">
              <a:lnSpc>
                <a:spcPct val="90000"/>
              </a:lnSpc>
              <a:spcBef>
                <a:spcPts val="440"/>
              </a:spcBef>
              <a:spcAft>
                <a:spcPts val="0"/>
              </a:spcAft>
              <a:buSzPts val="2200"/>
              <a:buFont typeface="Arial"/>
              <a:buChar char="•"/>
            </a:pPr>
            <a:r>
              <a:rPr lang="en-GB" sz="1782"/>
              <a:t>La crisis (20) ____________ que azota a Gran Bretaña ha hecho que (21) ________ vez más familias tengan (22) __________ para poner suficiente (23) ___________en la (24) ____________. </a:t>
            </a:r>
            <a:endParaRPr sz="1782"/>
          </a:p>
        </p:txBody>
      </p:sp>
      <p:sp>
        <p:nvSpPr>
          <p:cNvPr id="195" name="Google Shape;195;p14"/>
          <p:cNvSpPr txBox="1"/>
          <p:nvPr>
            <p:ph type="title"/>
          </p:nvPr>
        </p:nvSpPr>
        <p:spPr>
          <a:xfrm>
            <a:off x="1981200" y="-3876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000"/>
              <a:buNone/>
            </a:pPr>
            <a:r>
              <a:rPr b="1" lang="en-GB" sz="3000" u="sng">
                <a:solidFill>
                  <a:schemeClr val="hlink"/>
                </a:solidFill>
                <a:hlinkClick r:id="rId3"/>
              </a:rPr>
              <a:t>“En el Reino Unido: un millon de niños sufren de hambre durante las vacaciones escolares”</a:t>
            </a:r>
            <a:endParaRPr b="1" sz="3000"/>
          </a:p>
        </p:txBody>
      </p:sp>
      <p:sp>
        <p:nvSpPr>
          <p:cNvPr id="196" name="Google Shape;196;p14"/>
          <p:cNvSpPr/>
          <p:nvPr/>
        </p:nvSpPr>
        <p:spPr>
          <a:xfrm>
            <a:off x="2936798" y="1367870"/>
            <a:ext cx="11977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desarrollo</a:t>
            </a:r>
            <a:endParaRPr sz="1800">
              <a:solidFill>
                <a:srgbClr val="FF0000"/>
              </a:solidFill>
              <a:latin typeface="Arial"/>
              <a:ea typeface="Arial"/>
              <a:cs typeface="Arial"/>
              <a:sym typeface="Arial"/>
            </a:endParaRPr>
          </a:p>
        </p:txBody>
      </p:sp>
      <p:sp>
        <p:nvSpPr>
          <p:cNvPr id="197" name="Google Shape;197;p14"/>
          <p:cNvSpPr/>
          <p:nvPr/>
        </p:nvSpPr>
        <p:spPr>
          <a:xfrm>
            <a:off x="7392241" y="1383110"/>
            <a:ext cx="6719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ricos</a:t>
            </a:r>
            <a:endParaRPr sz="1800">
              <a:solidFill>
                <a:srgbClr val="FF0000"/>
              </a:solidFill>
              <a:latin typeface="Arial"/>
              <a:ea typeface="Arial"/>
              <a:cs typeface="Arial"/>
              <a:sym typeface="Arial"/>
            </a:endParaRPr>
          </a:p>
        </p:txBody>
      </p:sp>
      <p:sp>
        <p:nvSpPr>
          <p:cNvPr id="198" name="Google Shape;198;p14"/>
          <p:cNvSpPr/>
          <p:nvPr/>
        </p:nvSpPr>
        <p:spPr>
          <a:xfrm>
            <a:off x="9139062" y="1383110"/>
            <a:ext cx="8899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mundo</a:t>
            </a:r>
            <a:endParaRPr sz="1800">
              <a:solidFill>
                <a:srgbClr val="FF0000"/>
              </a:solidFill>
              <a:latin typeface="Arial"/>
              <a:ea typeface="Arial"/>
              <a:cs typeface="Arial"/>
              <a:sym typeface="Arial"/>
            </a:endParaRPr>
          </a:p>
        </p:txBody>
      </p:sp>
      <p:sp>
        <p:nvSpPr>
          <p:cNvPr id="199" name="Google Shape;199;p14"/>
          <p:cNvSpPr/>
          <p:nvPr/>
        </p:nvSpPr>
        <p:spPr>
          <a:xfrm>
            <a:off x="1506530" y="2131814"/>
            <a:ext cx="13388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vacaciones</a:t>
            </a:r>
            <a:endParaRPr sz="1800">
              <a:solidFill>
                <a:srgbClr val="FF0000"/>
              </a:solidFill>
              <a:latin typeface="Arial"/>
              <a:ea typeface="Arial"/>
              <a:cs typeface="Arial"/>
              <a:sym typeface="Arial"/>
            </a:endParaRPr>
          </a:p>
        </p:txBody>
      </p:sp>
      <p:sp>
        <p:nvSpPr>
          <p:cNvPr id="200" name="Google Shape;200;p14"/>
          <p:cNvSpPr/>
          <p:nvPr/>
        </p:nvSpPr>
        <p:spPr>
          <a:xfrm>
            <a:off x="7837574" y="2131814"/>
            <a:ext cx="966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familias</a:t>
            </a:r>
            <a:endParaRPr sz="1800">
              <a:solidFill>
                <a:srgbClr val="FF0000"/>
              </a:solidFill>
              <a:latin typeface="Arial"/>
              <a:ea typeface="Arial"/>
              <a:cs typeface="Arial"/>
              <a:sym typeface="Arial"/>
            </a:endParaRPr>
          </a:p>
        </p:txBody>
      </p:sp>
      <p:sp>
        <p:nvSpPr>
          <p:cNvPr id="201" name="Google Shape;201;p14"/>
          <p:cNvSpPr/>
          <p:nvPr/>
        </p:nvSpPr>
        <p:spPr>
          <a:xfrm>
            <a:off x="1022658" y="2375043"/>
            <a:ext cx="697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estar</a:t>
            </a:r>
            <a:endParaRPr sz="1800">
              <a:solidFill>
                <a:srgbClr val="FF0000"/>
              </a:solidFill>
              <a:latin typeface="Arial"/>
              <a:ea typeface="Arial"/>
              <a:cs typeface="Arial"/>
              <a:sym typeface="Arial"/>
            </a:endParaRPr>
          </a:p>
        </p:txBody>
      </p:sp>
      <p:sp>
        <p:nvSpPr>
          <p:cNvPr id="202" name="Google Shape;202;p14"/>
          <p:cNvSpPr/>
          <p:nvPr/>
        </p:nvSpPr>
        <p:spPr>
          <a:xfrm>
            <a:off x="10610326" y="2375043"/>
            <a:ext cx="6335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pan </a:t>
            </a:r>
            <a:endParaRPr sz="1800">
              <a:solidFill>
                <a:srgbClr val="FF0000"/>
              </a:solidFill>
              <a:latin typeface="Arial"/>
              <a:ea typeface="Arial"/>
              <a:cs typeface="Arial"/>
              <a:sym typeface="Arial"/>
            </a:endParaRPr>
          </a:p>
        </p:txBody>
      </p:sp>
      <p:sp>
        <p:nvSpPr>
          <p:cNvPr id="203" name="Google Shape;203;p14"/>
          <p:cNvSpPr/>
          <p:nvPr/>
        </p:nvSpPr>
        <p:spPr>
          <a:xfrm>
            <a:off x="3790197" y="2605429"/>
            <a:ext cx="6591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hijos</a:t>
            </a:r>
            <a:endParaRPr sz="1800">
              <a:solidFill>
                <a:srgbClr val="FF0000"/>
              </a:solidFill>
              <a:latin typeface="Arial"/>
              <a:ea typeface="Arial"/>
              <a:cs typeface="Arial"/>
              <a:sym typeface="Arial"/>
            </a:endParaRPr>
          </a:p>
        </p:txBody>
      </p:sp>
      <p:sp>
        <p:nvSpPr>
          <p:cNvPr id="204" name="Google Shape;204;p14"/>
          <p:cNvSpPr/>
          <p:nvPr/>
        </p:nvSpPr>
        <p:spPr>
          <a:xfrm>
            <a:off x="1472086" y="3115087"/>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pobreza</a:t>
            </a:r>
            <a:endParaRPr sz="1800">
              <a:solidFill>
                <a:srgbClr val="FF0000"/>
              </a:solidFill>
              <a:latin typeface="Arial"/>
              <a:ea typeface="Arial"/>
              <a:cs typeface="Arial"/>
              <a:sym typeface="Arial"/>
            </a:endParaRPr>
          </a:p>
        </p:txBody>
      </p:sp>
      <p:sp>
        <p:nvSpPr>
          <p:cNvPr id="205" name="Google Shape;205;p14"/>
          <p:cNvSpPr/>
          <p:nvPr/>
        </p:nvSpPr>
        <p:spPr>
          <a:xfrm>
            <a:off x="3790197" y="3115087"/>
            <a:ext cx="13388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vacaciones</a:t>
            </a:r>
            <a:endParaRPr sz="1800">
              <a:solidFill>
                <a:srgbClr val="FF0000"/>
              </a:solidFill>
              <a:latin typeface="Arial"/>
              <a:ea typeface="Arial"/>
              <a:cs typeface="Arial"/>
              <a:sym typeface="Arial"/>
            </a:endParaRPr>
          </a:p>
        </p:txBody>
      </p:sp>
      <p:sp>
        <p:nvSpPr>
          <p:cNvPr id="206" name="Google Shape;206;p14"/>
          <p:cNvSpPr/>
          <p:nvPr/>
        </p:nvSpPr>
        <p:spPr>
          <a:xfrm>
            <a:off x="10456438" y="3115087"/>
            <a:ext cx="7873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millón</a:t>
            </a:r>
            <a:endParaRPr sz="1800">
              <a:solidFill>
                <a:srgbClr val="FF0000"/>
              </a:solidFill>
              <a:latin typeface="Arial"/>
              <a:ea typeface="Arial"/>
              <a:cs typeface="Arial"/>
              <a:sym typeface="Arial"/>
            </a:endParaRPr>
          </a:p>
        </p:txBody>
      </p:sp>
      <p:sp>
        <p:nvSpPr>
          <p:cNvPr id="207" name="Google Shape;207;p14"/>
          <p:cNvSpPr/>
          <p:nvPr/>
        </p:nvSpPr>
        <p:spPr>
          <a:xfrm>
            <a:off x="3040150" y="3393964"/>
            <a:ext cx="9669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hambre</a:t>
            </a:r>
            <a:endParaRPr sz="1800">
              <a:solidFill>
                <a:srgbClr val="FF0000"/>
              </a:solidFill>
              <a:latin typeface="Arial"/>
              <a:ea typeface="Arial"/>
              <a:cs typeface="Arial"/>
              <a:sym typeface="Arial"/>
            </a:endParaRPr>
          </a:p>
        </p:txBody>
      </p:sp>
      <p:sp>
        <p:nvSpPr>
          <p:cNvPr id="208" name="Google Shape;208;p14"/>
          <p:cNvSpPr/>
          <p:nvPr/>
        </p:nvSpPr>
        <p:spPr>
          <a:xfrm>
            <a:off x="5768930" y="3873730"/>
            <a:ext cx="92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comida</a:t>
            </a:r>
            <a:endParaRPr sz="1800">
              <a:solidFill>
                <a:srgbClr val="FF0000"/>
              </a:solidFill>
              <a:latin typeface="Arial"/>
              <a:ea typeface="Arial"/>
              <a:cs typeface="Arial"/>
              <a:sym typeface="Arial"/>
            </a:endParaRPr>
          </a:p>
        </p:txBody>
      </p:sp>
      <p:sp>
        <p:nvSpPr>
          <p:cNvPr id="209" name="Google Shape;209;p14"/>
          <p:cNvSpPr/>
          <p:nvPr/>
        </p:nvSpPr>
        <p:spPr>
          <a:xfrm>
            <a:off x="8886428" y="3873730"/>
            <a:ext cx="5052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día</a:t>
            </a:r>
            <a:endParaRPr sz="1800">
              <a:solidFill>
                <a:srgbClr val="FF0000"/>
              </a:solidFill>
              <a:latin typeface="Arial"/>
              <a:ea typeface="Arial"/>
              <a:cs typeface="Arial"/>
              <a:sym typeface="Arial"/>
            </a:endParaRPr>
          </a:p>
        </p:txBody>
      </p:sp>
      <p:sp>
        <p:nvSpPr>
          <p:cNvPr id="210" name="Google Shape;210;p14"/>
          <p:cNvSpPr/>
          <p:nvPr/>
        </p:nvSpPr>
        <p:spPr>
          <a:xfrm>
            <a:off x="2936798" y="4112426"/>
            <a:ext cx="13260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comedores</a:t>
            </a:r>
            <a:endParaRPr sz="1800">
              <a:solidFill>
                <a:srgbClr val="FF0000"/>
              </a:solidFill>
              <a:latin typeface="Arial"/>
              <a:ea typeface="Arial"/>
              <a:cs typeface="Arial"/>
              <a:sym typeface="Arial"/>
            </a:endParaRPr>
          </a:p>
        </p:txBody>
      </p:sp>
      <p:sp>
        <p:nvSpPr>
          <p:cNvPr id="211" name="Google Shape;211;p14"/>
          <p:cNvSpPr/>
          <p:nvPr/>
        </p:nvSpPr>
        <p:spPr>
          <a:xfrm>
            <a:off x="5651006" y="4661654"/>
            <a:ext cx="8899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verano</a:t>
            </a:r>
            <a:endParaRPr sz="1800">
              <a:solidFill>
                <a:srgbClr val="FF0000"/>
              </a:solidFill>
              <a:latin typeface="Arial"/>
              <a:ea typeface="Arial"/>
              <a:cs typeface="Arial"/>
              <a:sym typeface="Arial"/>
            </a:endParaRPr>
          </a:p>
        </p:txBody>
      </p:sp>
      <p:sp>
        <p:nvSpPr>
          <p:cNvPr id="212" name="Google Shape;212;p14"/>
          <p:cNvSpPr/>
          <p:nvPr/>
        </p:nvSpPr>
        <p:spPr>
          <a:xfrm>
            <a:off x="8804505" y="4661654"/>
            <a:ext cx="17363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desfavorecidas</a:t>
            </a:r>
            <a:endParaRPr sz="1800">
              <a:solidFill>
                <a:srgbClr val="FF0000"/>
              </a:solidFill>
              <a:latin typeface="Arial"/>
              <a:ea typeface="Arial"/>
              <a:cs typeface="Arial"/>
              <a:sym typeface="Arial"/>
            </a:endParaRPr>
          </a:p>
        </p:txBody>
      </p:sp>
      <p:sp>
        <p:nvSpPr>
          <p:cNvPr id="213" name="Google Shape;213;p14"/>
          <p:cNvSpPr/>
          <p:nvPr/>
        </p:nvSpPr>
        <p:spPr>
          <a:xfrm>
            <a:off x="6962763" y="4915193"/>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pobreza</a:t>
            </a:r>
            <a:endParaRPr sz="1800">
              <a:solidFill>
                <a:srgbClr val="FF0000"/>
              </a:solidFill>
              <a:latin typeface="Arial"/>
              <a:ea typeface="Arial"/>
              <a:cs typeface="Arial"/>
              <a:sym typeface="Arial"/>
            </a:endParaRPr>
          </a:p>
        </p:txBody>
      </p:sp>
      <p:sp>
        <p:nvSpPr>
          <p:cNvPr id="214" name="Google Shape;214;p14"/>
          <p:cNvSpPr/>
          <p:nvPr/>
        </p:nvSpPr>
        <p:spPr>
          <a:xfrm>
            <a:off x="1250036" y="5147365"/>
            <a:ext cx="15696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Gran Bretaña</a:t>
            </a:r>
            <a:endParaRPr sz="1800">
              <a:solidFill>
                <a:srgbClr val="FF0000"/>
              </a:solidFill>
              <a:latin typeface="Arial"/>
              <a:ea typeface="Arial"/>
              <a:cs typeface="Arial"/>
              <a:sym typeface="Arial"/>
            </a:endParaRPr>
          </a:p>
        </p:txBody>
      </p:sp>
      <p:sp>
        <p:nvSpPr>
          <p:cNvPr id="215" name="Google Shape;215;p14"/>
          <p:cNvSpPr/>
          <p:nvPr/>
        </p:nvSpPr>
        <p:spPr>
          <a:xfrm>
            <a:off x="1840135" y="5761306"/>
            <a:ext cx="13003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económica</a:t>
            </a:r>
            <a:endParaRPr sz="1800">
              <a:solidFill>
                <a:srgbClr val="FF0000"/>
              </a:solidFill>
              <a:latin typeface="Arial"/>
              <a:ea typeface="Arial"/>
              <a:cs typeface="Arial"/>
              <a:sym typeface="Arial"/>
            </a:endParaRPr>
          </a:p>
        </p:txBody>
      </p:sp>
      <p:sp>
        <p:nvSpPr>
          <p:cNvPr id="216" name="Google Shape;216;p14"/>
          <p:cNvSpPr/>
          <p:nvPr/>
        </p:nvSpPr>
        <p:spPr>
          <a:xfrm>
            <a:off x="7575276" y="5749436"/>
            <a:ext cx="6848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cada</a:t>
            </a:r>
            <a:endParaRPr sz="1800">
              <a:solidFill>
                <a:srgbClr val="FF0000"/>
              </a:solidFill>
              <a:latin typeface="Arial"/>
              <a:ea typeface="Arial"/>
              <a:cs typeface="Arial"/>
              <a:sym typeface="Arial"/>
            </a:endParaRPr>
          </a:p>
        </p:txBody>
      </p:sp>
      <p:sp>
        <p:nvSpPr>
          <p:cNvPr id="217" name="Google Shape;217;p14"/>
          <p:cNvSpPr/>
          <p:nvPr/>
        </p:nvSpPr>
        <p:spPr>
          <a:xfrm>
            <a:off x="581411" y="6018215"/>
            <a:ext cx="13388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dificultades</a:t>
            </a:r>
            <a:endParaRPr sz="1800">
              <a:solidFill>
                <a:srgbClr val="FF0000"/>
              </a:solidFill>
              <a:latin typeface="Arial"/>
              <a:ea typeface="Arial"/>
              <a:cs typeface="Arial"/>
              <a:sym typeface="Arial"/>
            </a:endParaRPr>
          </a:p>
        </p:txBody>
      </p:sp>
      <p:sp>
        <p:nvSpPr>
          <p:cNvPr id="218" name="Google Shape;218;p14"/>
          <p:cNvSpPr/>
          <p:nvPr/>
        </p:nvSpPr>
        <p:spPr>
          <a:xfrm>
            <a:off x="4458756" y="6007531"/>
            <a:ext cx="9284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comida</a:t>
            </a:r>
            <a:endParaRPr sz="1800">
              <a:solidFill>
                <a:srgbClr val="FF0000"/>
              </a:solidFill>
              <a:latin typeface="Arial"/>
              <a:ea typeface="Arial"/>
              <a:cs typeface="Arial"/>
              <a:sym typeface="Arial"/>
            </a:endParaRPr>
          </a:p>
        </p:txBody>
      </p:sp>
      <p:sp>
        <p:nvSpPr>
          <p:cNvPr id="219" name="Google Shape;219;p14"/>
          <p:cNvSpPr/>
          <p:nvPr/>
        </p:nvSpPr>
        <p:spPr>
          <a:xfrm>
            <a:off x="6697389" y="6018215"/>
            <a:ext cx="7489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Arial"/>
                <a:ea typeface="Arial"/>
                <a:cs typeface="Arial"/>
                <a:sym typeface="Arial"/>
              </a:rPr>
              <a:t>mesa</a:t>
            </a:r>
            <a:endParaRPr sz="1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5">
            <a:hlinkClick r:id="rId3"/>
          </p:cNvPr>
          <p:cNvPicPr preferRelativeResize="0"/>
          <p:nvPr/>
        </p:nvPicPr>
        <p:blipFill rotWithShape="1">
          <a:blip r:embed="rId4">
            <a:alphaModFix/>
          </a:blip>
          <a:srcRect b="13332" l="0" r="0" t="58222"/>
          <a:stretch/>
        </p:blipFill>
        <p:spPr>
          <a:xfrm>
            <a:off x="357220" y="853440"/>
            <a:ext cx="11477560" cy="46177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6"/>
          <p:cNvPicPr preferRelativeResize="0"/>
          <p:nvPr/>
        </p:nvPicPr>
        <p:blipFill rotWithShape="1">
          <a:blip r:embed="rId3">
            <a:alphaModFix/>
          </a:blip>
          <a:srcRect b="0" l="0" r="0" t="0"/>
          <a:stretch/>
        </p:blipFill>
        <p:spPr>
          <a:xfrm>
            <a:off x="4122340" y="2730887"/>
            <a:ext cx="3605719" cy="1047169"/>
          </a:xfrm>
          <a:prstGeom prst="rect">
            <a:avLst/>
          </a:prstGeom>
          <a:noFill/>
          <a:ln>
            <a:noFill/>
          </a:ln>
        </p:spPr>
      </p:pic>
      <p:pic>
        <p:nvPicPr>
          <p:cNvPr id="230" name="Google Shape;230;p16"/>
          <p:cNvPicPr preferRelativeResize="0"/>
          <p:nvPr/>
        </p:nvPicPr>
        <p:blipFill rotWithShape="1">
          <a:blip r:embed="rId4">
            <a:alphaModFix/>
          </a:blip>
          <a:srcRect b="0" l="0" r="0" t="0"/>
          <a:stretch/>
        </p:blipFill>
        <p:spPr>
          <a:xfrm>
            <a:off x="4122350" y="3855925"/>
            <a:ext cx="1654450" cy="1167850"/>
          </a:xfrm>
          <a:prstGeom prst="rect">
            <a:avLst/>
          </a:prstGeom>
          <a:noFill/>
          <a:ln>
            <a:noFill/>
          </a:ln>
        </p:spPr>
      </p:pic>
      <p:sp>
        <p:nvSpPr>
          <p:cNvPr id="231" name="Google Shape;231;p16"/>
          <p:cNvSpPr/>
          <p:nvPr/>
        </p:nvSpPr>
        <p:spPr>
          <a:xfrm>
            <a:off x="5693588" y="3778050"/>
            <a:ext cx="2034600" cy="1323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00">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r>
              <a:rPr lang="en-GB" sz="1100">
                <a:solidFill>
                  <a:srgbClr val="FFFFFF"/>
                </a:solidFill>
                <a:latin typeface="Calibri"/>
                <a:ea typeface="Calibri"/>
                <a:cs typeface="Calibri"/>
                <a:sym typeface="Calibri"/>
              </a:rPr>
              <a:t>.</a:t>
            </a:r>
            <a:endParaRPr sz="11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91556" l="39627" r="0" t="0"/>
          <a:stretch/>
        </p:blipFill>
        <p:spPr>
          <a:xfrm>
            <a:off x="5989319" y="0"/>
            <a:ext cx="5315221" cy="1051560"/>
          </a:xfrm>
          <a:prstGeom prst="rect">
            <a:avLst/>
          </a:prstGeom>
          <a:noFill/>
          <a:ln>
            <a:noFill/>
          </a:ln>
        </p:spPr>
      </p:pic>
      <p:pic>
        <p:nvPicPr>
          <p:cNvPr id="97" name="Google Shape;97;p2"/>
          <p:cNvPicPr preferRelativeResize="0"/>
          <p:nvPr/>
        </p:nvPicPr>
        <p:blipFill rotWithShape="1">
          <a:blip r:embed="rId3">
            <a:alphaModFix/>
          </a:blip>
          <a:srcRect b="17222" l="0" r="0" t="47444"/>
          <a:stretch/>
        </p:blipFill>
        <p:spPr>
          <a:xfrm>
            <a:off x="683248" y="914400"/>
            <a:ext cx="10825503" cy="541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91556" l="39627" r="0" t="0"/>
          <a:stretch/>
        </p:blipFill>
        <p:spPr>
          <a:xfrm>
            <a:off x="5989319" y="0"/>
            <a:ext cx="5315221" cy="1051560"/>
          </a:xfrm>
          <a:prstGeom prst="rect">
            <a:avLst/>
          </a:prstGeom>
          <a:noFill/>
          <a:ln>
            <a:noFill/>
          </a:ln>
        </p:spPr>
      </p:pic>
      <p:pic>
        <p:nvPicPr>
          <p:cNvPr id="104" name="Google Shape;104;p3"/>
          <p:cNvPicPr preferRelativeResize="0"/>
          <p:nvPr/>
        </p:nvPicPr>
        <p:blipFill rotWithShape="1">
          <a:blip r:embed="rId4">
            <a:alphaModFix/>
          </a:blip>
          <a:srcRect b="41333" l="0" r="0" t="14445"/>
          <a:stretch/>
        </p:blipFill>
        <p:spPr>
          <a:xfrm>
            <a:off x="1614868" y="1133588"/>
            <a:ext cx="8962264" cy="56058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
        <p:nvSpPr>
          <p:cNvPr id="110" name="Google Shape;110;p4"/>
          <p:cNvSpPr/>
          <p:nvPr/>
        </p:nvSpPr>
        <p:spPr>
          <a:xfrm>
            <a:off x="1727675" y="337425"/>
            <a:ext cx="8609100" cy="6079800"/>
          </a:xfrm>
          <a:prstGeom prst="roundRect">
            <a:avLst>
              <a:gd fmla="val 16667" name="adj"/>
            </a:avLst>
          </a:prstGeom>
          <a:solidFill>
            <a:srgbClr val="00ACD8">
              <a:alpha val="63529"/>
            </a:srgbClr>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GB">
                <a:solidFill>
                  <a:srgbClr val="FFFFFF"/>
                </a:solidFill>
              </a:rPr>
              <a:t>Lesson 1</a:t>
            </a:r>
            <a:endParaRPr b="1">
              <a:solidFill>
                <a:srgbClr val="FFFFFF"/>
              </a:solidFill>
            </a:endParaRPr>
          </a:p>
        </p:txBody>
      </p:sp>
      <p:sp>
        <p:nvSpPr>
          <p:cNvPr id="112" name="Google Shape;112;p4"/>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FFFFFF"/>
              </a:buClr>
              <a:buSzPts val="2720"/>
              <a:buFont typeface="Noto Sans Symbols"/>
              <a:buChar char="✔"/>
            </a:pPr>
            <a:r>
              <a:rPr b="1" lang="en-GB" sz="2720">
                <a:solidFill>
                  <a:srgbClr val="FFFFFF"/>
                </a:solidFill>
              </a:rPr>
              <a:t>Starter: 2 citaciones de Nelson Mandela: read and comment</a:t>
            </a:r>
            <a:endParaRPr/>
          </a:p>
          <a:p>
            <a:pPr indent="0" lvl="0" marL="0" rtl="0" algn="l">
              <a:lnSpc>
                <a:spcPct val="80000"/>
              </a:lnSpc>
              <a:spcBef>
                <a:spcPts val="0"/>
              </a:spcBef>
              <a:spcAft>
                <a:spcPts val="0"/>
              </a:spcAft>
              <a:buClr>
                <a:srgbClr val="FFFFFF"/>
              </a:buClr>
              <a:buSzPts val="2720"/>
              <a:buNone/>
            </a:pPr>
            <a:r>
              <a:t/>
            </a:r>
            <a:endParaRPr b="1">
              <a:solidFill>
                <a:srgbClr val="FFFFFF"/>
              </a:solidFill>
            </a:endParaRPr>
          </a:p>
          <a:p>
            <a:pPr indent="-342900" lvl="0" marL="342900" rtl="0" algn="l">
              <a:lnSpc>
                <a:spcPct val="80000"/>
              </a:lnSpc>
              <a:spcBef>
                <a:spcPts val="544"/>
              </a:spcBef>
              <a:spcAft>
                <a:spcPts val="0"/>
              </a:spcAft>
              <a:buClr>
                <a:srgbClr val="FFFFFF"/>
              </a:buClr>
              <a:buSzPts val="2720"/>
              <a:buFont typeface="Noto Sans Symbols"/>
              <a:buChar char="✔"/>
            </a:pPr>
            <a:r>
              <a:rPr b="1" lang="en-GB" sz="2720">
                <a:solidFill>
                  <a:srgbClr val="FFFFFF"/>
                </a:solidFill>
              </a:rPr>
              <a:t>Grand Bretaña: el auge de los bancos de alimentos: multiple choice reading comprehension</a:t>
            </a:r>
            <a:endParaRPr/>
          </a:p>
          <a:p>
            <a:pPr indent="-170180" lvl="0" marL="342900" rtl="0" algn="l">
              <a:lnSpc>
                <a:spcPct val="80000"/>
              </a:lnSpc>
              <a:spcBef>
                <a:spcPts val="544"/>
              </a:spcBef>
              <a:spcAft>
                <a:spcPts val="0"/>
              </a:spcAft>
              <a:buClr>
                <a:srgbClr val="FFFFFF"/>
              </a:buClr>
              <a:buSzPts val="2720"/>
              <a:buFont typeface="Noto Sans Symbols"/>
              <a:buNone/>
            </a:pPr>
            <a:r>
              <a:t/>
            </a:r>
            <a:endParaRPr b="1">
              <a:solidFill>
                <a:srgbClr val="FFFFFF"/>
              </a:solidFill>
            </a:endParaRPr>
          </a:p>
          <a:p>
            <a:pPr indent="-342900" lvl="0" marL="342900" rtl="0" algn="l">
              <a:lnSpc>
                <a:spcPct val="80000"/>
              </a:lnSpc>
              <a:spcBef>
                <a:spcPts val="544"/>
              </a:spcBef>
              <a:spcAft>
                <a:spcPts val="0"/>
              </a:spcAft>
              <a:buClr>
                <a:srgbClr val="FFFFFF"/>
              </a:buClr>
              <a:buSzPts val="2720"/>
              <a:buFont typeface="Noto Sans Symbols"/>
              <a:buChar char="✔"/>
            </a:pPr>
            <a:r>
              <a:rPr b="1" lang="en-GB" sz="2720">
                <a:solidFill>
                  <a:srgbClr val="FFFFFF"/>
                </a:solidFill>
              </a:rPr>
              <a:t>Una madre soltera inglesa– reading comprehension</a:t>
            </a:r>
            <a:endParaRPr/>
          </a:p>
          <a:p>
            <a:pPr indent="-170180" lvl="0" marL="342900" rtl="0" algn="l">
              <a:lnSpc>
                <a:spcPct val="80000"/>
              </a:lnSpc>
              <a:spcBef>
                <a:spcPts val="544"/>
              </a:spcBef>
              <a:spcAft>
                <a:spcPts val="0"/>
              </a:spcAft>
              <a:buClr>
                <a:srgbClr val="FFFFFF"/>
              </a:buClr>
              <a:buSzPts val="2720"/>
              <a:buFont typeface="Noto Sans Symbols"/>
              <a:buNone/>
            </a:pPr>
            <a:r>
              <a:t/>
            </a:r>
            <a:endParaRPr b="1">
              <a:solidFill>
                <a:srgbClr val="FFFFFF"/>
              </a:solidFill>
            </a:endParaRPr>
          </a:p>
          <a:p>
            <a:pPr indent="-342900" lvl="0" marL="342900" rtl="0" algn="l">
              <a:lnSpc>
                <a:spcPct val="80000"/>
              </a:lnSpc>
              <a:spcBef>
                <a:spcPts val="544"/>
              </a:spcBef>
              <a:spcAft>
                <a:spcPts val="0"/>
              </a:spcAft>
              <a:buClr>
                <a:srgbClr val="FFFFFF"/>
              </a:buClr>
              <a:buSzPts val="2720"/>
              <a:buFont typeface="Noto Sans Symbols"/>
              <a:buChar char="✔"/>
            </a:pPr>
            <a:r>
              <a:rPr b="1" lang="en-GB" sz="2720">
                <a:solidFill>
                  <a:srgbClr val="FFFFFF"/>
                </a:solidFill>
              </a:rPr>
              <a:t>En el Reino Unido, un million de niños sufren de hambre durante las vacaciones escolares – running dictation and discussion</a:t>
            </a:r>
            <a:endParaRPr b="1">
              <a:solidFill>
                <a:srgbClr val="FFFFFF"/>
              </a:solidFill>
            </a:endParaRPr>
          </a:p>
          <a:p>
            <a:pPr indent="-342900" lvl="0" marL="342900" rtl="0" algn="l">
              <a:lnSpc>
                <a:spcPct val="80000"/>
              </a:lnSpc>
              <a:spcBef>
                <a:spcPts val="544"/>
              </a:spcBef>
              <a:spcAft>
                <a:spcPts val="0"/>
              </a:spcAft>
              <a:buSzPts val="2720"/>
              <a:buNone/>
            </a:pPr>
            <a:r>
              <a:t/>
            </a:r>
            <a:endParaRPr sz="27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t/>
            </a:r>
            <a:endParaRPr/>
          </a:p>
        </p:txBody>
      </p:sp>
      <p:sp>
        <p:nvSpPr>
          <p:cNvPr id="119" name="Google Shape;119;p5"/>
          <p:cNvSpPr/>
          <p:nvPr>
            <p:ph idx="1" type="body"/>
          </p:nvPr>
        </p:nvSpPr>
        <p:spPr>
          <a:xfrm>
            <a:off x="609600" y="274639"/>
            <a:ext cx="11109960" cy="6308724"/>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228600" lvl="0" marL="457200" rtl="0" algn="l">
              <a:lnSpc>
                <a:spcPct val="100000"/>
              </a:lnSpc>
              <a:spcBef>
                <a:spcPts val="360"/>
              </a:spcBef>
              <a:spcAft>
                <a:spcPts val="0"/>
              </a:spcAft>
              <a:buClr>
                <a:srgbClr val="000000"/>
              </a:buClr>
              <a:buSzPts val="1800"/>
              <a:buNone/>
            </a:pPr>
            <a:r>
              <a:t/>
            </a:r>
            <a:endParaRPr sz="1400">
              <a:solidFill>
                <a:srgbClr val="000000"/>
              </a:solidFill>
              <a:latin typeface="Arial"/>
              <a:ea typeface="Arial"/>
              <a:cs typeface="Arial"/>
              <a:sym typeface="Arial"/>
            </a:endParaRPr>
          </a:p>
        </p:txBody>
      </p:sp>
      <p:pic>
        <p:nvPicPr>
          <p:cNvPr id="120" name="Google Shape;120;p5"/>
          <p:cNvPicPr preferRelativeResize="0"/>
          <p:nvPr/>
        </p:nvPicPr>
        <p:blipFill rotWithShape="1">
          <a:blip r:embed="rId3">
            <a:alphaModFix/>
          </a:blip>
          <a:srcRect b="0" l="0" r="0" t="0"/>
          <a:stretch/>
        </p:blipFill>
        <p:spPr>
          <a:xfrm>
            <a:off x="4621521" y="1920108"/>
            <a:ext cx="2948958" cy="4175517"/>
          </a:xfrm>
          <a:prstGeom prst="rect">
            <a:avLst/>
          </a:prstGeom>
          <a:solidFill>
            <a:schemeClr val="lt1"/>
          </a:solidFill>
          <a:ln>
            <a:noFill/>
          </a:ln>
        </p:spPr>
      </p:pic>
      <p:sp>
        <p:nvSpPr>
          <p:cNvPr id="121" name="Google Shape;121;p5"/>
          <p:cNvSpPr txBox="1"/>
          <p:nvPr/>
        </p:nvSpPr>
        <p:spPr>
          <a:xfrm>
            <a:off x="3756660" y="777109"/>
            <a:ext cx="51435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Starter: 2 citaciones de Nelson Mandela</a:t>
            </a:r>
            <a:endParaRPr sz="2000">
              <a:solidFill>
                <a:schemeClr val="dk1"/>
              </a:solidFill>
              <a:latin typeface="Arial"/>
              <a:ea typeface="Arial"/>
              <a:cs typeface="Arial"/>
              <a:sym typeface="Arial"/>
            </a:endParaRPr>
          </a:p>
        </p:txBody>
      </p:sp>
      <p:sp>
        <p:nvSpPr>
          <p:cNvPr id="122" name="Google Shape;122;p5"/>
          <p:cNvSpPr txBox="1"/>
          <p:nvPr/>
        </p:nvSpPr>
        <p:spPr>
          <a:xfrm>
            <a:off x="934488" y="2031838"/>
            <a:ext cx="3286975" cy="1754326"/>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“Superar la pobreza no es un gesto de caridad. Es un acto de justicia. Es la protección de un derecho humano fundamental, el derecho a la dignidad y a la vida decente.”</a:t>
            </a:r>
            <a:endParaRPr/>
          </a:p>
        </p:txBody>
      </p:sp>
      <p:sp>
        <p:nvSpPr>
          <p:cNvPr id="123" name="Google Shape;123;p5"/>
          <p:cNvSpPr txBox="1"/>
          <p:nvPr/>
        </p:nvSpPr>
        <p:spPr>
          <a:xfrm>
            <a:off x="8029064" y="4002851"/>
            <a:ext cx="3402994" cy="1754326"/>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La pobreza no es un accidente. Como la esclavitud y el apartheid, es una creación del hombre y puede eliminarse con las acciones de los seres humanos.”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p:nvPr/>
        </p:nvSpPr>
        <p:spPr>
          <a:xfrm>
            <a:off x="2007350" y="1690175"/>
            <a:ext cx="8329200" cy="46206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30" name="Google Shape;130;p6"/>
          <p:cNvSpPr txBox="1"/>
          <p:nvPr>
            <p:ph type="title"/>
          </p:nvPr>
        </p:nvSpPr>
        <p:spPr>
          <a:xfrm>
            <a:off x="2007350" y="23039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40"/>
              <a:buNone/>
            </a:pPr>
            <a:br>
              <a:rPr lang="en-GB" sz="1296" u="sng">
                <a:solidFill>
                  <a:schemeClr val="hlink"/>
                </a:solidFill>
                <a:hlinkClick r:id="rId3"/>
              </a:rPr>
            </a:br>
            <a:br>
              <a:rPr lang="en-GB" sz="1296" u="sng">
                <a:solidFill>
                  <a:schemeClr val="hlink"/>
                </a:solidFill>
                <a:hlinkClick r:id="rId4"/>
              </a:rPr>
            </a:br>
            <a:r>
              <a:rPr b="1" lang="en-GB" sz="3959" u="sng">
                <a:solidFill>
                  <a:schemeClr val="hlink"/>
                </a:solidFill>
                <a:hlinkClick r:id="rId5"/>
              </a:rPr>
              <a:t>Gran Bretaña –el auge de los bancos de alimentos- </a:t>
            </a:r>
            <a:br>
              <a:rPr lang="en-GB" sz="1296"/>
            </a:br>
            <a:endParaRPr sz="1296"/>
          </a:p>
        </p:txBody>
      </p:sp>
      <p:sp>
        <p:nvSpPr>
          <p:cNvPr id="131" name="Google Shape;131;p6"/>
          <p:cNvSpPr txBox="1"/>
          <p:nvPr>
            <p:ph idx="1" type="body"/>
          </p:nvPr>
        </p:nvSpPr>
        <p:spPr>
          <a:xfrm>
            <a:off x="1981200" y="1845446"/>
            <a:ext cx="8229600" cy="4230889"/>
          </a:xfrm>
          <a:prstGeom prst="rect">
            <a:avLst/>
          </a:prstGeom>
          <a:noFill/>
          <a:ln>
            <a:noFill/>
          </a:ln>
        </p:spPr>
        <p:txBody>
          <a:bodyPr anchorCtr="0" anchor="t" bIns="45700" lIns="91425" spcFirstLastPara="1" rIns="91425" wrap="square" tIns="45700">
            <a:normAutofit/>
          </a:bodyPr>
          <a:lstStyle/>
          <a:p>
            <a:pPr indent="-342900" lvl="0" marL="342900" rtl="0" algn="l">
              <a:lnSpc>
                <a:spcPct val="70000"/>
              </a:lnSpc>
              <a:spcBef>
                <a:spcPts val="0"/>
              </a:spcBef>
              <a:spcAft>
                <a:spcPts val="0"/>
              </a:spcAft>
              <a:buSzPts val="2720"/>
              <a:buNone/>
            </a:pPr>
            <a:r>
              <a:rPr b="1" lang="en-GB" sz="2720"/>
              <a:t>	</a:t>
            </a:r>
            <a:r>
              <a:rPr lang="en-GB" sz="2720"/>
              <a:t>En Gran Bretaña, la situación de los más pobres empeora. Las políticas de austeridad han provocado recortes drásticos en la ayuda estatal y los empleos mal remunerados no permiten que los hogares cubran las necesidades más básicas, por ejemplo las comidas de los niños.</a:t>
            </a:r>
            <a:endParaRPr/>
          </a:p>
          <a:p>
            <a:pPr indent="-342900" lvl="0" marL="342900" rtl="0" algn="l">
              <a:lnSpc>
                <a:spcPct val="70000"/>
              </a:lnSpc>
              <a:spcBef>
                <a:spcPts val="0"/>
              </a:spcBef>
              <a:spcAft>
                <a:spcPts val="0"/>
              </a:spcAft>
              <a:buSzPts val="2720"/>
              <a:buNone/>
            </a:pPr>
            <a:r>
              <a:t/>
            </a:r>
            <a:endParaRPr sz="2720"/>
          </a:p>
          <a:p>
            <a:pPr indent="-342900" lvl="0" marL="342900" rtl="0" algn="l">
              <a:lnSpc>
                <a:spcPct val="70000"/>
              </a:lnSpc>
              <a:spcBef>
                <a:spcPts val="544"/>
              </a:spcBef>
              <a:spcAft>
                <a:spcPts val="0"/>
              </a:spcAft>
              <a:buSzPts val="2720"/>
              <a:buNone/>
            </a:pPr>
            <a:r>
              <a:rPr lang="en-GB" sz="2720"/>
              <a:t>    Tres millones de niños tienen hambre en Gran Bretaña. Y si durante el período escolar tienen al menos una comida gratis en los comedores del colegio, en verano, los estómagos están vacíos. De repente, las asociaciones de ayuda se transforman en un banco de alimentos. </a:t>
            </a:r>
            <a:endParaRPr sz="272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p:nvPr/>
        </p:nvSpPr>
        <p:spPr>
          <a:xfrm>
            <a:off x="1776300" y="1565550"/>
            <a:ext cx="8434500" cy="47796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38" name="Google Shape;138;p7"/>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799"/>
              <a:buNone/>
            </a:pPr>
            <a:r>
              <a:rPr b="1" lang="en-GB" sz="2800" u="sng">
                <a:solidFill>
                  <a:schemeClr val="hlink"/>
                </a:solidFill>
                <a:hlinkClick r:id="rId3"/>
              </a:rPr>
              <a:t>Gran Bretaña –el auge de los bancos de alimentos-</a:t>
            </a:r>
            <a:br>
              <a:rPr lang="en-GB" sz="1080"/>
            </a:br>
            <a:r>
              <a:rPr b="1" lang="en-GB" sz="3959">
                <a:solidFill>
                  <a:srgbClr val="FFFFFF"/>
                </a:solidFill>
              </a:rPr>
              <a:t>Ejercicio de comprensión de lectura</a:t>
            </a:r>
            <a:endParaRPr b="1" sz="3959">
              <a:solidFill>
                <a:srgbClr val="FFFFFF"/>
              </a:solidFill>
            </a:endParaRPr>
          </a:p>
        </p:txBody>
      </p:sp>
      <p:sp>
        <p:nvSpPr>
          <p:cNvPr id="139" name="Google Shape;139;p7"/>
          <p:cNvSpPr txBox="1"/>
          <p:nvPr>
            <p:ph idx="1" type="body"/>
          </p:nvPr>
        </p:nvSpPr>
        <p:spPr>
          <a:xfrm>
            <a:off x="1981200" y="181907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SzPts val="2960"/>
              <a:buNone/>
            </a:pPr>
            <a:r>
              <a:rPr lang="en-GB" sz="2960"/>
              <a:t>1 There has been </a:t>
            </a:r>
            <a:r>
              <a:rPr b="1" lang="en-GB" sz="2960">
                <a:solidFill>
                  <a:srgbClr val="FF0000"/>
                </a:solidFill>
              </a:rPr>
              <a:t>an increase / a decrease </a:t>
            </a:r>
            <a:r>
              <a:rPr lang="en-GB" sz="2960"/>
              <a:t>in the</a:t>
            </a:r>
            <a:endParaRPr/>
          </a:p>
          <a:p>
            <a:pPr indent="-342900" lvl="0" marL="342900" rtl="0" algn="l">
              <a:lnSpc>
                <a:spcPct val="80000"/>
              </a:lnSpc>
              <a:spcBef>
                <a:spcPts val="592"/>
              </a:spcBef>
              <a:spcAft>
                <a:spcPts val="0"/>
              </a:spcAft>
              <a:buSzPts val="2960"/>
              <a:buNone/>
            </a:pPr>
            <a:r>
              <a:rPr lang="en-GB" sz="2960"/>
              <a:t>number of food banks in the UK</a:t>
            </a:r>
            <a:endParaRPr/>
          </a:p>
          <a:p>
            <a:pPr indent="-342900" lvl="0" marL="342900" rtl="0" algn="l">
              <a:lnSpc>
                <a:spcPct val="80000"/>
              </a:lnSpc>
              <a:spcBef>
                <a:spcPts val="592"/>
              </a:spcBef>
              <a:spcAft>
                <a:spcPts val="0"/>
              </a:spcAft>
              <a:buSzPts val="2960"/>
              <a:buNone/>
            </a:pPr>
            <a:r>
              <a:rPr lang="en-GB" sz="2960"/>
              <a:t>2 Poverty is </a:t>
            </a:r>
            <a:r>
              <a:rPr b="1" lang="en-GB" sz="2960">
                <a:solidFill>
                  <a:srgbClr val="FF0000"/>
                </a:solidFill>
              </a:rPr>
              <a:t>improving / getting worse </a:t>
            </a:r>
            <a:endParaRPr/>
          </a:p>
          <a:p>
            <a:pPr indent="-342900" lvl="0" marL="342900" rtl="0" algn="l">
              <a:lnSpc>
                <a:spcPct val="80000"/>
              </a:lnSpc>
              <a:spcBef>
                <a:spcPts val="592"/>
              </a:spcBef>
              <a:spcAft>
                <a:spcPts val="0"/>
              </a:spcAft>
              <a:buSzPts val="2960"/>
              <a:buNone/>
            </a:pPr>
            <a:r>
              <a:rPr lang="en-GB" sz="2960"/>
              <a:t>3</a:t>
            </a:r>
            <a:r>
              <a:rPr b="1" lang="en-GB" sz="2960"/>
              <a:t> </a:t>
            </a:r>
            <a:r>
              <a:rPr lang="en-GB" sz="2960"/>
              <a:t>People’s basic needs </a:t>
            </a:r>
            <a:r>
              <a:rPr b="1" lang="en-GB" sz="2960">
                <a:solidFill>
                  <a:srgbClr val="FF0000"/>
                </a:solidFill>
              </a:rPr>
              <a:t>are often not being met /</a:t>
            </a:r>
            <a:endParaRPr/>
          </a:p>
          <a:p>
            <a:pPr indent="-342900" lvl="0" marL="342900" rtl="0" algn="l">
              <a:lnSpc>
                <a:spcPct val="80000"/>
              </a:lnSpc>
              <a:spcBef>
                <a:spcPts val="592"/>
              </a:spcBef>
              <a:spcAft>
                <a:spcPts val="0"/>
              </a:spcAft>
              <a:buClr>
                <a:srgbClr val="FF0000"/>
              </a:buClr>
              <a:buSzPts val="2960"/>
              <a:buNone/>
            </a:pPr>
            <a:r>
              <a:rPr b="1" lang="en-GB" sz="2960">
                <a:solidFill>
                  <a:srgbClr val="FF0000"/>
                </a:solidFill>
              </a:rPr>
              <a:t>always being met</a:t>
            </a:r>
            <a:endParaRPr/>
          </a:p>
          <a:p>
            <a:pPr indent="-342900" lvl="0" marL="342900" rtl="0" algn="l">
              <a:lnSpc>
                <a:spcPct val="80000"/>
              </a:lnSpc>
              <a:spcBef>
                <a:spcPts val="592"/>
              </a:spcBef>
              <a:spcAft>
                <a:spcPts val="0"/>
              </a:spcAft>
              <a:buSzPts val="2960"/>
              <a:buNone/>
            </a:pPr>
            <a:r>
              <a:rPr lang="en-GB" sz="2960"/>
              <a:t>4 </a:t>
            </a:r>
            <a:r>
              <a:rPr b="1" lang="en-GB" sz="2960">
                <a:solidFill>
                  <a:srgbClr val="FF0000"/>
                </a:solidFill>
              </a:rPr>
              <a:t>3,000 / 3 million </a:t>
            </a:r>
            <a:r>
              <a:rPr lang="en-GB" sz="2960"/>
              <a:t>children experience hunger in</a:t>
            </a:r>
            <a:endParaRPr/>
          </a:p>
          <a:p>
            <a:pPr indent="-342900" lvl="0" marL="342900" rtl="0" algn="l">
              <a:lnSpc>
                <a:spcPct val="80000"/>
              </a:lnSpc>
              <a:spcBef>
                <a:spcPts val="592"/>
              </a:spcBef>
              <a:spcAft>
                <a:spcPts val="0"/>
              </a:spcAft>
              <a:buSzPts val="2960"/>
              <a:buNone/>
            </a:pPr>
            <a:r>
              <a:rPr lang="en-GB" sz="2960"/>
              <a:t>the UK </a:t>
            </a:r>
            <a:endParaRPr/>
          </a:p>
          <a:p>
            <a:pPr indent="-342900" lvl="0" marL="342900" rtl="0" algn="l">
              <a:lnSpc>
                <a:spcPct val="80000"/>
              </a:lnSpc>
              <a:spcBef>
                <a:spcPts val="592"/>
              </a:spcBef>
              <a:spcAft>
                <a:spcPts val="0"/>
              </a:spcAft>
              <a:buSzPts val="2960"/>
              <a:buNone/>
            </a:pPr>
            <a:r>
              <a:rPr lang="en-GB" sz="2960"/>
              <a:t>5 Food banks are </a:t>
            </a:r>
            <a:r>
              <a:rPr b="1" lang="en-GB" sz="2960">
                <a:solidFill>
                  <a:srgbClr val="FF0000"/>
                </a:solidFill>
              </a:rPr>
              <a:t>even</a:t>
            </a:r>
            <a:r>
              <a:rPr lang="en-GB" sz="2960"/>
              <a:t> </a:t>
            </a:r>
            <a:r>
              <a:rPr b="1" lang="en-GB" sz="2960">
                <a:solidFill>
                  <a:srgbClr val="FF0000"/>
                </a:solidFill>
              </a:rPr>
              <a:t>more important / less</a:t>
            </a:r>
            <a:endParaRPr/>
          </a:p>
          <a:p>
            <a:pPr indent="-342900" lvl="0" marL="342900" rtl="0" algn="l">
              <a:lnSpc>
                <a:spcPct val="80000"/>
              </a:lnSpc>
              <a:spcBef>
                <a:spcPts val="592"/>
              </a:spcBef>
              <a:spcAft>
                <a:spcPts val="0"/>
              </a:spcAft>
              <a:buClr>
                <a:srgbClr val="FF0000"/>
              </a:buClr>
              <a:buSzPts val="2960"/>
              <a:buNone/>
            </a:pPr>
            <a:r>
              <a:rPr b="1" lang="en-GB" sz="2960">
                <a:solidFill>
                  <a:srgbClr val="FF0000"/>
                </a:solidFill>
              </a:rPr>
              <a:t>important</a:t>
            </a:r>
            <a:r>
              <a:rPr lang="en-GB" sz="2960"/>
              <a:t> in school holidays</a:t>
            </a:r>
            <a:endParaRPr sz="296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p:nvPr/>
        </p:nvSpPr>
        <p:spPr>
          <a:xfrm>
            <a:off x="1715525" y="1602025"/>
            <a:ext cx="8495400" cy="47187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6" name="Google Shape;146;p8"/>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2799"/>
              <a:buNone/>
            </a:pPr>
            <a:r>
              <a:rPr b="1" lang="en-GB" sz="2800" u="sng">
                <a:solidFill>
                  <a:schemeClr val="hlink"/>
                </a:solidFill>
                <a:hlinkClick r:id="rId3"/>
              </a:rPr>
              <a:t>Gran Bretaña –el auge de los bancos de alimentos-</a:t>
            </a:r>
            <a:br>
              <a:rPr lang="en-GB" sz="1080"/>
            </a:br>
            <a:r>
              <a:rPr b="1" lang="en-GB" sz="3959">
                <a:solidFill>
                  <a:srgbClr val="FFFFFF"/>
                </a:solidFill>
              </a:rPr>
              <a:t>Respuestas</a:t>
            </a:r>
            <a:endParaRPr b="1" sz="3959">
              <a:solidFill>
                <a:srgbClr val="FFFFFF"/>
              </a:solidFill>
            </a:endParaRPr>
          </a:p>
        </p:txBody>
      </p:sp>
      <p:sp>
        <p:nvSpPr>
          <p:cNvPr id="147" name="Google Shape;147;p8"/>
          <p:cNvSpPr txBox="1"/>
          <p:nvPr>
            <p:ph idx="1" type="body"/>
          </p:nvPr>
        </p:nvSpPr>
        <p:spPr>
          <a:xfrm>
            <a:off x="1981200" y="179475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960"/>
              <a:buNone/>
            </a:pPr>
            <a:r>
              <a:rPr lang="en-GB" sz="2960"/>
              <a:t>1 There has been </a:t>
            </a:r>
            <a:r>
              <a:rPr b="1" lang="en-GB" sz="2960">
                <a:solidFill>
                  <a:srgbClr val="FF0000"/>
                </a:solidFill>
              </a:rPr>
              <a:t>an increase </a:t>
            </a:r>
            <a:r>
              <a:rPr lang="en-GB" sz="2960"/>
              <a:t>in the</a:t>
            </a:r>
            <a:endParaRPr/>
          </a:p>
          <a:p>
            <a:pPr indent="-342900" lvl="0" marL="342900" rtl="0" algn="l">
              <a:lnSpc>
                <a:spcPct val="100000"/>
              </a:lnSpc>
              <a:spcBef>
                <a:spcPts val="592"/>
              </a:spcBef>
              <a:spcAft>
                <a:spcPts val="0"/>
              </a:spcAft>
              <a:buSzPts val="2960"/>
              <a:buNone/>
            </a:pPr>
            <a:r>
              <a:rPr lang="en-GB" sz="2960"/>
              <a:t>number of food banks in the UK</a:t>
            </a:r>
            <a:endParaRPr/>
          </a:p>
          <a:p>
            <a:pPr indent="-342900" lvl="0" marL="342900" rtl="0" algn="l">
              <a:lnSpc>
                <a:spcPct val="100000"/>
              </a:lnSpc>
              <a:spcBef>
                <a:spcPts val="592"/>
              </a:spcBef>
              <a:spcAft>
                <a:spcPts val="0"/>
              </a:spcAft>
              <a:buSzPts val="2960"/>
              <a:buNone/>
            </a:pPr>
            <a:r>
              <a:rPr lang="en-GB" sz="2960"/>
              <a:t>2 Poverty is </a:t>
            </a:r>
            <a:r>
              <a:rPr b="1" lang="en-GB" sz="2960">
                <a:solidFill>
                  <a:srgbClr val="FF0000"/>
                </a:solidFill>
              </a:rPr>
              <a:t>getting worse </a:t>
            </a:r>
            <a:endParaRPr/>
          </a:p>
          <a:p>
            <a:pPr indent="-342900" lvl="0" marL="342900" rtl="0" algn="l">
              <a:lnSpc>
                <a:spcPct val="100000"/>
              </a:lnSpc>
              <a:spcBef>
                <a:spcPts val="592"/>
              </a:spcBef>
              <a:spcAft>
                <a:spcPts val="0"/>
              </a:spcAft>
              <a:buSzPts val="2960"/>
              <a:buNone/>
            </a:pPr>
            <a:r>
              <a:rPr lang="en-GB" sz="2960"/>
              <a:t>3</a:t>
            </a:r>
            <a:r>
              <a:rPr b="1" lang="en-GB" sz="2960"/>
              <a:t> </a:t>
            </a:r>
            <a:r>
              <a:rPr lang="en-GB" sz="2960"/>
              <a:t>People’s basic needs </a:t>
            </a:r>
            <a:r>
              <a:rPr b="1" lang="en-GB" sz="2960">
                <a:solidFill>
                  <a:srgbClr val="FF0000"/>
                </a:solidFill>
              </a:rPr>
              <a:t>are often not being met </a:t>
            </a:r>
            <a:endParaRPr/>
          </a:p>
          <a:p>
            <a:pPr indent="-342900" lvl="0" marL="342900" rtl="0" algn="l">
              <a:lnSpc>
                <a:spcPct val="100000"/>
              </a:lnSpc>
              <a:spcBef>
                <a:spcPts val="592"/>
              </a:spcBef>
              <a:spcAft>
                <a:spcPts val="0"/>
              </a:spcAft>
              <a:buSzPts val="2960"/>
              <a:buNone/>
            </a:pPr>
            <a:r>
              <a:rPr lang="en-GB" sz="2960"/>
              <a:t>4 </a:t>
            </a:r>
            <a:r>
              <a:rPr b="1" lang="en-GB" sz="2960">
                <a:solidFill>
                  <a:srgbClr val="FF0000"/>
                </a:solidFill>
              </a:rPr>
              <a:t>3 million </a:t>
            </a:r>
            <a:r>
              <a:rPr lang="en-GB" sz="2960"/>
              <a:t>children experience hunger in</a:t>
            </a:r>
            <a:endParaRPr/>
          </a:p>
          <a:p>
            <a:pPr indent="-342900" lvl="0" marL="342900" rtl="0" algn="l">
              <a:lnSpc>
                <a:spcPct val="100000"/>
              </a:lnSpc>
              <a:spcBef>
                <a:spcPts val="592"/>
              </a:spcBef>
              <a:spcAft>
                <a:spcPts val="0"/>
              </a:spcAft>
              <a:buSzPts val="2960"/>
              <a:buNone/>
            </a:pPr>
            <a:r>
              <a:rPr lang="en-GB" sz="2960"/>
              <a:t>the UK </a:t>
            </a:r>
            <a:endParaRPr/>
          </a:p>
          <a:p>
            <a:pPr indent="-342900" lvl="0" marL="342900" rtl="0" algn="l">
              <a:lnSpc>
                <a:spcPct val="100000"/>
              </a:lnSpc>
              <a:spcBef>
                <a:spcPts val="592"/>
              </a:spcBef>
              <a:spcAft>
                <a:spcPts val="0"/>
              </a:spcAft>
              <a:buSzPts val="2960"/>
              <a:buNone/>
            </a:pPr>
            <a:r>
              <a:rPr lang="en-GB" sz="2960"/>
              <a:t>5 Food banks are </a:t>
            </a:r>
            <a:r>
              <a:rPr b="1" lang="en-GB" sz="2960">
                <a:solidFill>
                  <a:srgbClr val="FF0000"/>
                </a:solidFill>
              </a:rPr>
              <a:t>even more important </a:t>
            </a:r>
            <a:r>
              <a:rPr lang="en-GB" sz="2960"/>
              <a:t>in school</a:t>
            </a:r>
            <a:endParaRPr/>
          </a:p>
          <a:p>
            <a:pPr indent="-342900" lvl="0" marL="342900" rtl="0" algn="l">
              <a:lnSpc>
                <a:spcPct val="100000"/>
              </a:lnSpc>
              <a:spcBef>
                <a:spcPts val="592"/>
              </a:spcBef>
              <a:spcAft>
                <a:spcPts val="0"/>
              </a:spcAft>
              <a:buSzPts val="2960"/>
              <a:buNone/>
            </a:pPr>
            <a:r>
              <a:rPr lang="en-GB" sz="2960"/>
              <a:t>holidays</a:t>
            </a:r>
            <a:endParaRPr/>
          </a:p>
          <a:p>
            <a:pPr indent="-342900" lvl="0" marL="342900" rtl="0" algn="l">
              <a:lnSpc>
                <a:spcPct val="100000"/>
              </a:lnSpc>
              <a:spcBef>
                <a:spcPts val="592"/>
              </a:spcBef>
              <a:spcAft>
                <a:spcPts val="0"/>
              </a:spcAft>
              <a:buSzPts val="2960"/>
              <a:buNone/>
            </a:pPr>
            <a:r>
              <a:t/>
            </a:r>
            <a:endParaRPr sz="296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p:nvPr/>
        </p:nvSpPr>
        <p:spPr>
          <a:xfrm>
            <a:off x="1788475" y="1419625"/>
            <a:ext cx="8633400" cy="4707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9"/>
          <p:cNvSpPr txBox="1"/>
          <p:nvPr>
            <p:ph type="title"/>
          </p:nvPr>
        </p:nvSpPr>
        <p:spPr>
          <a:xfrm>
            <a:off x="1981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lang="en-GB">
                <a:solidFill>
                  <a:srgbClr val="FFFFFF"/>
                </a:solidFill>
              </a:rPr>
              <a:t>Una madre soltera inglesa</a:t>
            </a:r>
            <a:endParaRPr b="1">
              <a:solidFill>
                <a:srgbClr val="FFFFFF"/>
              </a:solidFill>
            </a:endParaRPr>
          </a:p>
        </p:txBody>
      </p:sp>
      <p:sp>
        <p:nvSpPr>
          <p:cNvPr id="155" name="Google Shape;155;p9"/>
          <p:cNvSpPr txBox="1"/>
          <p:nvPr>
            <p:ph idx="1" type="body"/>
          </p:nvPr>
        </p:nvSpPr>
        <p:spPr>
          <a:xfrm>
            <a:off x="1981200" y="2128345"/>
            <a:ext cx="8229600" cy="3452648"/>
          </a:xfrm>
          <a:prstGeom prst="rect">
            <a:avLst/>
          </a:prstGeom>
          <a:noFill/>
          <a:ln>
            <a:noFill/>
          </a:ln>
        </p:spPr>
        <p:txBody>
          <a:bodyPr anchorCtr="0" anchor="t" bIns="45700" lIns="91425" spcFirstLastPara="1" rIns="91425" wrap="square" tIns="45700">
            <a:normAutofit/>
          </a:bodyPr>
          <a:lstStyle/>
          <a:p>
            <a:pPr indent="-342900" lvl="0" marL="342900" rtl="0" algn="l">
              <a:lnSpc>
                <a:spcPct val="70000"/>
              </a:lnSpc>
              <a:spcBef>
                <a:spcPts val="0"/>
              </a:spcBef>
              <a:spcAft>
                <a:spcPts val="0"/>
              </a:spcAft>
              <a:buSzPts val="2480"/>
              <a:buNone/>
            </a:pPr>
            <a:r>
              <a:rPr lang="en-GB" sz="2480"/>
              <a:t>	“A menudo, no me queda nada al final de la semana”, dijo una madre de 23 años de Hull con una hija de 4 años que no pudo encontrar un empleo que se ajustara al horario escolar de su hija. Por eso, recurre a una despensa comunitaria de bajo costo que redistribuye el excedente de alimentos de los supermercados. </a:t>
            </a:r>
            <a:endParaRPr/>
          </a:p>
          <a:p>
            <a:pPr indent="-342900" lvl="0" marL="342900" rtl="0" algn="l">
              <a:lnSpc>
                <a:spcPct val="70000"/>
              </a:lnSpc>
              <a:spcBef>
                <a:spcPts val="0"/>
              </a:spcBef>
              <a:spcAft>
                <a:spcPts val="0"/>
              </a:spcAft>
              <a:buSzPts val="2480"/>
              <a:buNone/>
            </a:pPr>
            <a:r>
              <a:t/>
            </a:r>
            <a:endParaRPr sz="2480"/>
          </a:p>
          <a:p>
            <a:pPr indent="-342900" lvl="0" marL="342900" rtl="0" algn="l">
              <a:lnSpc>
                <a:spcPct val="70000"/>
              </a:lnSpc>
              <a:spcBef>
                <a:spcPts val="0"/>
              </a:spcBef>
              <a:spcAft>
                <a:spcPts val="0"/>
              </a:spcAft>
              <a:buSzPts val="2480"/>
              <a:buNone/>
            </a:pPr>
            <a:r>
              <a:rPr lang="en-GB" sz="2480"/>
              <a:t>	“Cuando eres madre soltera, hay muy pocos trabajos que puedes hacer que te permitan dejar a tu hijo en la escuela por la mañana, luego ir a trabajar y regresar a las 14.30 para recogerlos. Me salto comidas, para que mi hija pueda comer”.</a:t>
            </a:r>
            <a:endParaRPr sz="248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2020-04-26T15:27:12Z</dcterms:created>
  <dc:creator>M Giron</dc:creator>
</cp:coreProperties>
</file>