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72" r:id="rId6"/>
    <p:sldId id="261" r:id="rId7"/>
    <p:sldId id="262" r:id="rId8"/>
    <p:sldId id="263" r:id="rId9"/>
    <p:sldId id="264" r:id="rId10"/>
    <p:sldId id="265" r:id="rId11"/>
    <p:sldId id="266" r:id="rId12"/>
    <p:sldId id="267" r:id="rId13"/>
    <p:sldId id="268" r:id="rId14"/>
    <p:sldId id="269" r:id="rId15"/>
    <p:sldId id="271" r:id="rId16"/>
    <p:sldId id="270" r:id="rId17"/>
  </p:sldIdLst>
  <p:sldSz cx="9144000" cy="6858000" type="screen4x3"/>
  <p:notesSz cx="6858000" cy="9144000"/>
  <p:embeddedFontLst>
    <p:embeddedFont>
      <p:font typeface="Amatic SC" panose="020B0604020202020204" charset="-79"/>
      <p:regular r:id="rId19"/>
      <p:bold r:id="rId20"/>
    </p:embeddedFont>
    <p:embeddedFont>
      <p:font typeface="Arial Rounded MT Bold" panose="020F0704030504030204" pitchFamily="34" charset="0"/>
      <p:regular r:id="rId21"/>
    </p:embeddedFont>
    <p:embeddedFont>
      <p:font typeface="Calibri" panose="020F0502020204030204" pitchFamily="34" charset="0"/>
      <p:regular r:id="rId22"/>
      <p:bold r:id="rId23"/>
      <p:italic r:id="rId24"/>
      <p:boldItalic r:id="rId25"/>
    </p:embeddedFont>
    <p:embeddedFont>
      <p:font typeface="Cooper Black" panose="0208090404030B020404" pitchFamily="18"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7" roundtripDataSignature="AMtx7mg1Hnpo0DmeoMdQDo7+k0Aa4y24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2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nl/photos/armoede-armlastige-arm-straat-127417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https://pxhere.com/tr/photo/709978</a:t>
            </a: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Read the quotes from this single mum from Hull and answer the questions in English</a:t>
            </a:r>
            <a:endParaRPr/>
          </a:p>
          <a:p>
            <a:pPr marL="0" lvl="0" indent="0" algn="l" rtl="0">
              <a:spcBef>
                <a:spcPts val="0"/>
              </a:spcBef>
              <a:spcAft>
                <a:spcPts val="0"/>
              </a:spcAft>
              <a:buNone/>
            </a:pPr>
            <a:r>
              <a:rPr lang="en-GB"/>
              <a:t>Source: https://www.hrw.org/fr/news/2019/05/20/royaume-uni-les-reductions-de-programmes-sociaux-signifient-que-des-familles?fbclid=IwAR3Vs7f0SAsvxdu4TLnCXNN8Rdtj5KmYs_hZJqhh8Fb_Mo9QPmqG2Zxvzx4 </a:t>
            </a:r>
            <a:endParaRPr/>
          </a:p>
          <a:p>
            <a:pPr marL="0" lvl="0" indent="0" algn="l" rtl="0">
              <a:spcBef>
                <a:spcPts val="0"/>
              </a:spcBef>
              <a:spcAft>
                <a:spcPts val="0"/>
              </a:spcAft>
              <a:buNone/>
            </a:pPr>
            <a:endParaRPr/>
          </a:p>
        </p:txBody>
      </p:sp>
      <p:sp>
        <p:nvSpPr>
          <p:cNvPr id="157" name="Google Shape;15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Read the quotes from this single mum from Hull and answer the questions in English</a:t>
            </a:r>
            <a:endParaRPr/>
          </a:p>
          <a:p>
            <a:pPr marL="0" lvl="0" indent="0" algn="l" rtl="0">
              <a:spcBef>
                <a:spcPts val="0"/>
              </a:spcBef>
              <a:spcAft>
                <a:spcPts val="0"/>
              </a:spcAft>
              <a:buNone/>
            </a:pPr>
            <a:r>
              <a:rPr lang="en-GB"/>
              <a:t>Source: https://www.hrw.org/fr/news/2019/05/20/royaume-uni-les-reductions-de-programmes-sociaux-signifient-que-des-familles?fbclid=IwAR3Vs7f0SAsvxdu4TLnCXNN8Rdtj5KmYs_hZJqhh8Fb_Mo9QPmqG2Zxvzx4 </a:t>
            </a:r>
            <a:endParaRPr/>
          </a:p>
          <a:p>
            <a:pPr marL="0" lvl="0" indent="0" algn="l" rtl="0">
              <a:spcBef>
                <a:spcPts val="0"/>
              </a:spcBef>
              <a:spcAft>
                <a:spcPts val="0"/>
              </a:spcAft>
              <a:buNone/>
            </a:pPr>
            <a:endParaRPr/>
          </a:p>
        </p:txBody>
      </p:sp>
      <p:sp>
        <p:nvSpPr>
          <p:cNvPr id="165" name="Google Shape;16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Source: https://www.vaticannews.va/fr/monde/news/2019-08/royaume-uni-la-pauvrete-pendant-les-vacances-scolaires.html?fbclid=IwAR1mqvdR4QuiZ8aMI-rhPxFd5DiyKrNSqBYv-8lS_Oexar-dTE_5Lx8UvGA</a:t>
            </a:r>
            <a:endParaRPr/>
          </a:p>
          <a:p>
            <a:pPr marL="0" lvl="0" indent="0" algn="l" rtl="0">
              <a:spcBef>
                <a:spcPts val="0"/>
              </a:spcBef>
              <a:spcAft>
                <a:spcPts val="0"/>
              </a:spcAft>
              <a:buNone/>
            </a:pPr>
            <a:r>
              <a:rPr lang="en-GB"/>
              <a:t>Place the text on the wall outside the classroom and in small groups, children take it in turns to leave the room and try to recall the missing words to complete the text above.  Give each person in the group a gap fill sheet and all members of the group should complete as each student returns to the table.  Go over the correct version together.</a:t>
            </a:r>
            <a:endParaRPr/>
          </a:p>
          <a:p>
            <a:pPr marL="0" lvl="0" indent="0" algn="l" rtl="0">
              <a:spcBef>
                <a:spcPts val="0"/>
              </a:spcBef>
              <a:spcAft>
                <a:spcPts val="0"/>
              </a:spcAft>
              <a:buNone/>
            </a:pPr>
            <a:r>
              <a:rPr lang="en-GB"/>
              <a:t>Once done, the teacher can go through the text with students and explain the key points (the discussion will be lead in English initially)</a:t>
            </a:r>
            <a:endParaRPr/>
          </a:p>
          <a:p>
            <a:pPr marL="0" lvl="0" indent="0" algn="l" rtl="0">
              <a:spcBef>
                <a:spcPts val="0"/>
              </a:spcBef>
              <a:spcAft>
                <a:spcPts val="0"/>
              </a:spcAft>
              <a:buNone/>
            </a:pPr>
            <a:endParaRPr/>
          </a:p>
        </p:txBody>
      </p:sp>
      <p:sp>
        <p:nvSpPr>
          <p:cNvPr id="173" name="Google Shape;17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Source: https://www.vaticannews.va/fr/monde/news/2019-08/royaume-uni-la-pauvrete-pendant-les-vacances-scolaires.html?fbclid=IwAR1mqvdR4QuiZ8aMI-rhPxFd5DiyKrNSqBYv-8lS_Oexar-dTE_5Lx8UvGA</a:t>
            </a:r>
            <a:endParaRPr/>
          </a:p>
          <a:p>
            <a:pPr marL="0" lvl="0" indent="0" algn="l" rtl="0">
              <a:spcBef>
                <a:spcPts val="0"/>
              </a:spcBef>
              <a:spcAft>
                <a:spcPts val="0"/>
              </a:spcAft>
              <a:buNone/>
            </a:pPr>
            <a:r>
              <a:rPr lang="en-GB"/>
              <a:t>Place the text on the wall outside the classroom and in small groups, children take it in turns to leave the room and try to recall the missing words to complete the text above.  Give each person in the group a gap fill sheet and all members of the group should complete as each student returns to the table.  Go over the correct version together.</a:t>
            </a:r>
            <a:endParaRPr/>
          </a:p>
          <a:p>
            <a:pPr marL="0" lvl="0" indent="0" algn="l" rtl="0">
              <a:spcBef>
                <a:spcPts val="0"/>
              </a:spcBef>
              <a:spcAft>
                <a:spcPts val="0"/>
              </a:spcAft>
              <a:buNone/>
            </a:pPr>
            <a:r>
              <a:rPr lang="en-GB"/>
              <a:t>Once done, the teacher can go through the text with students and explain the key points (the discussion will be lead in English initially)</a:t>
            </a:r>
            <a:endParaRPr/>
          </a:p>
        </p:txBody>
      </p:sp>
      <p:sp>
        <p:nvSpPr>
          <p:cNvPr id="181" name="Google Shape;18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ANSWERS </a:t>
            </a:r>
            <a:endParaRPr/>
          </a:p>
          <a:p>
            <a:pPr marL="0" lvl="0" indent="0" algn="l" rtl="0">
              <a:spcBef>
                <a:spcPts val="0"/>
              </a:spcBef>
              <a:spcAft>
                <a:spcPts val="0"/>
              </a:spcAft>
              <a:buNone/>
            </a:pPr>
            <a:r>
              <a:rPr lang="en-GB"/>
              <a:t>Source: https://www.vaticannews.va/fr/monde/news/2019-08/royaume-uni-la-pauvrete-pendant-les-vacances-scolaires.html?fbclid=IwAR1mqvdR4QuiZ8aMI-rhPxFd5DiyKrNSqBYv-8lS_Oexar-dTE_5Lx8UvGA </a:t>
            </a:r>
            <a:endParaRPr/>
          </a:p>
          <a:p>
            <a:pPr marL="0" lvl="0" indent="0" algn="l" rtl="0">
              <a:spcBef>
                <a:spcPts val="0"/>
              </a:spcBef>
              <a:spcAft>
                <a:spcPts val="0"/>
              </a:spcAft>
              <a:buNone/>
            </a:pPr>
            <a:r>
              <a:rPr lang="en-GB"/>
              <a:t>Place the text on the wall outside the classroom and in small groups, children take it in turns to leave the room and try to recall the missing words to complete the text above.  Give each person in the group a gap fill sheet and all members of the group should complete as each student returns to the table.  Go over the correct version together.</a:t>
            </a:r>
            <a:endParaRPr/>
          </a:p>
          <a:p>
            <a:pPr marL="0" lvl="0" indent="0" algn="l" rtl="0">
              <a:spcBef>
                <a:spcPts val="0"/>
              </a:spcBef>
              <a:spcAft>
                <a:spcPts val="0"/>
              </a:spcAft>
              <a:buNone/>
            </a:pPr>
            <a:r>
              <a:rPr lang="en-GB"/>
              <a:t>Once done, the teacher can go through the text with students and explain the key points (the discussion will be lead in English initially)</a:t>
            </a:r>
            <a:endParaRPr/>
          </a:p>
          <a:p>
            <a:pPr marL="0" lvl="0" indent="0" algn="l" rtl="0">
              <a:spcBef>
                <a:spcPts val="0"/>
              </a:spcBef>
              <a:spcAft>
                <a:spcPts val="0"/>
              </a:spcAft>
              <a:buNone/>
            </a:pPr>
            <a:endParaRPr/>
          </a:p>
        </p:txBody>
      </p:sp>
      <p:sp>
        <p:nvSpPr>
          <p:cNvPr id="189" name="Google Shape;18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de1f92e13_0_24: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de1f92e13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de1f92e1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de1f92e1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6de1f92e1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de1f92e13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de1f92e13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g6de1f92e13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u="sng">
                <a:solidFill>
                  <a:schemeClr val="hlink"/>
                </a:solidFill>
                <a:hlinkClick r:id="rId3"/>
              </a:rPr>
              <a:t>https://pixabay.com/nl/photos/armoede-armlastige-arm-straat-1274179/</a:t>
            </a:r>
            <a:r>
              <a:rPr lang="en-GB"/>
              <a:t> </a:t>
            </a:r>
            <a:endParaRPr/>
          </a:p>
        </p:txBody>
      </p:sp>
      <p:sp>
        <p:nvSpPr>
          <p:cNvPr id="107" name="Google Shape;10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dirty="0"/>
              <a:t>Starter task: ask pupils to read the two quotes and comment on what they think they mean and if they agree / disagree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u="sng" dirty="0">
                <a:solidFill>
                  <a:schemeClr val="hlink"/>
                </a:solidFill>
              </a:rPr>
              <a:t>Mandela pic: https://pixabay.com/images/id-156732/</a:t>
            </a:r>
            <a:br>
              <a:rPr lang="en-GB" dirty="0"/>
            </a:br>
            <a:endParaRPr dirty="0"/>
          </a:p>
        </p:txBody>
      </p:sp>
      <p:sp>
        <p:nvSpPr>
          <p:cNvPr id="116" name="Google Shape;11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169630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Pupils read the text and answer the questions 1-5 in pairs / small groups</a:t>
            </a:r>
            <a:endParaRPr/>
          </a:p>
        </p:txBody>
      </p:sp>
      <p:sp>
        <p:nvSpPr>
          <p:cNvPr id="124" name="Google Shape;12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GB"/>
              <a:t>Pupils read the text and answer the questions 1-5 in pairs / small groups</a:t>
            </a:r>
            <a:endParaRPr/>
          </a:p>
          <a:p>
            <a:pPr marL="0" lvl="0" indent="0" algn="l" rtl="0">
              <a:spcBef>
                <a:spcPts val="0"/>
              </a:spcBef>
              <a:spcAft>
                <a:spcPts val="0"/>
              </a:spcAft>
              <a:buNone/>
            </a:pPr>
            <a:endParaRPr/>
          </a:p>
        </p:txBody>
      </p:sp>
      <p:sp>
        <p:nvSpPr>
          <p:cNvPr id="133" name="Google Shape;13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GB"/>
              <a:t>Pupils read the text and answer the questions 1-5 in pairs / small groups</a:t>
            </a:r>
            <a:endParaRPr/>
          </a:p>
          <a:p>
            <a:pPr marL="0" lvl="0" indent="0" algn="l" rtl="0">
              <a:spcBef>
                <a:spcPts val="0"/>
              </a:spcBef>
              <a:spcAft>
                <a:spcPts val="0"/>
              </a:spcAft>
              <a:buNone/>
            </a:pPr>
            <a:endParaRPr/>
          </a:p>
        </p:txBody>
      </p:sp>
      <p:sp>
        <p:nvSpPr>
          <p:cNvPr id="141" name="Google Shape;14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Read the quotes from this single mum from Hull and answer the questions in English</a:t>
            </a:r>
            <a:endParaRPr/>
          </a:p>
          <a:p>
            <a:pPr marL="0" lvl="0" indent="0" algn="l" rtl="0">
              <a:spcBef>
                <a:spcPts val="0"/>
              </a:spcBef>
              <a:spcAft>
                <a:spcPts val="0"/>
              </a:spcAft>
              <a:buNone/>
            </a:pPr>
            <a:r>
              <a:rPr lang="en-GB"/>
              <a:t>Source: https://www.hrw.org/fr/news/2019/05/20/royaume-uni-les-reductions-de-programmes-sociaux-signifient-que-des-familles?fbclid=IwAR3Vs7f0SAsvxdu4TLnCXNN8Rdtj5KmYs_hZJqhh8Fb_Mo9QPmqG2Zxvzx4 </a:t>
            </a:r>
            <a:endParaRPr/>
          </a:p>
        </p:txBody>
      </p:sp>
      <p:sp>
        <p:nvSpPr>
          <p:cNvPr id="149" name="Google Shape;14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vaticannews.va/fr/monde/news/2019-08/royaume-uni-la-pauvrete-pendant-les-vacances-scolaires.html?fbclid=IwAR1mqvdR4QuiZ8aMI-rhPxFd5DiyKrNSqBYv-8lS_Oexar-dTE_5Lx8UvG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vaticannews.va/fr/monde/news/2019-08/royaume-uni-la-pauvrete-pendant-les-vacances-scolaires.html?fbclid=IwAR1mqvdR4QuiZ8aMI-rhPxFd5DiyKrNSqBYv-8lS_Oexar-dTE_5Lx8UvG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vaticannews.va/fr/monde/news/2019-08/royaume-uni-la-pauvrete-pendant-les-vacances-scolaires.html?fbclid=IwAR1mqvdR4QuiZ8aMI-rhPxFd5DiyKrNSqBYv-8lS_Oexar-dTE_5Lx8UvG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hehungerproject.org.uk/join-the-movement/fundraise/food-challenges/live-below-the-lin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nfo.arte.tv/fr/grande-bretagne-lessor-des-banques-alimentaires?fbclid=IwAR0nQ_mm0OnI8UYXZYsczgxYDaFpZVlnrfLbxEj8GSzzm6aQ1ky6uRW2wi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info.arte.tv/fr/grande-bretagne-lessor-des-banques-alimentair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nfo.arte.tv/fr/grande-bretagne-lessor-des-banques-alimentaires?fbclid=IwAR0nQ_mm0OnI8UYXZYsczgxYDaFpZVlnrfLbxEj8GSzzm6aQ1ky6uRW2wi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nfo.arte.tv/fr/grande-bretagne-lessor-des-banques-alimentaires?fbclid=IwAR0nQ_mm0OnI8UYXZYsczgxYDaFpZVlnrfLbxEj8GSzzm6aQ1ky6uRW2wi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410950" y="398675"/>
            <a:ext cx="3696000" cy="102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000" b="1" i="0" u="none" strike="noStrike" cap="none">
                <a:solidFill>
                  <a:srgbClr val="00ACD8"/>
                </a:solidFill>
                <a:latin typeface="Amatic SC"/>
                <a:ea typeface="Amatic SC"/>
                <a:cs typeface="Amatic SC"/>
                <a:sym typeface="Amatic SC"/>
              </a:rPr>
              <a:t>Pas de pauvreté</a:t>
            </a:r>
            <a:endParaRPr sz="6000" b="1" i="0" u="none" strike="noStrike" cap="none">
              <a:solidFill>
                <a:srgbClr val="00ACD8"/>
              </a:solidFill>
              <a:latin typeface="Amatic SC"/>
              <a:ea typeface="Amatic SC"/>
              <a:cs typeface="Amatic SC"/>
              <a:sym typeface="Amatic SC"/>
            </a:endParaRPr>
          </a:p>
        </p:txBody>
      </p:sp>
      <p:pic>
        <p:nvPicPr>
          <p:cNvPr id="89" name="Google Shape;89;p1"/>
          <p:cNvPicPr preferRelativeResize="0"/>
          <p:nvPr/>
        </p:nvPicPr>
        <p:blipFill>
          <a:blip r:embed="rId3">
            <a:alphaModFix/>
          </a:blip>
          <a:stretch>
            <a:fillRect/>
          </a:stretch>
        </p:blipFill>
        <p:spPr>
          <a:xfrm>
            <a:off x="0" y="0"/>
            <a:ext cx="9144000" cy="6863046"/>
          </a:xfrm>
          <a:prstGeom prst="rect">
            <a:avLst/>
          </a:prstGeom>
          <a:noFill/>
          <a:ln>
            <a:noFill/>
          </a:ln>
        </p:spPr>
      </p:pic>
      <p:sp>
        <p:nvSpPr>
          <p:cNvPr id="90" name="Google Shape;90;p1"/>
          <p:cNvSpPr txBox="1"/>
          <p:nvPr/>
        </p:nvSpPr>
        <p:spPr>
          <a:xfrm>
            <a:off x="580625" y="519825"/>
            <a:ext cx="3404700" cy="178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6000" b="1">
                <a:solidFill>
                  <a:srgbClr val="00ACD8"/>
                </a:solidFill>
                <a:latin typeface="Amatic SC"/>
                <a:ea typeface="Amatic SC"/>
                <a:cs typeface="Amatic SC"/>
                <a:sym typeface="Amatic SC"/>
              </a:rPr>
              <a:t>Pas de pauvreté</a:t>
            </a:r>
            <a:endParaRPr sz="6000" b="1">
              <a:solidFill>
                <a:srgbClr val="00ACD8"/>
              </a:solidFill>
              <a:latin typeface="Amatic SC"/>
              <a:ea typeface="Amatic SC"/>
              <a:cs typeface="Amatic SC"/>
              <a:sym typeface="Amatic SC"/>
            </a:endParaRPr>
          </a:p>
          <a:p>
            <a:pPr marL="0" lvl="0" indent="0" algn="l" rtl="0">
              <a:spcBef>
                <a:spcPts val="0"/>
              </a:spcBef>
              <a:spcAft>
                <a:spcPts val="0"/>
              </a:spcAft>
              <a:buNone/>
            </a:pPr>
            <a:r>
              <a:rPr lang="en-GB" sz="4800" b="1">
                <a:solidFill>
                  <a:srgbClr val="00ACD8"/>
                </a:solidFill>
                <a:latin typeface="Amatic SC"/>
                <a:ea typeface="Amatic SC"/>
                <a:cs typeface="Amatic SC"/>
                <a:sym typeface="Amatic SC"/>
              </a:rPr>
              <a:t>Lesson 1 of 2</a:t>
            </a:r>
            <a:endParaRPr sz="4800" b="1">
              <a:solidFill>
                <a:srgbClr val="00ACD8"/>
              </a:solidFill>
              <a:latin typeface="Amatic SC"/>
              <a:ea typeface="Amatic SC"/>
              <a:cs typeface="Amatic SC"/>
              <a:sym typeface="Amatic S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p:nvPr/>
        </p:nvSpPr>
        <p:spPr>
          <a:xfrm>
            <a:off x="264475" y="1565550"/>
            <a:ext cx="8229600" cy="4743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GB" sz="3959" b="1">
                <a:solidFill>
                  <a:srgbClr val="FFFFFF"/>
                </a:solidFill>
              </a:rPr>
              <a:t>Une mère célibataire anglaise</a:t>
            </a:r>
            <a:br>
              <a:rPr lang="en-GB" sz="3959" b="1">
                <a:solidFill>
                  <a:srgbClr val="FFFFFF"/>
                </a:solidFill>
              </a:rPr>
            </a:br>
            <a:r>
              <a:rPr lang="en-GB" sz="3959" b="1">
                <a:solidFill>
                  <a:srgbClr val="FFFFFF"/>
                </a:solidFill>
              </a:rPr>
              <a:t>Qu’est-ce que vous avez compris?</a:t>
            </a:r>
            <a:endParaRPr sz="3959">
              <a:solidFill>
                <a:srgbClr val="FFFFFF"/>
              </a:solidFill>
            </a:endParaRPr>
          </a:p>
        </p:txBody>
      </p:sp>
      <p:sp>
        <p:nvSpPr>
          <p:cNvPr id="161" name="Google Shape;161;p10"/>
          <p:cNvSpPr txBox="1">
            <a:spLocks noGrp="1"/>
          </p:cNvSpPr>
          <p:nvPr>
            <p:ph type="body" idx="1"/>
          </p:nvPr>
        </p:nvSpPr>
        <p:spPr>
          <a:xfrm>
            <a:off x="457200" y="1782575"/>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None/>
            </a:pPr>
            <a:r>
              <a:rPr lang="en-GB"/>
              <a:t>1 Where does this single mum live?</a:t>
            </a:r>
            <a:endParaRPr/>
          </a:p>
          <a:p>
            <a:pPr marL="342900" lvl="0" indent="-342900" algn="l" rtl="0">
              <a:spcBef>
                <a:spcPts val="640"/>
              </a:spcBef>
              <a:spcAft>
                <a:spcPts val="0"/>
              </a:spcAft>
              <a:buClr>
                <a:schemeClr val="dk1"/>
              </a:buClr>
              <a:buSzPts val="3200"/>
              <a:buNone/>
            </a:pPr>
            <a:r>
              <a:rPr lang="en-GB"/>
              <a:t>2 How old is she?</a:t>
            </a:r>
            <a:endParaRPr/>
          </a:p>
          <a:p>
            <a:pPr marL="342900" lvl="0" indent="-342900" algn="l" rtl="0">
              <a:spcBef>
                <a:spcPts val="640"/>
              </a:spcBef>
              <a:spcAft>
                <a:spcPts val="0"/>
              </a:spcAft>
              <a:buClr>
                <a:schemeClr val="dk1"/>
              </a:buClr>
              <a:buSzPts val="3200"/>
              <a:buNone/>
            </a:pPr>
            <a:r>
              <a:rPr lang="en-GB"/>
              <a:t>3 Does she have a son / daughter?</a:t>
            </a:r>
            <a:endParaRPr/>
          </a:p>
          <a:p>
            <a:pPr marL="342900" lvl="0" indent="-342900" algn="l" rtl="0">
              <a:spcBef>
                <a:spcPts val="640"/>
              </a:spcBef>
              <a:spcAft>
                <a:spcPts val="0"/>
              </a:spcAft>
              <a:buClr>
                <a:schemeClr val="dk1"/>
              </a:buClr>
              <a:buSzPts val="3200"/>
              <a:buNone/>
            </a:pPr>
            <a:r>
              <a:rPr lang="en-GB"/>
              <a:t>4 How old are they?</a:t>
            </a:r>
            <a:endParaRPr/>
          </a:p>
          <a:p>
            <a:pPr marL="342900" lvl="0" indent="-342900" algn="l" rtl="0">
              <a:spcBef>
                <a:spcPts val="640"/>
              </a:spcBef>
              <a:spcAft>
                <a:spcPts val="0"/>
              </a:spcAft>
              <a:buClr>
                <a:schemeClr val="dk1"/>
              </a:buClr>
              <a:buSzPts val="3200"/>
              <a:buNone/>
            </a:pPr>
            <a:r>
              <a:rPr lang="en-GB"/>
              <a:t>5 Why has she taken to going to a food bank?</a:t>
            </a:r>
            <a:endParaRPr/>
          </a:p>
          <a:p>
            <a:pPr marL="342900" lvl="0" indent="-342900" algn="l" rtl="0">
              <a:spcBef>
                <a:spcPts val="640"/>
              </a:spcBef>
              <a:spcAft>
                <a:spcPts val="0"/>
              </a:spcAft>
              <a:buClr>
                <a:schemeClr val="dk1"/>
              </a:buClr>
              <a:buSzPts val="3200"/>
              <a:buNone/>
            </a:pPr>
            <a:r>
              <a:rPr lang="en-GB"/>
              <a:t>6 What prevents her from working?</a:t>
            </a:r>
            <a:endParaRPr/>
          </a:p>
          <a:p>
            <a:pPr marL="342900" lvl="0" indent="-342900" algn="l" rtl="0">
              <a:spcBef>
                <a:spcPts val="640"/>
              </a:spcBef>
              <a:spcAft>
                <a:spcPts val="0"/>
              </a:spcAft>
              <a:buClr>
                <a:schemeClr val="dk1"/>
              </a:buClr>
              <a:buSzPts val="3200"/>
              <a:buNone/>
            </a:pPr>
            <a:r>
              <a:rPr lang="en-GB"/>
              <a:t>7 What does she do to ensure her child eats?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p:nvPr/>
        </p:nvSpPr>
        <p:spPr>
          <a:xfrm>
            <a:off x="191525" y="1431800"/>
            <a:ext cx="8621100" cy="5151562"/>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GB" sz="3959" b="1">
                <a:solidFill>
                  <a:srgbClr val="FFFFFF"/>
                </a:solidFill>
              </a:rPr>
              <a:t>Une mère célibataire anglaise</a:t>
            </a:r>
            <a:br>
              <a:rPr lang="en-GB" sz="3959" b="1">
                <a:solidFill>
                  <a:srgbClr val="FFFFFF"/>
                </a:solidFill>
              </a:rPr>
            </a:br>
            <a:r>
              <a:rPr lang="en-GB" sz="3959" b="1">
                <a:solidFill>
                  <a:srgbClr val="FFFFFF"/>
                </a:solidFill>
              </a:rPr>
              <a:t>Les réponses</a:t>
            </a:r>
            <a:endParaRPr sz="3959">
              <a:solidFill>
                <a:srgbClr val="FFFFFF"/>
              </a:solidFill>
            </a:endParaRPr>
          </a:p>
        </p:txBody>
      </p:sp>
      <p:sp>
        <p:nvSpPr>
          <p:cNvPr id="169" name="Google Shape;169;p11"/>
          <p:cNvSpPr txBox="1">
            <a:spLocks noGrp="1"/>
          </p:cNvSpPr>
          <p:nvPr>
            <p:ph type="body" idx="1"/>
          </p:nvPr>
        </p:nvSpPr>
        <p:spPr>
          <a:xfrm>
            <a:off x="457200" y="1600200"/>
            <a:ext cx="8229600" cy="4989125"/>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None/>
            </a:pPr>
            <a:r>
              <a:rPr lang="en-GB" sz="2960" dirty="0"/>
              <a:t>1 Where does this single mum live? </a:t>
            </a:r>
            <a:r>
              <a:rPr lang="en-GB" sz="2960" dirty="0">
                <a:solidFill>
                  <a:srgbClr val="FF0000"/>
                </a:solidFill>
              </a:rPr>
              <a:t>Hull</a:t>
            </a:r>
            <a:endParaRPr dirty="0"/>
          </a:p>
          <a:p>
            <a:pPr marL="342900" lvl="0" indent="-342900" algn="l" rtl="0">
              <a:lnSpc>
                <a:spcPct val="80000"/>
              </a:lnSpc>
              <a:spcBef>
                <a:spcPts val="592"/>
              </a:spcBef>
              <a:spcAft>
                <a:spcPts val="0"/>
              </a:spcAft>
              <a:buClr>
                <a:schemeClr val="dk1"/>
              </a:buClr>
              <a:buSzPts val="2960"/>
              <a:buNone/>
            </a:pPr>
            <a:r>
              <a:rPr lang="en-GB" sz="2960" dirty="0"/>
              <a:t>2 How old is she? </a:t>
            </a:r>
            <a:r>
              <a:rPr lang="en-GB" sz="2960" dirty="0">
                <a:solidFill>
                  <a:srgbClr val="FF0000"/>
                </a:solidFill>
              </a:rPr>
              <a:t>23</a:t>
            </a:r>
            <a:endParaRPr dirty="0"/>
          </a:p>
          <a:p>
            <a:pPr marL="342900" lvl="0" indent="-342900" algn="l" rtl="0">
              <a:lnSpc>
                <a:spcPct val="80000"/>
              </a:lnSpc>
              <a:spcBef>
                <a:spcPts val="592"/>
              </a:spcBef>
              <a:spcAft>
                <a:spcPts val="0"/>
              </a:spcAft>
              <a:buClr>
                <a:schemeClr val="dk1"/>
              </a:buClr>
              <a:buSzPts val="2960"/>
              <a:buNone/>
            </a:pPr>
            <a:r>
              <a:rPr lang="en-GB" sz="2960" dirty="0"/>
              <a:t>3 Does she have a son / daughter? </a:t>
            </a:r>
            <a:r>
              <a:rPr lang="en-GB" sz="2960" dirty="0">
                <a:solidFill>
                  <a:srgbClr val="FF0000"/>
                </a:solidFill>
              </a:rPr>
              <a:t>Daughter</a:t>
            </a:r>
            <a:endParaRPr dirty="0"/>
          </a:p>
          <a:p>
            <a:pPr marL="342900" lvl="0" indent="-342900" algn="l" rtl="0">
              <a:lnSpc>
                <a:spcPct val="80000"/>
              </a:lnSpc>
              <a:spcBef>
                <a:spcPts val="592"/>
              </a:spcBef>
              <a:spcAft>
                <a:spcPts val="0"/>
              </a:spcAft>
              <a:buClr>
                <a:schemeClr val="dk1"/>
              </a:buClr>
              <a:buSzPts val="2960"/>
              <a:buNone/>
            </a:pPr>
            <a:r>
              <a:rPr lang="en-GB" sz="2960" dirty="0"/>
              <a:t>4 How old are they? </a:t>
            </a:r>
            <a:r>
              <a:rPr lang="en-GB" sz="2960" dirty="0">
                <a:solidFill>
                  <a:srgbClr val="FF0000"/>
                </a:solidFill>
              </a:rPr>
              <a:t>4</a:t>
            </a:r>
            <a:endParaRPr dirty="0"/>
          </a:p>
          <a:p>
            <a:pPr marL="342900" lvl="0" indent="-342900" algn="l" rtl="0">
              <a:lnSpc>
                <a:spcPct val="80000"/>
              </a:lnSpc>
              <a:spcBef>
                <a:spcPts val="592"/>
              </a:spcBef>
              <a:spcAft>
                <a:spcPts val="0"/>
              </a:spcAft>
              <a:buClr>
                <a:schemeClr val="dk1"/>
              </a:buClr>
              <a:buSzPts val="2960"/>
              <a:buNone/>
            </a:pPr>
            <a:r>
              <a:rPr lang="en-GB" sz="2960" dirty="0"/>
              <a:t>5 Why has she taken to going to a food bank? </a:t>
            </a:r>
            <a:endParaRPr dirty="0"/>
          </a:p>
          <a:p>
            <a:pPr marL="342900" lvl="0" indent="-342900" algn="l" rtl="0">
              <a:lnSpc>
                <a:spcPct val="80000"/>
              </a:lnSpc>
              <a:spcBef>
                <a:spcPts val="592"/>
              </a:spcBef>
              <a:spcAft>
                <a:spcPts val="0"/>
              </a:spcAft>
              <a:buClr>
                <a:schemeClr val="dk1"/>
              </a:buClr>
              <a:buSzPts val="2960"/>
              <a:buNone/>
            </a:pPr>
            <a:r>
              <a:rPr lang="en-GB" sz="2960" dirty="0"/>
              <a:t>	</a:t>
            </a:r>
            <a:r>
              <a:rPr lang="en-GB" sz="2960" dirty="0">
                <a:solidFill>
                  <a:srgbClr val="FF0000"/>
                </a:solidFill>
              </a:rPr>
              <a:t>She has nothing left at the end of the week and can’t find a job </a:t>
            </a:r>
            <a:endParaRPr dirty="0"/>
          </a:p>
          <a:p>
            <a:pPr marL="342900" lvl="0" indent="-342900" algn="l" rtl="0">
              <a:lnSpc>
                <a:spcPct val="80000"/>
              </a:lnSpc>
              <a:spcBef>
                <a:spcPts val="592"/>
              </a:spcBef>
              <a:spcAft>
                <a:spcPts val="0"/>
              </a:spcAft>
              <a:buClr>
                <a:schemeClr val="dk1"/>
              </a:buClr>
              <a:buSzPts val="2960"/>
              <a:buNone/>
            </a:pPr>
            <a:r>
              <a:rPr lang="en-GB" sz="2960" dirty="0"/>
              <a:t>6 What prevents her from working? </a:t>
            </a:r>
            <a:endParaRPr dirty="0"/>
          </a:p>
          <a:p>
            <a:pPr marL="342900" lvl="0" indent="-342900" algn="l" rtl="0">
              <a:lnSpc>
                <a:spcPct val="80000"/>
              </a:lnSpc>
              <a:spcBef>
                <a:spcPts val="592"/>
              </a:spcBef>
              <a:spcAft>
                <a:spcPts val="0"/>
              </a:spcAft>
              <a:buClr>
                <a:schemeClr val="dk1"/>
              </a:buClr>
              <a:buSzPts val="2960"/>
              <a:buNone/>
            </a:pPr>
            <a:r>
              <a:rPr lang="en-GB" sz="2960" dirty="0"/>
              <a:t>	</a:t>
            </a:r>
            <a:r>
              <a:rPr lang="en-GB" sz="2960" dirty="0">
                <a:solidFill>
                  <a:srgbClr val="FF0000"/>
                </a:solidFill>
              </a:rPr>
              <a:t>Her job would need to fit around school hours</a:t>
            </a:r>
            <a:endParaRPr dirty="0"/>
          </a:p>
          <a:p>
            <a:pPr marL="342900" lvl="0" indent="-342900" algn="l" rtl="0">
              <a:lnSpc>
                <a:spcPct val="80000"/>
              </a:lnSpc>
              <a:spcBef>
                <a:spcPts val="592"/>
              </a:spcBef>
              <a:spcAft>
                <a:spcPts val="0"/>
              </a:spcAft>
              <a:buClr>
                <a:schemeClr val="dk1"/>
              </a:buClr>
              <a:buSzPts val="2960"/>
              <a:buNone/>
            </a:pPr>
            <a:r>
              <a:rPr lang="en-GB" sz="2960" dirty="0"/>
              <a:t>7 What does she do to ensure her child eats?</a:t>
            </a:r>
            <a:endParaRPr dirty="0"/>
          </a:p>
          <a:p>
            <a:pPr marL="342900" lvl="0" indent="-342900" algn="l" rtl="0">
              <a:lnSpc>
                <a:spcPct val="80000"/>
              </a:lnSpc>
              <a:spcBef>
                <a:spcPts val="592"/>
              </a:spcBef>
              <a:spcAft>
                <a:spcPts val="0"/>
              </a:spcAft>
              <a:buClr>
                <a:schemeClr val="dk1"/>
              </a:buClr>
              <a:buSzPts val="2960"/>
              <a:buNone/>
            </a:pPr>
            <a:r>
              <a:rPr lang="en-GB" sz="2960" dirty="0"/>
              <a:t>	</a:t>
            </a:r>
            <a:r>
              <a:rPr lang="en-GB" sz="2960" dirty="0">
                <a:solidFill>
                  <a:srgbClr val="FF0000"/>
                </a:solidFill>
              </a:rPr>
              <a:t>She skips a meal</a:t>
            </a:r>
            <a:endParaRPr sz="296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p:nvPr/>
        </p:nvSpPr>
        <p:spPr>
          <a:xfrm>
            <a:off x="142875" y="1310200"/>
            <a:ext cx="8766900" cy="5301600"/>
          </a:xfrm>
          <a:prstGeom prst="roundRect">
            <a:avLst>
              <a:gd name="adj" fmla="val 1215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2"/>
          <p:cNvSpPr txBox="1">
            <a:spLocks noGrp="1"/>
          </p:cNvSpPr>
          <p:nvPr>
            <p:ph type="title"/>
          </p:nvPr>
        </p:nvSpPr>
        <p:spPr>
          <a:xfrm>
            <a:off x="457200" y="6791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Calibri"/>
              <a:buNone/>
            </a:pPr>
            <a:r>
              <a:rPr lang="en-GB" sz="3000" b="1" u="sng">
                <a:solidFill>
                  <a:schemeClr val="hlink"/>
                </a:solidFill>
                <a:latin typeface="Calibri"/>
                <a:ea typeface="Calibri"/>
                <a:cs typeface="Calibri"/>
                <a:sym typeface="Calibri"/>
                <a:hlinkClick r:id="rId3"/>
              </a:rPr>
              <a:t>“Au Royaume-Uni: un million d'enfants souffrent de la faim pendant les vacances scolaires”</a:t>
            </a:r>
            <a:endParaRPr sz="3000" b="1">
              <a:latin typeface="Calibri"/>
              <a:ea typeface="Calibri"/>
              <a:cs typeface="Calibri"/>
              <a:sym typeface="Calibri"/>
            </a:endParaRPr>
          </a:p>
        </p:txBody>
      </p:sp>
      <p:sp>
        <p:nvSpPr>
          <p:cNvPr id="177" name="Google Shape;177;p12"/>
          <p:cNvSpPr txBox="1">
            <a:spLocks noGrp="1"/>
          </p:cNvSpPr>
          <p:nvPr>
            <p:ph type="body" idx="1"/>
          </p:nvPr>
        </p:nvSpPr>
        <p:spPr>
          <a:xfrm>
            <a:off x="457200" y="1417638"/>
            <a:ext cx="8229600" cy="5868425"/>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200"/>
              <a:buChar char="•"/>
            </a:pPr>
            <a:r>
              <a:rPr lang="en-GB" sz="2200">
                <a:latin typeface="Calibri"/>
                <a:ea typeface="Calibri"/>
                <a:cs typeface="Calibri"/>
                <a:sym typeface="Calibri"/>
              </a:rPr>
              <a:t>Il ne s'agit pas d’un pays en développement, mais bien de l'un des plus riches du monde, le Royaume-Uni.</a:t>
            </a:r>
            <a:endParaRPr/>
          </a:p>
          <a:p>
            <a:pPr marL="342900" lvl="0" indent="-342900" algn="l" rtl="0">
              <a:lnSpc>
                <a:spcPct val="80000"/>
              </a:lnSpc>
              <a:spcBef>
                <a:spcPts val="440"/>
              </a:spcBef>
              <a:spcAft>
                <a:spcPts val="0"/>
              </a:spcAft>
              <a:buClr>
                <a:schemeClr val="dk1"/>
              </a:buClr>
              <a:buSzPts val="2200"/>
              <a:buChar char="•"/>
            </a:pPr>
            <a:r>
              <a:rPr lang="en-GB" sz="2200">
                <a:latin typeface="Calibri"/>
                <a:ea typeface="Calibri"/>
                <a:cs typeface="Calibri"/>
                <a:sym typeface="Calibri"/>
              </a:rPr>
              <a:t>Les vacances devraient être un moment de détente pour les familles et l'occasion de se retrouver sans soucis.  En réalité, de nombreux parents doivent littéralement retirer le pain de leur bouche pour pouvoir le garantir à leurs enfants.</a:t>
            </a:r>
            <a:endParaRPr/>
          </a:p>
          <a:p>
            <a:pPr marL="342900" lvl="0" indent="-342900" algn="l" rtl="0">
              <a:lnSpc>
                <a:spcPct val="80000"/>
              </a:lnSpc>
              <a:spcBef>
                <a:spcPts val="440"/>
              </a:spcBef>
              <a:spcAft>
                <a:spcPts val="0"/>
              </a:spcAft>
              <a:buClr>
                <a:schemeClr val="dk1"/>
              </a:buClr>
              <a:buSzPts val="2200"/>
              <a:buChar char="•"/>
            </a:pPr>
            <a:r>
              <a:rPr lang="en-GB" sz="2200">
                <a:latin typeface="Calibri"/>
                <a:ea typeface="Calibri"/>
                <a:cs typeface="Calibri"/>
                <a:sym typeface="Calibri"/>
              </a:rPr>
              <a:t>La «pauvreté des vacances scolaires» au Royaume-Uni, concerne plus d'un million d'enfants menacés par la faim et l'isolement.</a:t>
            </a:r>
            <a:endParaRPr/>
          </a:p>
          <a:p>
            <a:pPr marL="342900" lvl="0" indent="-342900" algn="l" rtl="0">
              <a:lnSpc>
                <a:spcPct val="80000"/>
              </a:lnSpc>
              <a:spcBef>
                <a:spcPts val="440"/>
              </a:spcBef>
              <a:spcAft>
                <a:spcPts val="0"/>
              </a:spcAft>
              <a:buClr>
                <a:schemeClr val="dk1"/>
              </a:buClr>
              <a:buSzPts val="2200"/>
              <a:buChar char="•"/>
            </a:pPr>
            <a:r>
              <a:rPr lang="en-GB" sz="2200">
                <a:latin typeface="Calibri"/>
                <a:ea typeface="Calibri"/>
                <a:cs typeface="Calibri"/>
                <a:sym typeface="Calibri"/>
              </a:rPr>
              <a:t>La période estivale entraîne la perte d'un repas complet par jour, garanti d’ordinaire par les cantines scolaires à l’école, et réduit considérablement les possibilités de socialisation.</a:t>
            </a:r>
            <a:endParaRPr/>
          </a:p>
          <a:p>
            <a:pPr marL="342900" lvl="0" indent="-342900" algn="l" rtl="0">
              <a:lnSpc>
                <a:spcPct val="80000"/>
              </a:lnSpc>
              <a:spcBef>
                <a:spcPts val="440"/>
              </a:spcBef>
              <a:spcAft>
                <a:spcPts val="0"/>
              </a:spcAft>
              <a:buClr>
                <a:schemeClr val="dk1"/>
              </a:buClr>
              <a:buSzPts val="2200"/>
              <a:buChar char="•"/>
            </a:pPr>
            <a:r>
              <a:rPr lang="en-GB" sz="2200">
                <a:latin typeface="Calibri"/>
                <a:ea typeface="Calibri"/>
                <a:cs typeface="Calibri"/>
                <a:sym typeface="Calibri"/>
              </a:rPr>
              <a:t>Malgré l'organisation de camps d'été dans les quartiers les plus défavorisés et la fourniture quotidienne de repas complets à ceux qui n'en ont pas les moyens, la pauvreté se multiplie partout en Grande-Bretagne</a:t>
            </a:r>
            <a:endParaRPr/>
          </a:p>
          <a:p>
            <a:pPr marL="342900" lvl="0" indent="-342900" algn="l" rtl="0">
              <a:lnSpc>
                <a:spcPct val="80000"/>
              </a:lnSpc>
              <a:spcBef>
                <a:spcPts val="440"/>
              </a:spcBef>
              <a:spcAft>
                <a:spcPts val="0"/>
              </a:spcAft>
              <a:buClr>
                <a:schemeClr val="dk1"/>
              </a:buClr>
              <a:buSzPts val="2200"/>
              <a:buChar char="•"/>
            </a:pPr>
            <a:r>
              <a:rPr lang="en-GB" sz="2200">
                <a:latin typeface="Calibri"/>
                <a:ea typeface="Calibri"/>
                <a:cs typeface="Calibri"/>
                <a:sym typeface="Calibri"/>
              </a:rPr>
              <a:t>La crise économique qui frappe la Grande-Bretagne fait qu’un nombre croissant de familles rencontrent des difficultés pour mettre suffisamment de nourriture sur la table.</a:t>
            </a:r>
            <a:endParaRPr sz="2200"/>
          </a:p>
          <a:p>
            <a:pPr marL="342900" lvl="0" indent="-342900" algn="l" rtl="0">
              <a:lnSpc>
                <a:spcPct val="80000"/>
              </a:lnSpc>
              <a:spcBef>
                <a:spcPts val="160"/>
              </a:spcBef>
              <a:spcAft>
                <a:spcPts val="0"/>
              </a:spcAft>
              <a:buClr>
                <a:schemeClr val="dk1"/>
              </a:buClr>
              <a:buSzPts val="800"/>
              <a:buNone/>
            </a:pPr>
            <a:endParaRPr sz="800"/>
          </a:p>
          <a:p>
            <a:pPr marL="342900" lvl="0" indent="-292100" algn="l" rtl="0">
              <a:lnSpc>
                <a:spcPct val="80000"/>
              </a:lnSpc>
              <a:spcBef>
                <a:spcPts val="160"/>
              </a:spcBef>
              <a:spcAft>
                <a:spcPts val="0"/>
              </a:spcAft>
              <a:buClr>
                <a:schemeClr val="dk1"/>
              </a:buClr>
              <a:buSzPts val="800"/>
              <a:buNone/>
            </a:pPr>
            <a:endParaRPr sz="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3"/>
          <p:cNvSpPr/>
          <p:nvPr/>
        </p:nvSpPr>
        <p:spPr>
          <a:xfrm>
            <a:off x="264475" y="1310200"/>
            <a:ext cx="8645400" cy="5090600"/>
          </a:xfrm>
          <a:prstGeom prst="roundRect">
            <a:avLst>
              <a:gd name="adj" fmla="val 1076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2700"/>
              <a:buFont typeface="Calibri"/>
              <a:buNone/>
            </a:pPr>
            <a:r>
              <a:rPr lang="en-GB" sz="2700" b="1" u="sng">
                <a:solidFill>
                  <a:schemeClr val="hlink"/>
                </a:solidFill>
                <a:latin typeface="Calibri"/>
                <a:ea typeface="Calibri"/>
                <a:cs typeface="Calibri"/>
                <a:sym typeface="Calibri"/>
                <a:hlinkClick r:id="rId3"/>
              </a:rPr>
              <a:t>“Au Royaume-Uni: un million d'enfants souffrent de la faim pendant les vacances scolaires</a:t>
            </a:r>
            <a:r>
              <a:rPr lang="en-GB" sz="2700" b="1" u="sng">
                <a:solidFill>
                  <a:schemeClr val="hlink"/>
                </a:solidFill>
                <a:hlinkClick r:id="rId3"/>
              </a:rPr>
              <a:t>”</a:t>
            </a:r>
            <a:br>
              <a:rPr lang="en-GB" sz="2700" b="1"/>
            </a:br>
            <a:r>
              <a:rPr lang="en-GB" sz="2700" b="1">
                <a:solidFill>
                  <a:srgbClr val="FFFFFF"/>
                </a:solidFill>
              </a:rPr>
              <a:t>RUNNING DICTATION GAP FILL</a:t>
            </a:r>
            <a:br>
              <a:rPr lang="en-GB" sz="2700" b="1">
                <a:solidFill>
                  <a:srgbClr val="FFFFFF"/>
                </a:solidFill>
              </a:rPr>
            </a:br>
            <a:endParaRPr sz="2700">
              <a:solidFill>
                <a:srgbClr val="FFFFFF"/>
              </a:solidFill>
            </a:endParaRPr>
          </a:p>
        </p:txBody>
      </p:sp>
      <p:sp>
        <p:nvSpPr>
          <p:cNvPr id="185" name="Google Shape;185;p13"/>
          <p:cNvSpPr txBox="1">
            <a:spLocks noGrp="1"/>
          </p:cNvSpPr>
          <p:nvPr>
            <p:ph type="body" idx="1"/>
          </p:nvPr>
        </p:nvSpPr>
        <p:spPr>
          <a:xfrm>
            <a:off x="457200" y="1417638"/>
            <a:ext cx="8229600" cy="52578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80000"/>
              </a:lnSpc>
              <a:spcBef>
                <a:spcPts val="0"/>
              </a:spcBef>
              <a:spcAft>
                <a:spcPts val="0"/>
              </a:spcAft>
              <a:buClr>
                <a:schemeClr val="dk1"/>
              </a:buClr>
              <a:buSzPts val="2240"/>
              <a:buChar char="•"/>
            </a:pPr>
            <a:r>
              <a:rPr lang="en-GB" sz="2240"/>
              <a:t>Il ne s'agit pas d’un ……… en développement, mais bien de l'un des plus ……….. du …………… , le Royaume-Uni.</a:t>
            </a:r>
            <a:endParaRPr/>
          </a:p>
          <a:p>
            <a:pPr marL="342900" lvl="0" indent="-342900" algn="l" rtl="0">
              <a:lnSpc>
                <a:spcPct val="80000"/>
              </a:lnSpc>
              <a:spcBef>
                <a:spcPts val="448"/>
              </a:spcBef>
              <a:spcAft>
                <a:spcPts val="0"/>
              </a:spcAft>
              <a:buClr>
                <a:schemeClr val="dk1"/>
              </a:buClr>
              <a:buSzPts val="2240"/>
              <a:buChar char="•"/>
            </a:pPr>
            <a:r>
              <a:rPr lang="en-GB" sz="2240"/>
              <a:t>Les ………………….  devraient être un moment de détente pour les ……………….. et l'occasion de se ……………… sans soucis.  En réalité, de nombreux parents doivent littéralement retirer le ……..  de leur bouche pour pouvoir le garantir à leurs ……………..</a:t>
            </a:r>
            <a:endParaRPr sz="2240"/>
          </a:p>
          <a:p>
            <a:pPr marL="342900" lvl="0" indent="-342900" algn="l" rtl="0">
              <a:lnSpc>
                <a:spcPct val="80000"/>
              </a:lnSpc>
              <a:spcBef>
                <a:spcPts val="448"/>
              </a:spcBef>
              <a:spcAft>
                <a:spcPts val="0"/>
              </a:spcAft>
              <a:buClr>
                <a:schemeClr val="dk1"/>
              </a:buClr>
              <a:buSzPts val="2240"/>
              <a:buChar char="•"/>
            </a:pPr>
            <a:r>
              <a:rPr lang="en-GB" sz="2240"/>
              <a:t>La «………………. des vacances ……………» au Royaume-Uni, concerne plus d'un …………… d'enfants menacés par la ……….. et l'isolement.</a:t>
            </a:r>
            <a:endParaRPr/>
          </a:p>
          <a:p>
            <a:pPr marL="342900" lvl="0" indent="-342900" algn="l" rtl="0">
              <a:lnSpc>
                <a:spcPct val="80000"/>
              </a:lnSpc>
              <a:spcBef>
                <a:spcPts val="448"/>
              </a:spcBef>
              <a:spcAft>
                <a:spcPts val="0"/>
              </a:spcAft>
              <a:buClr>
                <a:schemeClr val="dk1"/>
              </a:buClr>
              <a:buSzPts val="2240"/>
              <a:buChar char="•"/>
            </a:pPr>
            <a:r>
              <a:rPr lang="en-GB" sz="2240"/>
              <a:t>La période estivale entraîne la perte d'un ……….. complet par ………, garanti d’ordinaire par les …………….. scolaires à l’…………, et réduit considérablement les possibilités de socialisation.</a:t>
            </a:r>
            <a:endParaRPr/>
          </a:p>
          <a:p>
            <a:pPr marL="342900" lvl="0" indent="-342900" algn="l" rtl="0">
              <a:lnSpc>
                <a:spcPct val="80000"/>
              </a:lnSpc>
              <a:spcBef>
                <a:spcPts val="448"/>
              </a:spcBef>
              <a:spcAft>
                <a:spcPts val="0"/>
              </a:spcAft>
              <a:buClr>
                <a:schemeClr val="dk1"/>
              </a:buClr>
              <a:buSzPts val="2240"/>
              <a:buChar char="•"/>
            </a:pPr>
            <a:r>
              <a:rPr lang="en-GB" sz="2240"/>
              <a:t>Malgré l'organisation de camps d’…….. dans les quartiers les plus ……………….. et la fourniture quotidienne de repas complets à ceux qui n'en ont pas les moyens, la …………….. se multiplie partout en ……………-………………..</a:t>
            </a:r>
            <a:endParaRPr/>
          </a:p>
          <a:p>
            <a:pPr marL="342900" lvl="0" indent="-342900" algn="l" rtl="0">
              <a:lnSpc>
                <a:spcPct val="80000"/>
              </a:lnSpc>
              <a:spcBef>
                <a:spcPts val="448"/>
              </a:spcBef>
              <a:spcAft>
                <a:spcPts val="0"/>
              </a:spcAft>
              <a:buClr>
                <a:schemeClr val="dk1"/>
              </a:buClr>
              <a:buSzPts val="2240"/>
              <a:buChar char="•"/>
            </a:pPr>
            <a:r>
              <a:rPr lang="en-GB" sz="2240"/>
              <a:t>La crise ………………. qui frappe la Grande-Bretagne fait qu’un ……………… croissant de familles rencontrent des ……………. pour mettre suffisamment de ……………….. sur la …………...</a:t>
            </a:r>
            <a:endParaRPr sz="2240"/>
          </a:p>
          <a:p>
            <a:pPr marL="342900" lvl="0" indent="-200660" algn="l" rtl="0">
              <a:lnSpc>
                <a:spcPct val="80000"/>
              </a:lnSpc>
              <a:spcBef>
                <a:spcPts val="448"/>
              </a:spcBef>
              <a:spcAft>
                <a:spcPts val="0"/>
              </a:spcAft>
              <a:buClr>
                <a:schemeClr val="dk1"/>
              </a:buClr>
              <a:buSzPts val="2240"/>
              <a:buNone/>
            </a:pPr>
            <a:endParaRPr sz="224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4"/>
          <p:cNvSpPr/>
          <p:nvPr/>
        </p:nvSpPr>
        <p:spPr>
          <a:xfrm>
            <a:off x="191525" y="1298025"/>
            <a:ext cx="8657700" cy="5362500"/>
          </a:xfrm>
          <a:prstGeom prst="roundRect">
            <a:avLst>
              <a:gd name="adj" fmla="val 1224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txBox="1">
            <a:spLocks noGrp="1"/>
          </p:cNvSpPr>
          <p:nvPr>
            <p:ph type="title"/>
          </p:nvPr>
        </p:nvSpPr>
        <p:spPr>
          <a:xfrm>
            <a:off x="457200" y="6791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Calibri"/>
              <a:buNone/>
            </a:pPr>
            <a:r>
              <a:rPr lang="en-GB" sz="3000" b="1" u="sng">
                <a:solidFill>
                  <a:schemeClr val="hlink"/>
                </a:solidFill>
                <a:latin typeface="Calibri"/>
                <a:ea typeface="Calibri"/>
                <a:cs typeface="Calibri"/>
                <a:sym typeface="Calibri"/>
                <a:hlinkClick r:id="rId3"/>
              </a:rPr>
              <a:t>“Au Royaume-Uni: un million d'enfants souffrent de la faim pendant les vacances scolaires”</a:t>
            </a:r>
            <a:endParaRPr sz="3000" b="1">
              <a:latin typeface="Calibri"/>
              <a:ea typeface="Calibri"/>
              <a:cs typeface="Calibri"/>
              <a:sym typeface="Calibri"/>
            </a:endParaRPr>
          </a:p>
        </p:txBody>
      </p:sp>
      <p:sp>
        <p:nvSpPr>
          <p:cNvPr id="193" name="Google Shape;193;p14"/>
          <p:cNvSpPr txBox="1">
            <a:spLocks noGrp="1"/>
          </p:cNvSpPr>
          <p:nvPr>
            <p:ph type="body" idx="1"/>
          </p:nvPr>
        </p:nvSpPr>
        <p:spPr>
          <a:xfrm>
            <a:off x="457200" y="1417638"/>
            <a:ext cx="8229600" cy="5868425"/>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200"/>
              <a:buChar char="•"/>
            </a:pPr>
            <a:r>
              <a:rPr lang="en-GB" sz="2200">
                <a:latin typeface="Calibri"/>
                <a:ea typeface="Calibri"/>
                <a:cs typeface="Calibri"/>
                <a:sym typeface="Calibri"/>
              </a:rPr>
              <a:t>Il ne s'agit pas d’un pays en </a:t>
            </a:r>
            <a:r>
              <a:rPr lang="en-GB" sz="2200" b="1">
                <a:solidFill>
                  <a:srgbClr val="FF0000"/>
                </a:solidFill>
                <a:latin typeface="Calibri"/>
                <a:ea typeface="Calibri"/>
                <a:cs typeface="Calibri"/>
                <a:sym typeface="Calibri"/>
              </a:rPr>
              <a:t>développement</a:t>
            </a:r>
            <a:r>
              <a:rPr lang="en-GB" sz="2200">
                <a:latin typeface="Calibri"/>
                <a:ea typeface="Calibri"/>
                <a:cs typeface="Calibri"/>
                <a:sym typeface="Calibri"/>
              </a:rPr>
              <a:t>, mais bien de l'un des plus </a:t>
            </a:r>
            <a:r>
              <a:rPr lang="en-GB" sz="2200" b="1">
                <a:solidFill>
                  <a:srgbClr val="FF0000"/>
                </a:solidFill>
                <a:latin typeface="Calibri"/>
                <a:ea typeface="Calibri"/>
                <a:cs typeface="Calibri"/>
                <a:sym typeface="Calibri"/>
              </a:rPr>
              <a:t>riches</a:t>
            </a:r>
            <a:r>
              <a:rPr lang="en-GB" sz="2200">
                <a:solidFill>
                  <a:srgbClr val="FF0000"/>
                </a:solidFill>
                <a:latin typeface="Calibri"/>
                <a:ea typeface="Calibri"/>
                <a:cs typeface="Calibri"/>
                <a:sym typeface="Calibri"/>
              </a:rPr>
              <a:t> </a:t>
            </a:r>
            <a:r>
              <a:rPr lang="en-GB" sz="2200">
                <a:latin typeface="Calibri"/>
                <a:ea typeface="Calibri"/>
                <a:cs typeface="Calibri"/>
                <a:sym typeface="Calibri"/>
              </a:rPr>
              <a:t>du </a:t>
            </a:r>
            <a:r>
              <a:rPr lang="en-GB" sz="2200" b="1">
                <a:solidFill>
                  <a:srgbClr val="FF0000"/>
                </a:solidFill>
                <a:latin typeface="Calibri"/>
                <a:ea typeface="Calibri"/>
                <a:cs typeface="Calibri"/>
                <a:sym typeface="Calibri"/>
              </a:rPr>
              <a:t>monde</a:t>
            </a:r>
            <a:r>
              <a:rPr lang="en-GB" sz="2200">
                <a:latin typeface="Calibri"/>
                <a:ea typeface="Calibri"/>
                <a:cs typeface="Calibri"/>
                <a:sym typeface="Calibri"/>
              </a:rPr>
              <a:t>, le Royaume-Uni.</a:t>
            </a:r>
            <a:endParaRPr/>
          </a:p>
          <a:p>
            <a:pPr marL="342900" lvl="0" indent="-342900" algn="l" rtl="0">
              <a:lnSpc>
                <a:spcPct val="80000"/>
              </a:lnSpc>
              <a:spcBef>
                <a:spcPts val="440"/>
              </a:spcBef>
              <a:spcAft>
                <a:spcPts val="0"/>
              </a:spcAft>
              <a:buClr>
                <a:schemeClr val="dk1"/>
              </a:buClr>
              <a:buSzPts val="2200"/>
              <a:buChar char="•"/>
            </a:pPr>
            <a:r>
              <a:rPr lang="en-GB" sz="2200">
                <a:latin typeface="Calibri"/>
                <a:ea typeface="Calibri"/>
                <a:cs typeface="Calibri"/>
                <a:sym typeface="Calibri"/>
              </a:rPr>
              <a:t>Les </a:t>
            </a:r>
            <a:r>
              <a:rPr lang="en-GB" sz="2200" b="1">
                <a:solidFill>
                  <a:srgbClr val="FF0000"/>
                </a:solidFill>
                <a:latin typeface="Calibri"/>
                <a:ea typeface="Calibri"/>
                <a:cs typeface="Calibri"/>
                <a:sym typeface="Calibri"/>
              </a:rPr>
              <a:t>vacances</a:t>
            </a:r>
            <a:r>
              <a:rPr lang="en-GB" sz="2200">
                <a:latin typeface="Calibri"/>
                <a:ea typeface="Calibri"/>
                <a:cs typeface="Calibri"/>
                <a:sym typeface="Calibri"/>
              </a:rPr>
              <a:t> devraient être un moment de détente pour les </a:t>
            </a:r>
            <a:r>
              <a:rPr lang="en-GB" sz="2200" b="1">
                <a:solidFill>
                  <a:srgbClr val="FF0000"/>
                </a:solidFill>
                <a:latin typeface="Calibri"/>
                <a:ea typeface="Calibri"/>
                <a:cs typeface="Calibri"/>
                <a:sym typeface="Calibri"/>
              </a:rPr>
              <a:t>familles</a:t>
            </a:r>
            <a:r>
              <a:rPr lang="en-GB" sz="2200">
                <a:latin typeface="Calibri"/>
                <a:ea typeface="Calibri"/>
                <a:cs typeface="Calibri"/>
                <a:sym typeface="Calibri"/>
              </a:rPr>
              <a:t> et l'occasion de se </a:t>
            </a:r>
            <a:r>
              <a:rPr lang="en-GB" sz="2200" b="1">
                <a:solidFill>
                  <a:srgbClr val="FF0000"/>
                </a:solidFill>
                <a:latin typeface="Calibri"/>
                <a:ea typeface="Calibri"/>
                <a:cs typeface="Calibri"/>
                <a:sym typeface="Calibri"/>
              </a:rPr>
              <a:t>retrouver</a:t>
            </a:r>
            <a:r>
              <a:rPr lang="en-GB" sz="2200">
                <a:solidFill>
                  <a:srgbClr val="FF0000"/>
                </a:solidFill>
                <a:latin typeface="Calibri"/>
                <a:ea typeface="Calibri"/>
                <a:cs typeface="Calibri"/>
                <a:sym typeface="Calibri"/>
              </a:rPr>
              <a:t> </a:t>
            </a:r>
            <a:r>
              <a:rPr lang="en-GB" sz="2200">
                <a:latin typeface="Calibri"/>
                <a:ea typeface="Calibri"/>
                <a:cs typeface="Calibri"/>
                <a:sym typeface="Calibri"/>
              </a:rPr>
              <a:t>sans soucis.  En réalité, de nombreux parents doivent littéralement retirer le </a:t>
            </a:r>
            <a:r>
              <a:rPr lang="en-GB" sz="2200" b="1">
                <a:solidFill>
                  <a:srgbClr val="FF0000"/>
                </a:solidFill>
                <a:latin typeface="Calibri"/>
                <a:ea typeface="Calibri"/>
                <a:cs typeface="Calibri"/>
                <a:sym typeface="Calibri"/>
              </a:rPr>
              <a:t>pain</a:t>
            </a:r>
            <a:r>
              <a:rPr lang="en-GB" sz="2200">
                <a:latin typeface="Calibri"/>
                <a:ea typeface="Calibri"/>
                <a:cs typeface="Calibri"/>
                <a:sym typeface="Calibri"/>
              </a:rPr>
              <a:t> de leur bouche pour pouvoir le garantir à leurs </a:t>
            </a:r>
            <a:r>
              <a:rPr lang="en-GB" sz="2200" b="1">
                <a:solidFill>
                  <a:srgbClr val="FF0000"/>
                </a:solidFill>
                <a:latin typeface="Calibri"/>
                <a:ea typeface="Calibri"/>
                <a:cs typeface="Calibri"/>
                <a:sym typeface="Calibri"/>
              </a:rPr>
              <a:t>enfants</a:t>
            </a:r>
            <a:r>
              <a:rPr lang="en-GB" sz="2200">
                <a:solidFill>
                  <a:srgbClr val="FF0000"/>
                </a:solidFill>
                <a:latin typeface="Calibri"/>
                <a:ea typeface="Calibri"/>
                <a:cs typeface="Calibri"/>
                <a:sym typeface="Calibri"/>
              </a:rPr>
              <a:t>.</a:t>
            </a:r>
            <a:endParaRPr/>
          </a:p>
          <a:p>
            <a:pPr marL="342900" lvl="0" indent="-342900" algn="l" rtl="0">
              <a:lnSpc>
                <a:spcPct val="80000"/>
              </a:lnSpc>
              <a:spcBef>
                <a:spcPts val="440"/>
              </a:spcBef>
              <a:spcAft>
                <a:spcPts val="0"/>
              </a:spcAft>
              <a:buClr>
                <a:schemeClr val="dk1"/>
              </a:buClr>
              <a:buSzPts val="2200"/>
              <a:buChar char="•"/>
            </a:pPr>
            <a:r>
              <a:rPr lang="en-GB" sz="2200">
                <a:latin typeface="Calibri"/>
                <a:ea typeface="Calibri"/>
                <a:cs typeface="Calibri"/>
                <a:sym typeface="Calibri"/>
              </a:rPr>
              <a:t>La «</a:t>
            </a:r>
            <a:r>
              <a:rPr lang="en-GB" sz="2200" b="1">
                <a:solidFill>
                  <a:srgbClr val="FF0000"/>
                </a:solidFill>
                <a:latin typeface="Calibri"/>
                <a:ea typeface="Calibri"/>
                <a:cs typeface="Calibri"/>
                <a:sym typeface="Calibri"/>
              </a:rPr>
              <a:t>pauvreté</a:t>
            </a:r>
            <a:r>
              <a:rPr lang="en-GB" sz="2200">
                <a:latin typeface="Calibri"/>
                <a:ea typeface="Calibri"/>
                <a:cs typeface="Calibri"/>
                <a:sym typeface="Calibri"/>
              </a:rPr>
              <a:t> des </a:t>
            </a:r>
            <a:r>
              <a:rPr lang="en-GB" sz="2200" b="1">
                <a:solidFill>
                  <a:srgbClr val="FF0000"/>
                </a:solidFill>
                <a:latin typeface="Calibri"/>
                <a:ea typeface="Calibri"/>
                <a:cs typeface="Calibri"/>
                <a:sym typeface="Calibri"/>
              </a:rPr>
              <a:t>vacances</a:t>
            </a:r>
            <a:r>
              <a:rPr lang="en-GB" sz="2200">
                <a:solidFill>
                  <a:srgbClr val="FF0000"/>
                </a:solidFill>
                <a:latin typeface="Calibri"/>
                <a:ea typeface="Calibri"/>
                <a:cs typeface="Calibri"/>
                <a:sym typeface="Calibri"/>
              </a:rPr>
              <a:t> </a:t>
            </a:r>
            <a:r>
              <a:rPr lang="en-GB" sz="2200">
                <a:latin typeface="Calibri"/>
                <a:ea typeface="Calibri"/>
                <a:cs typeface="Calibri"/>
                <a:sym typeface="Calibri"/>
              </a:rPr>
              <a:t>scolaires» au Royaume-Uni, concerne plus d'un </a:t>
            </a:r>
            <a:r>
              <a:rPr lang="en-GB" sz="2200" b="1">
                <a:solidFill>
                  <a:srgbClr val="FF0000"/>
                </a:solidFill>
                <a:latin typeface="Calibri"/>
                <a:ea typeface="Calibri"/>
                <a:cs typeface="Calibri"/>
                <a:sym typeface="Calibri"/>
              </a:rPr>
              <a:t>million</a:t>
            </a:r>
            <a:r>
              <a:rPr lang="en-GB" sz="2200">
                <a:latin typeface="Calibri"/>
                <a:ea typeface="Calibri"/>
                <a:cs typeface="Calibri"/>
                <a:sym typeface="Calibri"/>
              </a:rPr>
              <a:t> d'enfants menacés par la </a:t>
            </a:r>
            <a:r>
              <a:rPr lang="en-GB" sz="2200" b="1">
                <a:solidFill>
                  <a:srgbClr val="FF0000"/>
                </a:solidFill>
                <a:latin typeface="Calibri"/>
                <a:ea typeface="Calibri"/>
                <a:cs typeface="Calibri"/>
                <a:sym typeface="Calibri"/>
              </a:rPr>
              <a:t>faim</a:t>
            </a:r>
            <a:r>
              <a:rPr lang="en-GB" sz="2200" b="1">
                <a:latin typeface="Calibri"/>
                <a:ea typeface="Calibri"/>
                <a:cs typeface="Calibri"/>
                <a:sym typeface="Calibri"/>
              </a:rPr>
              <a:t> </a:t>
            </a:r>
            <a:r>
              <a:rPr lang="en-GB" sz="2200">
                <a:latin typeface="Calibri"/>
                <a:ea typeface="Calibri"/>
                <a:cs typeface="Calibri"/>
                <a:sym typeface="Calibri"/>
              </a:rPr>
              <a:t>et l'isolement.</a:t>
            </a:r>
            <a:endParaRPr/>
          </a:p>
          <a:p>
            <a:pPr marL="342900" lvl="0" indent="-342900" algn="l" rtl="0">
              <a:lnSpc>
                <a:spcPct val="80000"/>
              </a:lnSpc>
              <a:spcBef>
                <a:spcPts val="440"/>
              </a:spcBef>
              <a:spcAft>
                <a:spcPts val="0"/>
              </a:spcAft>
              <a:buClr>
                <a:schemeClr val="dk1"/>
              </a:buClr>
              <a:buSzPts val="2200"/>
              <a:buChar char="•"/>
            </a:pPr>
            <a:r>
              <a:rPr lang="en-GB" sz="2200">
                <a:latin typeface="Calibri"/>
                <a:ea typeface="Calibri"/>
                <a:cs typeface="Calibri"/>
                <a:sym typeface="Calibri"/>
              </a:rPr>
              <a:t>La période estivale entraîne la perte d'un </a:t>
            </a:r>
            <a:r>
              <a:rPr lang="en-GB" sz="2200" b="1">
                <a:solidFill>
                  <a:srgbClr val="FF0000"/>
                </a:solidFill>
                <a:latin typeface="Calibri"/>
                <a:ea typeface="Calibri"/>
                <a:cs typeface="Calibri"/>
                <a:sym typeface="Calibri"/>
              </a:rPr>
              <a:t>repas</a:t>
            </a:r>
            <a:r>
              <a:rPr lang="en-GB" sz="2200">
                <a:latin typeface="Calibri"/>
                <a:ea typeface="Calibri"/>
                <a:cs typeface="Calibri"/>
                <a:sym typeface="Calibri"/>
              </a:rPr>
              <a:t> complet par </a:t>
            </a:r>
            <a:r>
              <a:rPr lang="en-GB" sz="2200" b="1">
                <a:solidFill>
                  <a:srgbClr val="FF0000"/>
                </a:solidFill>
                <a:latin typeface="Calibri"/>
                <a:ea typeface="Calibri"/>
                <a:cs typeface="Calibri"/>
                <a:sym typeface="Calibri"/>
              </a:rPr>
              <a:t>jour</a:t>
            </a:r>
            <a:r>
              <a:rPr lang="en-GB" sz="2200">
                <a:latin typeface="Calibri"/>
                <a:ea typeface="Calibri"/>
                <a:cs typeface="Calibri"/>
                <a:sym typeface="Calibri"/>
              </a:rPr>
              <a:t>, garanti d’ordinaire par les </a:t>
            </a:r>
            <a:r>
              <a:rPr lang="en-GB" sz="2200" b="1">
                <a:solidFill>
                  <a:srgbClr val="FF0000"/>
                </a:solidFill>
                <a:latin typeface="Calibri"/>
                <a:ea typeface="Calibri"/>
                <a:cs typeface="Calibri"/>
                <a:sym typeface="Calibri"/>
              </a:rPr>
              <a:t>cantines</a:t>
            </a:r>
            <a:r>
              <a:rPr lang="en-GB" sz="2200">
                <a:latin typeface="Calibri"/>
                <a:ea typeface="Calibri"/>
                <a:cs typeface="Calibri"/>
                <a:sym typeface="Calibri"/>
              </a:rPr>
              <a:t> scolaires à l’</a:t>
            </a:r>
            <a:r>
              <a:rPr lang="en-GB" sz="2200" b="1">
                <a:solidFill>
                  <a:srgbClr val="FF0000"/>
                </a:solidFill>
                <a:latin typeface="Calibri"/>
                <a:ea typeface="Calibri"/>
                <a:cs typeface="Calibri"/>
                <a:sym typeface="Calibri"/>
              </a:rPr>
              <a:t>école</a:t>
            </a:r>
            <a:r>
              <a:rPr lang="en-GB" sz="2200">
                <a:latin typeface="Calibri"/>
                <a:ea typeface="Calibri"/>
                <a:cs typeface="Calibri"/>
                <a:sym typeface="Calibri"/>
              </a:rPr>
              <a:t>, et réduit considérablement les possibilités de socialisation.</a:t>
            </a:r>
            <a:endParaRPr/>
          </a:p>
          <a:p>
            <a:pPr marL="342900" lvl="0" indent="-342900" algn="l" rtl="0">
              <a:lnSpc>
                <a:spcPct val="80000"/>
              </a:lnSpc>
              <a:spcBef>
                <a:spcPts val="440"/>
              </a:spcBef>
              <a:spcAft>
                <a:spcPts val="0"/>
              </a:spcAft>
              <a:buClr>
                <a:schemeClr val="dk1"/>
              </a:buClr>
              <a:buSzPts val="2200"/>
              <a:buChar char="•"/>
            </a:pPr>
            <a:r>
              <a:rPr lang="en-GB" sz="2200">
                <a:latin typeface="Calibri"/>
                <a:ea typeface="Calibri"/>
                <a:cs typeface="Calibri"/>
                <a:sym typeface="Calibri"/>
              </a:rPr>
              <a:t>Malgré l'organisation de camps d'</a:t>
            </a:r>
            <a:r>
              <a:rPr lang="en-GB" sz="2200" b="1">
                <a:solidFill>
                  <a:srgbClr val="FF0000"/>
                </a:solidFill>
                <a:latin typeface="Calibri"/>
                <a:ea typeface="Calibri"/>
                <a:cs typeface="Calibri"/>
                <a:sym typeface="Calibri"/>
              </a:rPr>
              <a:t>été</a:t>
            </a:r>
            <a:r>
              <a:rPr lang="en-GB" sz="2200">
                <a:latin typeface="Calibri"/>
                <a:ea typeface="Calibri"/>
                <a:cs typeface="Calibri"/>
                <a:sym typeface="Calibri"/>
              </a:rPr>
              <a:t> dans les quartiers les plus </a:t>
            </a:r>
            <a:r>
              <a:rPr lang="en-GB" sz="2200" b="1">
                <a:solidFill>
                  <a:srgbClr val="FF0000"/>
                </a:solidFill>
                <a:latin typeface="Calibri"/>
                <a:ea typeface="Calibri"/>
                <a:cs typeface="Calibri"/>
                <a:sym typeface="Calibri"/>
              </a:rPr>
              <a:t>défavorisés</a:t>
            </a:r>
            <a:r>
              <a:rPr lang="en-GB" sz="2200">
                <a:solidFill>
                  <a:srgbClr val="FF0000"/>
                </a:solidFill>
                <a:latin typeface="Calibri"/>
                <a:ea typeface="Calibri"/>
                <a:cs typeface="Calibri"/>
                <a:sym typeface="Calibri"/>
              </a:rPr>
              <a:t> </a:t>
            </a:r>
            <a:r>
              <a:rPr lang="en-GB" sz="2200">
                <a:latin typeface="Calibri"/>
                <a:ea typeface="Calibri"/>
                <a:cs typeface="Calibri"/>
                <a:sym typeface="Calibri"/>
              </a:rPr>
              <a:t>et la fourniture quotidienne de repas complets à ceux qui n'en ont pas les moyens, la </a:t>
            </a:r>
            <a:r>
              <a:rPr lang="en-GB" sz="2200" b="1">
                <a:solidFill>
                  <a:srgbClr val="FF0000"/>
                </a:solidFill>
                <a:latin typeface="Calibri"/>
                <a:ea typeface="Calibri"/>
                <a:cs typeface="Calibri"/>
                <a:sym typeface="Calibri"/>
              </a:rPr>
              <a:t>pauvreté</a:t>
            </a:r>
            <a:r>
              <a:rPr lang="en-GB" sz="2200">
                <a:latin typeface="Calibri"/>
                <a:ea typeface="Calibri"/>
                <a:cs typeface="Calibri"/>
                <a:sym typeface="Calibri"/>
              </a:rPr>
              <a:t> se multiplie partout en </a:t>
            </a:r>
            <a:r>
              <a:rPr lang="en-GB" sz="2200" b="1">
                <a:solidFill>
                  <a:srgbClr val="FF0000"/>
                </a:solidFill>
                <a:latin typeface="Calibri"/>
                <a:ea typeface="Calibri"/>
                <a:cs typeface="Calibri"/>
                <a:sym typeface="Calibri"/>
              </a:rPr>
              <a:t>Grande-Bretagne</a:t>
            </a:r>
            <a:endParaRPr/>
          </a:p>
          <a:p>
            <a:pPr marL="342900" lvl="0" indent="-342900" algn="l" rtl="0">
              <a:lnSpc>
                <a:spcPct val="80000"/>
              </a:lnSpc>
              <a:spcBef>
                <a:spcPts val="440"/>
              </a:spcBef>
              <a:spcAft>
                <a:spcPts val="0"/>
              </a:spcAft>
              <a:buClr>
                <a:schemeClr val="dk1"/>
              </a:buClr>
              <a:buSzPts val="2200"/>
              <a:buChar char="•"/>
            </a:pPr>
            <a:r>
              <a:rPr lang="en-GB" sz="2200">
                <a:latin typeface="Calibri"/>
                <a:ea typeface="Calibri"/>
                <a:cs typeface="Calibri"/>
                <a:sym typeface="Calibri"/>
              </a:rPr>
              <a:t>La crise </a:t>
            </a:r>
            <a:r>
              <a:rPr lang="en-GB" sz="2200" b="1">
                <a:solidFill>
                  <a:srgbClr val="FF0000"/>
                </a:solidFill>
                <a:latin typeface="Calibri"/>
                <a:ea typeface="Calibri"/>
                <a:cs typeface="Calibri"/>
                <a:sym typeface="Calibri"/>
              </a:rPr>
              <a:t>économique</a:t>
            </a:r>
            <a:r>
              <a:rPr lang="en-GB" sz="2200">
                <a:latin typeface="Calibri"/>
                <a:ea typeface="Calibri"/>
                <a:cs typeface="Calibri"/>
                <a:sym typeface="Calibri"/>
              </a:rPr>
              <a:t> qui frappe la Grande-Bretagne fait qu’un </a:t>
            </a:r>
            <a:r>
              <a:rPr lang="en-GB" sz="2200" b="1">
                <a:solidFill>
                  <a:srgbClr val="FF0000"/>
                </a:solidFill>
                <a:latin typeface="Calibri"/>
                <a:ea typeface="Calibri"/>
                <a:cs typeface="Calibri"/>
                <a:sym typeface="Calibri"/>
              </a:rPr>
              <a:t>nombre</a:t>
            </a:r>
            <a:r>
              <a:rPr lang="en-GB" sz="2200">
                <a:latin typeface="Calibri"/>
                <a:ea typeface="Calibri"/>
                <a:cs typeface="Calibri"/>
                <a:sym typeface="Calibri"/>
              </a:rPr>
              <a:t> croissant de familles rencontrent des </a:t>
            </a:r>
            <a:r>
              <a:rPr lang="en-GB" sz="2200" b="1">
                <a:solidFill>
                  <a:srgbClr val="FF0000"/>
                </a:solidFill>
                <a:latin typeface="Calibri"/>
                <a:ea typeface="Calibri"/>
                <a:cs typeface="Calibri"/>
                <a:sym typeface="Calibri"/>
              </a:rPr>
              <a:t>difficultés</a:t>
            </a:r>
            <a:r>
              <a:rPr lang="en-GB" sz="2200">
                <a:latin typeface="Calibri"/>
                <a:ea typeface="Calibri"/>
                <a:cs typeface="Calibri"/>
                <a:sym typeface="Calibri"/>
              </a:rPr>
              <a:t> pour mettre suffisamment de </a:t>
            </a:r>
            <a:r>
              <a:rPr lang="en-GB" sz="2200" b="1">
                <a:solidFill>
                  <a:srgbClr val="FF0000"/>
                </a:solidFill>
                <a:latin typeface="Calibri"/>
                <a:ea typeface="Calibri"/>
                <a:cs typeface="Calibri"/>
                <a:sym typeface="Calibri"/>
              </a:rPr>
              <a:t>nourriture</a:t>
            </a:r>
            <a:r>
              <a:rPr lang="en-GB" sz="2200">
                <a:latin typeface="Calibri"/>
                <a:ea typeface="Calibri"/>
                <a:cs typeface="Calibri"/>
                <a:sym typeface="Calibri"/>
              </a:rPr>
              <a:t> sur la </a:t>
            </a:r>
            <a:r>
              <a:rPr lang="en-GB" sz="2200" b="1">
                <a:solidFill>
                  <a:srgbClr val="FF0000"/>
                </a:solidFill>
                <a:latin typeface="Calibri"/>
                <a:ea typeface="Calibri"/>
                <a:cs typeface="Calibri"/>
                <a:sym typeface="Calibri"/>
              </a:rPr>
              <a:t>table</a:t>
            </a:r>
            <a:r>
              <a:rPr lang="en-GB" sz="2200">
                <a:solidFill>
                  <a:srgbClr val="FF0000"/>
                </a:solidFill>
                <a:latin typeface="Calibri"/>
                <a:ea typeface="Calibri"/>
                <a:cs typeface="Calibri"/>
                <a:sym typeface="Calibri"/>
              </a:rPr>
              <a:t>.</a:t>
            </a:r>
            <a:endParaRPr sz="2200">
              <a:solidFill>
                <a:srgbClr val="FF0000"/>
              </a:solidFill>
            </a:endParaRPr>
          </a:p>
          <a:p>
            <a:pPr marL="342900" lvl="0" indent="-342900" algn="l" rtl="0">
              <a:lnSpc>
                <a:spcPct val="80000"/>
              </a:lnSpc>
              <a:spcBef>
                <a:spcPts val="160"/>
              </a:spcBef>
              <a:spcAft>
                <a:spcPts val="0"/>
              </a:spcAft>
              <a:buClr>
                <a:schemeClr val="dk1"/>
              </a:buClr>
              <a:buSzPts val="800"/>
              <a:buNone/>
            </a:pPr>
            <a:endParaRPr sz="800"/>
          </a:p>
          <a:p>
            <a:pPr marL="342900" lvl="0" indent="-292100" algn="l" rtl="0">
              <a:lnSpc>
                <a:spcPct val="80000"/>
              </a:lnSpc>
              <a:spcBef>
                <a:spcPts val="160"/>
              </a:spcBef>
              <a:spcAft>
                <a:spcPts val="0"/>
              </a:spcAft>
              <a:buClr>
                <a:schemeClr val="dk1"/>
              </a:buClr>
              <a:buSzPts val="800"/>
              <a:buNone/>
            </a:pPr>
            <a:endParaRPr sz="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25054-8E7B-435F-A9CC-EB4FBFBC8760}"/>
              </a:ext>
            </a:extLst>
          </p:cNvPr>
          <p:cNvSpPr>
            <a:spLocks noGrp="1"/>
          </p:cNvSpPr>
          <p:nvPr>
            <p:ph type="body" idx="1"/>
          </p:nvPr>
        </p:nvSpPr>
        <p:spPr/>
        <p:txBody>
          <a:bodyPr/>
          <a:lstStyle/>
          <a:p>
            <a:endParaRPr lang="en-GB"/>
          </a:p>
        </p:txBody>
      </p:sp>
      <p:pic>
        <p:nvPicPr>
          <p:cNvPr id="4" name="Picture 3">
            <a:hlinkClick r:id="rId2"/>
            <a:extLst>
              <a:ext uri="{FF2B5EF4-FFF2-40B4-BE49-F238E27FC236}">
                <a16:creationId xmlns:a16="http://schemas.microsoft.com/office/drawing/2014/main" id="{56CE0B50-B422-46B6-9AFE-D7F16C9A6289}"/>
              </a:ext>
            </a:extLst>
          </p:cNvPr>
          <p:cNvPicPr>
            <a:picLocks noChangeAspect="1"/>
          </p:cNvPicPr>
          <p:nvPr/>
        </p:nvPicPr>
        <p:blipFill rotWithShape="1">
          <a:blip r:embed="rId3"/>
          <a:srcRect t="59110" b="10120"/>
          <a:stretch/>
        </p:blipFill>
        <p:spPr>
          <a:xfrm>
            <a:off x="190969" y="1041327"/>
            <a:ext cx="8953031" cy="3896434"/>
          </a:xfrm>
          <a:prstGeom prst="rect">
            <a:avLst/>
          </a:prstGeom>
        </p:spPr>
      </p:pic>
    </p:spTree>
    <p:extLst>
      <p:ext uri="{BB962C8B-B14F-4D97-AF65-F5344CB8AC3E}">
        <p14:creationId xmlns:p14="http://schemas.microsoft.com/office/powerpoint/2010/main" val="3057776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g6de1f92e13_0_24"/>
          <p:cNvPicPr preferRelativeResize="0"/>
          <p:nvPr/>
        </p:nvPicPr>
        <p:blipFill rotWithShape="1">
          <a:blip r:embed="rId3">
            <a:alphaModFix/>
          </a:blip>
          <a:srcRect/>
          <a:stretch/>
        </p:blipFill>
        <p:spPr>
          <a:xfrm>
            <a:off x="2598339" y="2730886"/>
            <a:ext cx="3605719" cy="1047169"/>
          </a:xfrm>
          <a:prstGeom prst="rect">
            <a:avLst/>
          </a:prstGeom>
          <a:noFill/>
          <a:ln>
            <a:noFill/>
          </a:ln>
        </p:spPr>
      </p:pic>
      <p:pic>
        <p:nvPicPr>
          <p:cNvPr id="199" name="Google Shape;199;g6de1f92e13_0_24"/>
          <p:cNvPicPr preferRelativeResize="0"/>
          <p:nvPr/>
        </p:nvPicPr>
        <p:blipFill rotWithShape="1">
          <a:blip r:embed="rId4">
            <a:alphaModFix/>
          </a:blip>
          <a:srcRect/>
          <a:stretch/>
        </p:blipFill>
        <p:spPr>
          <a:xfrm>
            <a:off x="2598350" y="3855925"/>
            <a:ext cx="1654450" cy="1167850"/>
          </a:xfrm>
          <a:prstGeom prst="rect">
            <a:avLst/>
          </a:prstGeom>
          <a:noFill/>
          <a:ln>
            <a:noFill/>
          </a:ln>
        </p:spPr>
      </p:pic>
      <p:sp>
        <p:nvSpPr>
          <p:cNvPr id="200" name="Google Shape;200;g6de1f92e13_0_24"/>
          <p:cNvSpPr/>
          <p:nvPr/>
        </p:nvSpPr>
        <p:spPr>
          <a:xfrm>
            <a:off x="4169588" y="3778050"/>
            <a:ext cx="2034600" cy="1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0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r>
              <a:rPr lang="en-GB" sz="1100" b="0" i="0" u="none" strike="noStrike" cap="none">
                <a:solidFill>
                  <a:srgbClr val="FFFFFF"/>
                </a:solidFill>
                <a:latin typeface="Calibri"/>
                <a:ea typeface="Calibri"/>
                <a:cs typeface="Calibri"/>
                <a:sym typeface="Calibri"/>
              </a:rPr>
              <a:t>.</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4" name="Picture 3">
            <a:extLst>
              <a:ext uri="{FF2B5EF4-FFF2-40B4-BE49-F238E27FC236}">
                <a16:creationId xmlns:a16="http://schemas.microsoft.com/office/drawing/2014/main" id="{18B20AD8-CB56-4705-A125-D6D90C75E48C}"/>
              </a:ext>
            </a:extLst>
          </p:cNvPr>
          <p:cNvPicPr>
            <a:picLocks noChangeAspect="1"/>
          </p:cNvPicPr>
          <p:nvPr/>
        </p:nvPicPr>
        <p:blipFill rotWithShape="1">
          <a:blip r:embed="rId3"/>
          <a:srcRect l="41006" b="91385"/>
          <a:stretch/>
        </p:blipFill>
        <p:spPr>
          <a:xfrm>
            <a:off x="4308565" y="0"/>
            <a:ext cx="4835435" cy="998805"/>
          </a:xfrm>
          <a:prstGeom prst="rect">
            <a:avLst/>
          </a:prstGeom>
        </p:spPr>
      </p:pic>
      <p:pic>
        <p:nvPicPr>
          <p:cNvPr id="3" name="Picture 2">
            <a:extLst>
              <a:ext uri="{FF2B5EF4-FFF2-40B4-BE49-F238E27FC236}">
                <a16:creationId xmlns:a16="http://schemas.microsoft.com/office/drawing/2014/main" id="{B7383234-3237-42AA-BC69-536F8EEA523B}"/>
              </a:ext>
            </a:extLst>
          </p:cNvPr>
          <p:cNvPicPr>
            <a:picLocks noChangeAspect="1"/>
          </p:cNvPicPr>
          <p:nvPr/>
        </p:nvPicPr>
        <p:blipFill rotWithShape="1">
          <a:blip r:embed="rId4"/>
          <a:srcRect t="47590" b="15000"/>
          <a:stretch/>
        </p:blipFill>
        <p:spPr>
          <a:xfrm>
            <a:off x="112542" y="1039543"/>
            <a:ext cx="9031458" cy="47789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4" name="Picture 3">
            <a:extLst>
              <a:ext uri="{FF2B5EF4-FFF2-40B4-BE49-F238E27FC236}">
                <a16:creationId xmlns:a16="http://schemas.microsoft.com/office/drawing/2014/main" id="{EDA1EB9B-AF7B-4207-8A67-71CCBCB7E01B}"/>
              </a:ext>
            </a:extLst>
          </p:cNvPr>
          <p:cNvPicPr>
            <a:picLocks noChangeAspect="1"/>
          </p:cNvPicPr>
          <p:nvPr/>
        </p:nvPicPr>
        <p:blipFill rotWithShape="1">
          <a:blip r:embed="rId3"/>
          <a:srcRect l="41006" b="91385"/>
          <a:stretch/>
        </p:blipFill>
        <p:spPr>
          <a:xfrm>
            <a:off x="4308565" y="0"/>
            <a:ext cx="4835435" cy="998805"/>
          </a:xfrm>
          <a:prstGeom prst="rect">
            <a:avLst/>
          </a:prstGeom>
        </p:spPr>
      </p:pic>
      <p:pic>
        <p:nvPicPr>
          <p:cNvPr id="8" name="Picture 7">
            <a:extLst>
              <a:ext uri="{FF2B5EF4-FFF2-40B4-BE49-F238E27FC236}">
                <a16:creationId xmlns:a16="http://schemas.microsoft.com/office/drawing/2014/main" id="{EC128CE6-1B77-4C0F-9569-40DE07B8A798}"/>
              </a:ext>
            </a:extLst>
          </p:cNvPr>
          <p:cNvPicPr>
            <a:picLocks noChangeAspect="1"/>
          </p:cNvPicPr>
          <p:nvPr/>
        </p:nvPicPr>
        <p:blipFill rotWithShape="1">
          <a:blip r:embed="rId4"/>
          <a:srcRect t="14564" b="41334"/>
          <a:stretch/>
        </p:blipFill>
        <p:spPr>
          <a:xfrm>
            <a:off x="208257" y="1125414"/>
            <a:ext cx="8727486" cy="54441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4"/>
          <p:cNvPicPr preferRelativeResize="0"/>
          <p:nvPr/>
        </p:nvPicPr>
        <p:blipFill>
          <a:blip r:embed="rId3">
            <a:alphaModFix/>
          </a:blip>
          <a:stretch>
            <a:fillRect/>
          </a:stretch>
        </p:blipFill>
        <p:spPr>
          <a:xfrm>
            <a:off x="0" y="0"/>
            <a:ext cx="9144000" cy="6858000"/>
          </a:xfrm>
          <a:prstGeom prst="rect">
            <a:avLst/>
          </a:prstGeom>
          <a:noFill/>
          <a:ln>
            <a:noFill/>
          </a:ln>
        </p:spPr>
      </p:pic>
      <p:sp>
        <p:nvSpPr>
          <p:cNvPr id="110" name="Google Shape;110;p4"/>
          <p:cNvSpPr/>
          <p:nvPr/>
        </p:nvSpPr>
        <p:spPr>
          <a:xfrm>
            <a:off x="203675" y="337425"/>
            <a:ext cx="8609100" cy="6079800"/>
          </a:xfrm>
          <a:prstGeom prst="roundRect">
            <a:avLst>
              <a:gd name="adj" fmla="val 16667"/>
            </a:avLst>
          </a:prstGeom>
          <a:solidFill>
            <a:srgbClr val="00ACD8">
              <a:alpha val="638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a:solidFill>
                  <a:srgbClr val="FFFFFF"/>
                </a:solidFill>
              </a:rPr>
              <a:t>Lesson 1</a:t>
            </a:r>
            <a:endParaRPr b="1">
              <a:solidFill>
                <a:srgbClr val="FFFFFF"/>
              </a:solidFill>
            </a:endParaRPr>
          </a:p>
        </p:txBody>
      </p:sp>
      <p:sp>
        <p:nvSpPr>
          <p:cNvPr id="112" name="Google Shape;112;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FFFFFF"/>
              </a:buClr>
              <a:buSzPts val="2720"/>
              <a:buFont typeface="Noto Sans Symbols"/>
              <a:buChar char="✔"/>
            </a:pPr>
            <a:r>
              <a:rPr lang="en-GB" sz="2720" b="1">
                <a:solidFill>
                  <a:srgbClr val="FFFFFF"/>
                </a:solidFill>
              </a:rPr>
              <a:t>Starter: 2 citations de Nelson Mandela – read and comment</a:t>
            </a:r>
            <a:endParaRPr b="1">
              <a:solidFill>
                <a:srgbClr val="FFFFFF"/>
              </a:solidFill>
            </a:endParaRPr>
          </a:p>
          <a:p>
            <a:pPr marL="342900" lvl="0" indent="-342900" algn="l" rtl="0">
              <a:lnSpc>
                <a:spcPct val="90000"/>
              </a:lnSpc>
              <a:spcBef>
                <a:spcPts val="544"/>
              </a:spcBef>
              <a:spcAft>
                <a:spcPts val="0"/>
              </a:spcAft>
              <a:buClr>
                <a:srgbClr val="FFFFFF"/>
              </a:buClr>
              <a:buSzPts val="2720"/>
              <a:buFont typeface="Noto Sans Symbols"/>
              <a:buChar char="✔"/>
            </a:pPr>
            <a:r>
              <a:rPr lang="en-GB" sz="2720" b="1">
                <a:solidFill>
                  <a:srgbClr val="FFFFFF"/>
                </a:solidFill>
              </a:rPr>
              <a:t>Grande-Bretagne: l’essor des banques alimentaires – multiple choice reading comprehension</a:t>
            </a:r>
            <a:endParaRPr b="1">
              <a:solidFill>
                <a:srgbClr val="FFFFFF"/>
              </a:solidFill>
            </a:endParaRPr>
          </a:p>
          <a:p>
            <a:pPr marL="342900" lvl="0" indent="-342900" algn="l" rtl="0">
              <a:lnSpc>
                <a:spcPct val="90000"/>
              </a:lnSpc>
              <a:spcBef>
                <a:spcPts val="544"/>
              </a:spcBef>
              <a:spcAft>
                <a:spcPts val="0"/>
              </a:spcAft>
              <a:buClr>
                <a:srgbClr val="FFFFFF"/>
              </a:buClr>
              <a:buSzPts val="2720"/>
              <a:buFont typeface="Noto Sans Symbols"/>
              <a:buChar char="✔"/>
            </a:pPr>
            <a:r>
              <a:rPr lang="en-GB" sz="2720" b="1">
                <a:solidFill>
                  <a:srgbClr val="FFFFFF"/>
                </a:solidFill>
              </a:rPr>
              <a:t>Une mère célibataire anglaise – reading comprehension</a:t>
            </a:r>
            <a:endParaRPr b="1">
              <a:solidFill>
                <a:srgbClr val="FFFFFF"/>
              </a:solidFill>
            </a:endParaRPr>
          </a:p>
          <a:p>
            <a:pPr marL="342900" lvl="0" indent="-342900" algn="l" rtl="0">
              <a:lnSpc>
                <a:spcPct val="90000"/>
              </a:lnSpc>
              <a:spcBef>
                <a:spcPts val="544"/>
              </a:spcBef>
              <a:spcAft>
                <a:spcPts val="0"/>
              </a:spcAft>
              <a:buClr>
                <a:srgbClr val="FFFFFF"/>
              </a:buClr>
              <a:buSzPts val="2720"/>
              <a:buFont typeface="Noto Sans Symbols"/>
              <a:buChar char="✔"/>
            </a:pPr>
            <a:r>
              <a:rPr lang="en-GB" sz="2720" b="1">
                <a:solidFill>
                  <a:srgbClr val="FFFFFF"/>
                </a:solidFill>
              </a:rPr>
              <a:t>Au Royaume-Uni, un million d’enfants souffrent de la faim pendants les vacances scolaires – running dictation and discussion</a:t>
            </a:r>
            <a:endParaRPr b="1">
              <a:solidFill>
                <a:srgbClr val="FFFFFF"/>
              </a:solidFill>
            </a:endParaRPr>
          </a:p>
          <a:p>
            <a:pPr marL="342900" lvl="0" indent="-342900" algn="l" rtl="0">
              <a:lnSpc>
                <a:spcPct val="90000"/>
              </a:lnSpc>
              <a:spcBef>
                <a:spcPts val="544"/>
              </a:spcBef>
              <a:spcAft>
                <a:spcPts val="0"/>
              </a:spcAft>
              <a:buClr>
                <a:srgbClr val="FFFFFF"/>
              </a:buClr>
              <a:buSzPts val="2720"/>
              <a:buFont typeface="Noto Sans Symbols"/>
              <a:buChar char="✔"/>
            </a:pPr>
            <a:r>
              <a:rPr lang="en-GB" sz="2720" b="1">
                <a:solidFill>
                  <a:srgbClr val="FFFFFF"/>
                </a:solidFill>
              </a:rPr>
              <a:t>Recherchez! – 4 prompt questions to explore poverty in more details</a:t>
            </a:r>
            <a:endParaRPr b="1">
              <a:solidFill>
                <a:srgbClr val="FFFFFF"/>
              </a:solidFill>
            </a:endParaRPr>
          </a:p>
          <a:p>
            <a:pPr marL="342900" lvl="0" indent="-342900" algn="l" rtl="0">
              <a:lnSpc>
                <a:spcPct val="90000"/>
              </a:lnSpc>
              <a:spcBef>
                <a:spcPts val="544"/>
              </a:spcBef>
              <a:spcAft>
                <a:spcPts val="0"/>
              </a:spcAft>
              <a:buClr>
                <a:schemeClr val="dk1"/>
              </a:buClr>
              <a:buSzPts val="2720"/>
              <a:buNone/>
            </a:pPr>
            <a:endParaRPr sz="272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9" name="Google Shape;126;p6">
            <a:extLst>
              <a:ext uri="{FF2B5EF4-FFF2-40B4-BE49-F238E27FC236}">
                <a16:creationId xmlns:a16="http://schemas.microsoft.com/office/drawing/2014/main" id="{AF52E957-BF30-4F98-BD70-D5A7F0DEFFC6}"/>
              </a:ext>
            </a:extLst>
          </p:cNvPr>
          <p:cNvSpPr/>
          <p:nvPr/>
        </p:nvSpPr>
        <p:spPr>
          <a:xfrm>
            <a:off x="383349" y="1592237"/>
            <a:ext cx="8469215" cy="4991125"/>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txBox="1">
            <a:spLocks noGrp="1"/>
          </p:cNvSpPr>
          <p:nvPr>
            <p:ph type="title"/>
          </p:nvPr>
        </p:nvSpPr>
        <p:spPr>
          <a:xfrm>
            <a:off x="267385" y="274638"/>
            <a:ext cx="8701144"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Calibri"/>
              <a:buNone/>
            </a:pPr>
            <a:r>
              <a:rPr lang="en-GB" sz="3959" b="1">
                <a:solidFill>
                  <a:srgbClr val="FFFFFF"/>
                </a:solidFill>
              </a:rPr>
              <a:t>Starter: 2 citations de Nelson Mandela</a:t>
            </a:r>
            <a:endParaRPr sz="3959" b="1">
              <a:solidFill>
                <a:srgbClr val="FFFFFF"/>
              </a:solidFill>
            </a:endParaRPr>
          </a:p>
        </p:txBody>
      </p:sp>
      <p:pic>
        <p:nvPicPr>
          <p:cNvPr id="7" name="Picture 6">
            <a:extLst>
              <a:ext uri="{FF2B5EF4-FFF2-40B4-BE49-F238E27FC236}">
                <a16:creationId xmlns:a16="http://schemas.microsoft.com/office/drawing/2014/main" id="{18A16C0A-D9A1-47AD-B61A-9C72A178C708}"/>
              </a:ext>
            </a:extLst>
          </p:cNvPr>
          <p:cNvPicPr>
            <a:picLocks noChangeAspect="1"/>
          </p:cNvPicPr>
          <p:nvPr/>
        </p:nvPicPr>
        <p:blipFill>
          <a:blip r:embed="rId3"/>
          <a:stretch>
            <a:fillRect/>
          </a:stretch>
        </p:blipFill>
        <p:spPr>
          <a:xfrm>
            <a:off x="821185" y="1997658"/>
            <a:ext cx="2948958" cy="4175517"/>
          </a:xfrm>
          <a:prstGeom prst="rect">
            <a:avLst/>
          </a:prstGeom>
          <a:solidFill>
            <a:schemeClr val="bg1"/>
          </a:solidFill>
        </p:spPr>
      </p:pic>
      <p:sp>
        <p:nvSpPr>
          <p:cNvPr id="12" name="TextBox 11">
            <a:extLst>
              <a:ext uri="{FF2B5EF4-FFF2-40B4-BE49-F238E27FC236}">
                <a16:creationId xmlns:a16="http://schemas.microsoft.com/office/drawing/2014/main" id="{322E70DC-F82B-42E0-ABA8-2089839A3EEA}"/>
              </a:ext>
            </a:extLst>
          </p:cNvPr>
          <p:cNvSpPr txBox="1"/>
          <p:nvPr/>
        </p:nvSpPr>
        <p:spPr>
          <a:xfrm>
            <a:off x="4030676" y="1797219"/>
            <a:ext cx="4572000" cy="2154436"/>
          </a:xfrm>
          <a:prstGeom prst="rect">
            <a:avLst/>
          </a:prstGeom>
          <a:noFill/>
        </p:spPr>
        <p:txBody>
          <a:bodyPr wrap="square">
            <a:spAutoFit/>
          </a:bodyPr>
          <a:lstStyle/>
          <a:p>
            <a:endParaRPr lang="fr-FR" b="1" dirty="0">
              <a:latin typeface="Arial Rounded MT Bold" panose="020F0704030504030204" pitchFamily="34" charset="0"/>
            </a:endParaRPr>
          </a:p>
          <a:p>
            <a:r>
              <a:rPr lang="fr-FR" sz="2000" b="1" i="0" dirty="0">
                <a:solidFill>
                  <a:srgbClr val="000000"/>
                </a:solidFill>
                <a:effectLst/>
                <a:latin typeface="Arial Rounded MT Bold" panose="020F0704030504030204" pitchFamily="34" charset="0"/>
              </a:rPr>
              <a:t>‘‘ La lutte contre la pauvreté n’est pas un acte de charité. C’est un acte de justice. C’est la protection des droits fondamentaux de l’homme, de son droit à la dignité et à une vie décente.’’</a:t>
            </a:r>
            <a:endParaRPr lang="en-GB" sz="2000" b="1" dirty="0">
              <a:latin typeface="Arial Rounded MT Bold" panose="020F0704030504030204" pitchFamily="34" charset="0"/>
            </a:endParaRPr>
          </a:p>
        </p:txBody>
      </p:sp>
      <p:sp>
        <p:nvSpPr>
          <p:cNvPr id="11" name="TextBox 10">
            <a:extLst>
              <a:ext uri="{FF2B5EF4-FFF2-40B4-BE49-F238E27FC236}">
                <a16:creationId xmlns:a16="http://schemas.microsoft.com/office/drawing/2014/main" id="{42246556-C206-4981-9B37-64BE6DC117CB}"/>
              </a:ext>
            </a:extLst>
          </p:cNvPr>
          <p:cNvSpPr txBox="1"/>
          <p:nvPr/>
        </p:nvSpPr>
        <p:spPr>
          <a:xfrm>
            <a:off x="4030676" y="4018739"/>
            <a:ext cx="4572000" cy="2154436"/>
          </a:xfrm>
          <a:prstGeom prst="rect">
            <a:avLst/>
          </a:prstGeom>
          <a:noFill/>
        </p:spPr>
        <p:txBody>
          <a:bodyPr wrap="square">
            <a:spAutoFit/>
          </a:bodyPr>
          <a:lstStyle/>
          <a:p>
            <a:endParaRPr lang="fr-FR" dirty="0">
              <a:latin typeface="Cooper Black" panose="0208090404030B020404" pitchFamily="18" charset="0"/>
            </a:endParaRPr>
          </a:p>
          <a:p>
            <a:r>
              <a:rPr lang="fr-FR" sz="2000" b="1" i="0" dirty="0">
                <a:solidFill>
                  <a:srgbClr val="000000"/>
                </a:solidFill>
                <a:effectLst/>
                <a:latin typeface="Arial Rounded MT Bold" panose="020F0704030504030204" pitchFamily="34" charset="0"/>
              </a:rPr>
              <a:t>‘‘ </a:t>
            </a:r>
            <a:r>
              <a:rPr lang="fr-FR" sz="2000" b="1" i="0" dirty="0">
                <a:solidFill>
                  <a:srgbClr val="222222"/>
                </a:solidFill>
                <a:effectLst/>
                <a:latin typeface="Arial Rounded MT Bold" panose="020F0704030504030204" pitchFamily="34" charset="0"/>
              </a:rPr>
              <a:t>La pauvreté n’est pas une chose naturelle. Il s’agit d’une pure création humaine, et elle ne peut être surmontée et éradiquée qu’au travers des actions des êtres humains.’’</a:t>
            </a:r>
            <a:endParaRPr lang="en-GB" sz="1600" b="1" dirty="0">
              <a:latin typeface="Arial Rounded MT Bold" panose="020F0704030504030204" pitchFamily="34" charset="0"/>
            </a:endParaRPr>
          </a:p>
        </p:txBody>
      </p:sp>
    </p:spTree>
    <p:extLst>
      <p:ext uri="{BB962C8B-B14F-4D97-AF65-F5344CB8AC3E}">
        <p14:creationId xmlns:p14="http://schemas.microsoft.com/office/powerpoint/2010/main" val="242884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p:nvPr/>
        </p:nvSpPr>
        <p:spPr>
          <a:xfrm>
            <a:off x="483350" y="1690175"/>
            <a:ext cx="8329200" cy="4620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1440"/>
              <a:buFont typeface="Calibri"/>
              <a:buNone/>
            </a:pPr>
            <a:br>
              <a:rPr lang="en-GB" sz="1440" u="sng" dirty="0">
                <a:solidFill>
                  <a:schemeClr val="hlink"/>
                </a:solidFill>
                <a:hlinkClick r:id="rId3"/>
              </a:rPr>
            </a:br>
            <a:br>
              <a:rPr lang="en-GB" sz="1440" u="sng" dirty="0">
                <a:solidFill>
                  <a:schemeClr val="hlink"/>
                </a:solidFill>
                <a:hlinkClick r:id="rId3"/>
              </a:rPr>
            </a:br>
            <a:r>
              <a:rPr lang="en-GB" sz="4400" b="1" u="sng" dirty="0">
                <a:solidFill>
                  <a:schemeClr val="hlink"/>
                </a:solidFill>
                <a:hlinkClick r:id="rId3"/>
              </a:rPr>
              <a:t>Grande Bretagne – </a:t>
            </a:r>
            <a:r>
              <a:rPr lang="en-GB" sz="4400" b="1" u="sng" dirty="0" err="1">
                <a:solidFill>
                  <a:schemeClr val="hlink"/>
                </a:solidFill>
                <a:hlinkClick r:id="rId3"/>
              </a:rPr>
              <a:t>l’essor</a:t>
            </a:r>
            <a:r>
              <a:rPr lang="en-GB" sz="4400" b="1" u="sng" dirty="0">
                <a:solidFill>
                  <a:schemeClr val="hlink"/>
                </a:solidFill>
                <a:hlinkClick r:id="rId3"/>
              </a:rPr>
              <a:t> des </a:t>
            </a:r>
            <a:r>
              <a:rPr lang="en-GB" sz="4400" b="1" u="sng" dirty="0" err="1">
                <a:solidFill>
                  <a:schemeClr val="hlink"/>
                </a:solidFill>
                <a:hlinkClick r:id="rId3"/>
              </a:rPr>
              <a:t>banques</a:t>
            </a:r>
            <a:r>
              <a:rPr lang="en-GB" sz="4400" b="1" u="sng" dirty="0">
                <a:solidFill>
                  <a:schemeClr val="hlink"/>
                </a:solidFill>
                <a:hlinkClick r:id="rId3"/>
              </a:rPr>
              <a:t> </a:t>
            </a:r>
            <a:r>
              <a:rPr lang="en-GB" sz="4400" b="1" u="sng" dirty="0" err="1">
                <a:solidFill>
                  <a:schemeClr val="hlink"/>
                </a:solidFill>
                <a:hlinkClick r:id="rId3"/>
              </a:rPr>
              <a:t>alimentaires</a:t>
            </a:r>
            <a:r>
              <a:rPr lang="en-GB" sz="4400" b="1" u="sng" dirty="0">
                <a:solidFill>
                  <a:schemeClr val="hlink"/>
                </a:solidFill>
                <a:hlinkClick r:id="rId3"/>
              </a:rPr>
              <a:t> </a:t>
            </a:r>
            <a:br>
              <a:rPr lang="en-GB" sz="1440" dirty="0"/>
            </a:br>
            <a:endParaRPr sz="1440" dirty="0"/>
          </a:p>
        </p:txBody>
      </p:sp>
      <p:sp>
        <p:nvSpPr>
          <p:cNvPr id="128" name="Google Shape;128;p6"/>
          <p:cNvSpPr txBox="1">
            <a:spLocks noGrp="1"/>
          </p:cNvSpPr>
          <p:nvPr>
            <p:ph type="body" idx="1"/>
          </p:nvPr>
        </p:nvSpPr>
        <p:spPr>
          <a:xfrm>
            <a:off x="457200" y="1845445"/>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720"/>
              <a:buNone/>
            </a:pPr>
            <a:r>
              <a:rPr lang="en-GB" sz="2720" b="1" dirty="0"/>
              <a:t>	</a:t>
            </a:r>
            <a:r>
              <a:rPr lang="en-GB" sz="2720" dirty="0" err="1"/>
              <a:t>En</a:t>
            </a:r>
            <a:r>
              <a:rPr lang="en-GB" sz="2720" dirty="0"/>
              <a:t> Grande Bretagne, la situation des plus </a:t>
            </a:r>
            <a:r>
              <a:rPr lang="en-GB" sz="2720" dirty="0" err="1"/>
              <a:t>pauvres</a:t>
            </a:r>
            <a:r>
              <a:rPr lang="en-GB" sz="2720" dirty="0"/>
              <a:t> </a:t>
            </a:r>
            <a:r>
              <a:rPr lang="en-GB" sz="2720" dirty="0" err="1"/>
              <a:t>s'aggrave</a:t>
            </a:r>
            <a:r>
              <a:rPr lang="en-GB" sz="2720" dirty="0"/>
              <a:t>. Les politiques </a:t>
            </a:r>
            <a:r>
              <a:rPr lang="en-GB" sz="2720" dirty="0" err="1"/>
              <a:t>d'austérités</a:t>
            </a:r>
            <a:r>
              <a:rPr lang="en-GB" sz="2720" dirty="0"/>
              <a:t> </a:t>
            </a:r>
            <a:r>
              <a:rPr lang="en-GB" sz="2720" dirty="0" err="1"/>
              <a:t>ont</a:t>
            </a:r>
            <a:r>
              <a:rPr lang="en-GB" sz="2720" dirty="0"/>
              <a:t> </a:t>
            </a:r>
            <a:r>
              <a:rPr lang="en-GB" sz="2720" dirty="0" err="1"/>
              <a:t>provoqué</a:t>
            </a:r>
            <a:r>
              <a:rPr lang="en-GB" sz="2720" dirty="0"/>
              <a:t> des coupes </a:t>
            </a:r>
            <a:r>
              <a:rPr lang="en-GB" sz="2720" dirty="0" err="1"/>
              <a:t>sèches</a:t>
            </a:r>
            <a:r>
              <a:rPr lang="en-GB" sz="2720" dirty="0"/>
              <a:t> dans les aides de </a:t>
            </a:r>
            <a:r>
              <a:rPr lang="en-GB" sz="2720" dirty="0" err="1"/>
              <a:t>l'Etat</a:t>
            </a:r>
            <a:r>
              <a:rPr lang="en-GB" sz="2720" dirty="0"/>
              <a:t> et les jobs mal </a:t>
            </a:r>
            <a:r>
              <a:rPr lang="en-GB" sz="2720" dirty="0" err="1"/>
              <a:t>payés</a:t>
            </a:r>
            <a:r>
              <a:rPr lang="en-GB" sz="2720" dirty="0"/>
              <a:t> ne </a:t>
            </a:r>
            <a:r>
              <a:rPr lang="en-GB" sz="2720" dirty="0" err="1"/>
              <a:t>permettent</a:t>
            </a:r>
            <a:r>
              <a:rPr lang="en-GB" sz="2720" dirty="0"/>
              <a:t> pas aux ménages de </a:t>
            </a:r>
            <a:r>
              <a:rPr lang="en-GB" sz="2720" dirty="0" err="1"/>
              <a:t>subvenir</a:t>
            </a:r>
            <a:r>
              <a:rPr lang="en-GB" sz="2720" dirty="0"/>
              <a:t> à des </a:t>
            </a:r>
            <a:r>
              <a:rPr lang="en-GB" sz="2720" dirty="0" err="1"/>
              <a:t>besoins</a:t>
            </a:r>
            <a:r>
              <a:rPr lang="en-GB" sz="2720" dirty="0"/>
              <a:t> les plus </a:t>
            </a:r>
            <a:r>
              <a:rPr lang="en-GB" sz="2720" dirty="0" err="1"/>
              <a:t>basiques</a:t>
            </a:r>
            <a:r>
              <a:rPr lang="en-GB" sz="2720" dirty="0"/>
              <a:t>. Comme les </a:t>
            </a:r>
            <a:r>
              <a:rPr lang="en-GB" sz="2720" dirty="0" err="1"/>
              <a:t>repas</a:t>
            </a:r>
            <a:r>
              <a:rPr lang="en-GB" sz="2720" dirty="0"/>
              <a:t> des enfants, par </a:t>
            </a:r>
            <a:r>
              <a:rPr lang="en-GB" sz="2720" dirty="0" err="1"/>
              <a:t>exemple</a:t>
            </a:r>
            <a:r>
              <a:rPr lang="en-GB" sz="2720" dirty="0"/>
              <a:t>. </a:t>
            </a:r>
            <a:endParaRPr dirty="0"/>
          </a:p>
          <a:p>
            <a:pPr marL="342900" lvl="0" indent="-342900" algn="l" rtl="0">
              <a:lnSpc>
                <a:spcPct val="80000"/>
              </a:lnSpc>
              <a:spcBef>
                <a:spcPts val="544"/>
              </a:spcBef>
              <a:spcAft>
                <a:spcPts val="0"/>
              </a:spcAft>
              <a:buClr>
                <a:schemeClr val="dk1"/>
              </a:buClr>
              <a:buSzPts val="2720"/>
              <a:buNone/>
            </a:pPr>
            <a:endParaRPr sz="2720" dirty="0"/>
          </a:p>
          <a:p>
            <a:pPr marL="342900" lvl="0" indent="-342900" algn="l" rtl="0">
              <a:lnSpc>
                <a:spcPct val="80000"/>
              </a:lnSpc>
              <a:spcBef>
                <a:spcPts val="544"/>
              </a:spcBef>
              <a:spcAft>
                <a:spcPts val="0"/>
              </a:spcAft>
              <a:buClr>
                <a:schemeClr val="dk1"/>
              </a:buClr>
              <a:buSzPts val="2720"/>
              <a:buNone/>
            </a:pPr>
            <a:r>
              <a:rPr lang="en-GB" sz="2720" dirty="0"/>
              <a:t>	Trois millions </a:t>
            </a:r>
            <a:r>
              <a:rPr lang="en-GB" sz="2720" dirty="0" err="1"/>
              <a:t>d'enfants</a:t>
            </a:r>
            <a:r>
              <a:rPr lang="en-GB" sz="2720" dirty="0"/>
              <a:t> </a:t>
            </a:r>
            <a:r>
              <a:rPr lang="en-GB" sz="2720" dirty="0" err="1"/>
              <a:t>connaissent</a:t>
            </a:r>
            <a:r>
              <a:rPr lang="en-GB" sz="2720" dirty="0"/>
              <a:t> la </a:t>
            </a:r>
            <a:r>
              <a:rPr lang="en-GB" sz="2720" dirty="0" err="1"/>
              <a:t>faim</a:t>
            </a:r>
            <a:r>
              <a:rPr lang="en-GB" sz="2720" dirty="0"/>
              <a:t> </a:t>
            </a:r>
            <a:r>
              <a:rPr lang="en-GB" sz="2720" dirty="0" err="1"/>
              <a:t>en</a:t>
            </a:r>
            <a:r>
              <a:rPr lang="en-GB" sz="2720" dirty="0"/>
              <a:t> Grande Bretagne. Et </a:t>
            </a:r>
            <a:r>
              <a:rPr lang="en-GB" sz="2720" dirty="0" err="1"/>
              <a:t>si</a:t>
            </a:r>
            <a:r>
              <a:rPr lang="en-GB" sz="2720" dirty="0"/>
              <a:t> </a:t>
            </a:r>
            <a:r>
              <a:rPr lang="en-GB" sz="2720" dirty="0" err="1"/>
              <a:t>en</a:t>
            </a:r>
            <a:r>
              <a:rPr lang="en-GB" sz="2720" dirty="0"/>
              <a:t> </a:t>
            </a:r>
            <a:r>
              <a:rPr lang="en-GB" sz="2720" dirty="0" err="1"/>
              <a:t>période</a:t>
            </a:r>
            <a:r>
              <a:rPr lang="en-GB" sz="2720" dirty="0"/>
              <a:t> </a:t>
            </a:r>
            <a:r>
              <a:rPr lang="en-GB" sz="2720" dirty="0" err="1"/>
              <a:t>scolaire</a:t>
            </a:r>
            <a:r>
              <a:rPr lang="en-GB" sz="2720" dirty="0"/>
              <a:t> </a:t>
            </a:r>
            <a:r>
              <a:rPr lang="en-GB" sz="2720" dirty="0" err="1"/>
              <a:t>ils</a:t>
            </a:r>
            <a:r>
              <a:rPr lang="en-GB" sz="2720" dirty="0"/>
              <a:t> </a:t>
            </a:r>
            <a:r>
              <a:rPr lang="en-GB" sz="2720" dirty="0" err="1"/>
              <a:t>ont</a:t>
            </a:r>
            <a:r>
              <a:rPr lang="en-GB" sz="2720" dirty="0"/>
              <a:t> au </a:t>
            </a:r>
            <a:r>
              <a:rPr lang="en-GB" sz="2720" dirty="0" err="1"/>
              <a:t>moins</a:t>
            </a:r>
            <a:r>
              <a:rPr lang="en-GB" sz="2720" dirty="0"/>
              <a:t> un </a:t>
            </a:r>
            <a:r>
              <a:rPr lang="en-GB" sz="2720" dirty="0" err="1"/>
              <a:t>repas</a:t>
            </a:r>
            <a:r>
              <a:rPr lang="en-GB" sz="2720" dirty="0"/>
              <a:t> </a:t>
            </a:r>
            <a:r>
              <a:rPr lang="en-GB" sz="2720" dirty="0" err="1"/>
              <a:t>gratuit</a:t>
            </a:r>
            <a:r>
              <a:rPr lang="en-GB" sz="2720" dirty="0"/>
              <a:t> à la </a:t>
            </a:r>
            <a:r>
              <a:rPr lang="en-GB" sz="2720" dirty="0" err="1"/>
              <a:t>cantine</a:t>
            </a:r>
            <a:r>
              <a:rPr lang="en-GB" sz="2720" dirty="0"/>
              <a:t>, </a:t>
            </a:r>
            <a:r>
              <a:rPr lang="en-GB" sz="2720" dirty="0" err="1"/>
              <a:t>en</a:t>
            </a:r>
            <a:r>
              <a:rPr lang="en-GB" sz="2720" dirty="0"/>
              <a:t> </a:t>
            </a:r>
            <a:r>
              <a:rPr lang="en-GB" sz="2720" dirty="0" err="1"/>
              <a:t>été</a:t>
            </a:r>
            <a:r>
              <a:rPr lang="en-GB" sz="2720" dirty="0"/>
              <a:t>, les </a:t>
            </a:r>
            <a:r>
              <a:rPr lang="en-GB" sz="2720" dirty="0" err="1"/>
              <a:t>ventres</a:t>
            </a:r>
            <a:r>
              <a:rPr lang="en-GB" sz="2720" dirty="0"/>
              <a:t> </a:t>
            </a:r>
            <a:r>
              <a:rPr lang="en-GB" sz="2720" dirty="0" err="1"/>
              <a:t>sont</a:t>
            </a:r>
            <a:r>
              <a:rPr lang="en-GB" sz="2720" dirty="0"/>
              <a:t> </a:t>
            </a:r>
            <a:r>
              <a:rPr lang="en-GB" sz="2720" dirty="0" err="1"/>
              <a:t>vides</a:t>
            </a:r>
            <a:r>
              <a:rPr lang="en-GB" sz="2720" dirty="0"/>
              <a:t>. Du coup les associations </a:t>
            </a:r>
            <a:r>
              <a:rPr lang="en-GB" sz="2720" dirty="0" err="1"/>
              <a:t>d'aides</a:t>
            </a:r>
            <a:r>
              <a:rPr lang="en-GB" sz="2720" dirty="0"/>
              <a:t> se </a:t>
            </a:r>
            <a:r>
              <a:rPr lang="en-GB" sz="2720" dirty="0" err="1"/>
              <a:t>transforment</a:t>
            </a:r>
            <a:r>
              <a:rPr lang="en-GB" sz="2720" dirty="0"/>
              <a:t> </a:t>
            </a:r>
            <a:r>
              <a:rPr lang="en-GB" sz="2720" dirty="0" err="1"/>
              <a:t>en</a:t>
            </a:r>
            <a:r>
              <a:rPr lang="en-GB" sz="2720" dirty="0"/>
              <a:t> </a:t>
            </a:r>
            <a:r>
              <a:rPr lang="en-GB" sz="2720" dirty="0" err="1"/>
              <a:t>banque</a:t>
            </a:r>
            <a:r>
              <a:rPr lang="en-GB" sz="2720" dirty="0"/>
              <a:t> </a:t>
            </a:r>
            <a:r>
              <a:rPr lang="en-GB" sz="2720" dirty="0" err="1"/>
              <a:t>alimentaire</a:t>
            </a:r>
            <a:r>
              <a:rPr lang="en-GB" sz="2720" dirty="0"/>
              <a:t>.</a:t>
            </a:r>
            <a:endParaRPr dirty="0"/>
          </a:p>
          <a:p>
            <a:pPr marL="342900" lvl="0" indent="-170180" algn="l" rtl="0">
              <a:lnSpc>
                <a:spcPct val="80000"/>
              </a:lnSpc>
              <a:spcBef>
                <a:spcPts val="544"/>
              </a:spcBef>
              <a:spcAft>
                <a:spcPts val="0"/>
              </a:spcAft>
              <a:buClr>
                <a:schemeClr val="dk1"/>
              </a:buClr>
              <a:buSzPts val="2720"/>
              <a:buNone/>
            </a:pPr>
            <a:endParaRPr sz="2720" dirty="0"/>
          </a:p>
        </p:txBody>
      </p:sp>
      <p:sp>
        <p:nvSpPr>
          <p:cNvPr id="129" name="Google Shape;129;p6"/>
          <p:cNvSpPr txBox="1"/>
          <p:nvPr/>
        </p:nvSpPr>
        <p:spPr>
          <a:xfrm>
            <a:off x="1389443" y="6488668"/>
            <a:ext cx="661070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dk1"/>
                </a:solidFill>
                <a:latin typeface="Calibri"/>
                <a:ea typeface="Calibri"/>
                <a:cs typeface="Calibri"/>
                <a:sym typeface="Calibri"/>
              </a:rPr>
              <a:t>Vidéo: </a:t>
            </a:r>
            <a:r>
              <a:rPr lang="en-GB" sz="1400" b="1" u="sng">
                <a:solidFill>
                  <a:schemeClr val="dk1"/>
                </a:solidFill>
                <a:latin typeface="Calibri"/>
                <a:ea typeface="Calibri"/>
                <a:cs typeface="Calibri"/>
                <a:sym typeface="Calibri"/>
                <a:hlinkClick r:id="rId4"/>
              </a:rPr>
              <a:t>https://info.arte.tv/fr/grande-bretagne-lessor-des-banques-alimentaires</a:t>
            </a:r>
            <a:r>
              <a:rPr lang="en-GB" sz="1400" b="1">
                <a:solidFill>
                  <a:schemeClr val="dk1"/>
                </a:solidFill>
                <a:latin typeface="Calibri"/>
                <a:ea typeface="Calibri"/>
                <a:cs typeface="Calibri"/>
                <a:sym typeface="Calibri"/>
              </a:rPr>
              <a:t> </a:t>
            </a:r>
            <a:endParaRPr sz="1400" b="1">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p:nvPr/>
        </p:nvSpPr>
        <p:spPr>
          <a:xfrm>
            <a:off x="252300" y="1565550"/>
            <a:ext cx="8434500" cy="4779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799"/>
              <a:buFont typeface="Calibri"/>
              <a:buNone/>
            </a:pPr>
            <a:r>
              <a:rPr lang="en-GB" sz="2799" b="1" u="sng">
                <a:solidFill>
                  <a:schemeClr val="hlink"/>
                </a:solidFill>
                <a:hlinkClick r:id="rId3"/>
              </a:rPr>
              <a:t>Grande Bretagne – l’essor des banques alimentaires </a:t>
            </a:r>
            <a:br>
              <a:rPr lang="en-GB" sz="1080"/>
            </a:br>
            <a:r>
              <a:rPr lang="en-GB" sz="3959" b="1">
                <a:solidFill>
                  <a:srgbClr val="FFFFFF"/>
                </a:solidFill>
              </a:rPr>
              <a:t>Exercise de compréhension</a:t>
            </a:r>
            <a:endParaRPr sz="3959" b="1">
              <a:solidFill>
                <a:srgbClr val="FFFFFF"/>
              </a:solidFill>
            </a:endParaRPr>
          </a:p>
        </p:txBody>
      </p:sp>
      <p:sp>
        <p:nvSpPr>
          <p:cNvPr id="137" name="Google Shape;137;p7"/>
          <p:cNvSpPr txBox="1">
            <a:spLocks noGrp="1"/>
          </p:cNvSpPr>
          <p:nvPr>
            <p:ph type="body" idx="1"/>
          </p:nvPr>
        </p:nvSpPr>
        <p:spPr>
          <a:xfrm>
            <a:off x="457200" y="1819075"/>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None/>
            </a:pPr>
            <a:r>
              <a:rPr lang="en-GB" sz="2960"/>
              <a:t>1 There has been </a:t>
            </a:r>
            <a:r>
              <a:rPr lang="en-GB" sz="2960" b="1">
                <a:solidFill>
                  <a:srgbClr val="FF0000"/>
                </a:solidFill>
              </a:rPr>
              <a:t>an increase / a decrease </a:t>
            </a:r>
            <a:r>
              <a:rPr lang="en-GB" sz="2960"/>
              <a:t>in the</a:t>
            </a:r>
            <a:endParaRPr/>
          </a:p>
          <a:p>
            <a:pPr marL="342900" lvl="0" indent="-342900" algn="l" rtl="0">
              <a:lnSpc>
                <a:spcPct val="80000"/>
              </a:lnSpc>
              <a:spcBef>
                <a:spcPts val="592"/>
              </a:spcBef>
              <a:spcAft>
                <a:spcPts val="0"/>
              </a:spcAft>
              <a:buClr>
                <a:schemeClr val="dk1"/>
              </a:buClr>
              <a:buSzPts val="2960"/>
              <a:buNone/>
            </a:pPr>
            <a:r>
              <a:rPr lang="en-GB" sz="2960"/>
              <a:t>number of food banks in the UK</a:t>
            </a:r>
            <a:endParaRPr/>
          </a:p>
          <a:p>
            <a:pPr marL="342900" lvl="0" indent="-342900" algn="l" rtl="0">
              <a:lnSpc>
                <a:spcPct val="80000"/>
              </a:lnSpc>
              <a:spcBef>
                <a:spcPts val="592"/>
              </a:spcBef>
              <a:spcAft>
                <a:spcPts val="0"/>
              </a:spcAft>
              <a:buClr>
                <a:schemeClr val="dk1"/>
              </a:buClr>
              <a:buSzPts val="2960"/>
              <a:buNone/>
            </a:pPr>
            <a:r>
              <a:rPr lang="en-GB" sz="2960"/>
              <a:t>2 Poverty is </a:t>
            </a:r>
            <a:r>
              <a:rPr lang="en-GB" sz="2960" b="1">
                <a:solidFill>
                  <a:srgbClr val="FF0000"/>
                </a:solidFill>
              </a:rPr>
              <a:t>improving / getting worse </a:t>
            </a:r>
            <a:endParaRPr/>
          </a:p>
          <a:p>
            <a:pPr marL="342900" lvl="0" indent="-342900" algn="l" rtl="0">
              <a:lnSpc>
                <a:spcPct val="80000"/>
              </a:lnSpc>
              <a:spcBef>
                <a:spcPts val="592"/>
              </a:spcBef>
              <a:spcAft>
                <a:spcPts val="0"/>
              </a:spcAft>
              <a:buClr>
                <a:schemeClr val="dk1"/>
              </a:buClr>
              <a:buSzPts val="2960"/>
              <a:buNone/>
            </a:pPr>
            <a:r>
              <a:rPr lang="en-GB" sz="2960"/>
              <a:t>3</a:t>
            </a:r>
            <a:r>
              <a:rPr lang="en-GB" sz="2960" b="1"/>
              <a:t> </a:t>
            </a:r>
            <a:r>
              <a:rPr lang="en-GB" sz="2960"/>
              <a:t>People’s basic needs </a:t>
            </a:r>
            <a:r>
              <a:rPr lang="en-GB" sz="2960" b="1">
                <a:solidFill>
                  <a:srgbClr val="FF0000"/>
                </a:solidFill>
              </a:rPr>
              <a:t>are often not being met /</a:t>
            </a:r>
            <a:endParaRPr/>
          </a:p>
          <a:p>
            <a:pPr marL="342900" lvl="0" indent="-342900" algn="l" rtl="0">
              <a:lnSpc>
                <a:spcPct val="80000"/>
              </a:lnSpc>
              <a:spcBef>
                <a:spcPts val="592"/>
              </a:spcBef>
              <a:spcAft>
                <a:spcPts val="0"/>
              </a:spcAft>
              <a:buClr>
                <a:srgbClr val="FF0000"/>
              </a:buClr>
              <a:buSzPts val="2960"/>
              <a:buNone/>
            </a:pPr>
            <a:r>
              <a:rPr lang="en-GB" sz="2960" b="1">
                <a:solidFill>
                  <a:srgbClr val="FF0000"/>
                </a:solidFill>
              </a:rPr>
              <a:t>always being met</a:t>
            </a:r>
            <a:endParaRPr/>
          </a:p>
          <a:p>
            <a:pPr marL="342900" lvl="0" indent="-342900" algn="l" rtl="0">
              <a:lnSpc>
                <a:spcPct val="80000"/>
              </a:lnSpc>
              <a:spcBef>
                <a:spcPts val="592"/>
              </a:spcBef>
              <a:spcAft>
                <a:spcPts val="0"/>
              </a:spcAft>
              <a:buClr>
                <a:schemeClr val="dk1"/>
              </a:buClr>
              <a:buSzPts val="2960"/>
              <a:buNone/>
            </a:pPr>
            <a:r>
              <a:rPr lang="en-GB" sz="2960"/>
              <a:t>4 </a:t>
            </a:r>
            <a:r>
              <a:rPr lang="en-GB" sz="2960" b="1">
                <a:solidFill>
                  <a:srgbClr val="FF0000"/>
                </a:solidFill>
              </a:rPr>
              <a:t>3,000 / 3 million </a:t>
            </a:r>
            <a:r>
              <a:rPr lang="en-GB" sz="2960"/>
              <a:t>children experience hunger in</a:t>
            </a:r>
            <a:endParaRPr/>
          </a:p>
          <a:p>
            <a:pPr marL="342900" lvl="0" indent="-342900" algn="l" rtl="0">
              <a:lnSpc>
                <a:spcPct val="80000"/>
              </a:lnSpc>
              <a:spcBef>
                <a:spcPts val="592"/>
              </a:spcBef>
              <a:spcAft>
                <a:spcPts val="0"/>
              </a:spcAft>
              <a:buClr>
                <a:schemeClr val="dk1"/>
              </a:buClr>
              <a:buSzPts val="2960"/>
              <a:buNone/>
            </a:pPr>
            <a:r>
              <a:rPr lang="en-GB" sz="2960"/>
              <a:t>the UK </a:t>
            </a:r>
            <a:endParaRPr/>
          </a:p>
          <a:p>
            <a:pPr marL="342900" lvl="0" indent="-342900" algn="l" rtl="0">
              <a:lnSpc>
                <a:spcPct val="80000"/>
              </a:lnSpc>
              <a:spcBef>
                <a:spcPts val="592"/>
              </a:spcBef>
              <a:spcAft>
                <a:spcPts val="0"/>
              </a:spcAft>
              <a:buClr>
                <a:schemeClr val="dk1"/>
              </a:buClr>
              <a:buSzPts val="2960"/>
              <a:buNone/>
            </a:pPr>
            <a:r>
              <a:rPr lang="en-GB" sz="2960"/>
              <a:t>5 Food banks are </a:t>
            </a:r>
            <a:r>
              <a:rPr lang="en-GB" sz="2960" b="1">
                <a:solidFill>
                  <a:srgbClr val="FF0000"/>
                </a:solidFill>
              </a:rPr>
              <a:t>even</a:t>
            </a:r>
            <a:r>
              <a:rPr lang="en-GB" sz="2960"/>
              <a:t> </a:t>
            </a:r>
            <a:r>
              <a:rPr lang="en-GB" sz="2960" b="1">
                <a:solidFill>
                  <a:srgbClr val="FF0000"/>
                </a:solidFill>
              </a:rPr>
              <a:t>more important / less</a:t>
            </a:r>
            <a:endParaRPr/>
          </a:p>
          <a:p>
            <a:pPr marL="342900" lvl="0" indent="-342900" algn="l" rtl="0">
              <a:lnSpc>
                <a:spcPct val="80000"/>
              </a:lnSpc>
              <a:spcBef>
                <a:spcPts val="592"/>
              </a:spcBef>
              <a:spcAft>
                <a:spcPts val="0"/>
              </a:spcAft>
              <a:buClr>
                <a:srgbClr val="FF0000"/>
              </a:buClr>
              <a:buSzPts val="2960"/>
              <a:buNone/>
            </a:pPr>
            <a:r>
              <a:rPr lang="en-GB" sz="2960" b="1">
                <a:solidFill>
                  <a:srgbClr val="FF0000"/>
                </a:solidFill>
              </a:rPr>
              <a:t>important</a:t>
            </a:r>
            <a:r>
              <a:rPr lang="en-GB" sz="2960"/>
              <a:t> in school holidays</a:t>
            </a:r>
            <a:endParaRPr sz="296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p:nvPr/>
        </p:nvSpPr>
        <p:spPr>
          <a:xfrm>
            <a:off x="191525" y="1602025"/>
            <a:ext cx="8495400" cy="47187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799"/>
              <a:buFont typeface="Calibri"/>
              <a:buNone/>
            </a:pPr>
            <a:r>
              <a:rPr lang="en-GB" sz="2799" b="1" u="sng">
                <a:solidFill>
                  <a:schemeClr val="hlink"/>
                </a:solidFill>
                <a:hlinkClick r:id="rId3"/>
              </a:rPr>
              <a:t>Grande Bretagne – l’essor des banques alimentaires </a:t>
            </a:r>
            <a:br>
              <a:rPr lang="en-GB" sz="1080"/>
            </a:br>
            <a:r>
              <a:rPr lang="en-GB" sz="3959" b="1">
                <a:solidFill>
                  <a:srgbClr val="FFFFFF"/>
                </a:solidFill>
              </a:rPr>
              <a:t>Les réponses:</a:t>
            </a:r>
            <a:endParaRPr sz="3959" b="1">
              <a:solidFill>
                <a:srgbClr val="FFFFFF"/>
              </a:solidFill>
            </a:endParaRPr>
          </a:p>
        </p:txBody>
      </p:sp>
      <p:sp>
        <p:nvSpPr>
          <p:cNvPr id="145" name="Google Shape;145;p8"/>
          <p:cNvSpPr txBox="1">
            <a:spLocks noGrp="1"/>
          </p:cNvSpPr>
          <p:nvPr>
            <p:ph type="body" idx="1"/>
          </p:nvPr>
        </p:nvSpPr>
        <p:spPr>
          <a:xfrm>
            <a:off x="457200" y="179475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960"/>
              <a:buNone/>
            </a:pPr>
            <a:r>
              <a:rPr lang="en-GB" sz="2960"/>
              <a:t>1 There has been </a:t>
            </a:r>
            <a:r>
              <a:rPr lang="en-GB" sz="2960" b="1">
                <a:solidFill>
                  <a:srgbClr val="FF0000"/>
                </a:solidFill>
              </a:rPr>
              <a:t>an increase </a:t>
            </a:r>
            <a:r>
              <a:rPr lang="en-GB" sz="2960"/>
              <a:t>in the</a:t>
            </a:r>
            <a:endParaRPr/>
          </a:p>
          <a:p>
            <a:pPr marL="342900" lvl="0" indent="-342900" algn="l" rtl="0">
              <a:spcBef>
                <a:spcPts val="592"/>
              </a:spcBef>
              <a:spcAft>
                <a:spcPts val="0"/>
              </a:spcAft>
              <a:buClr>
                <a:schemeClr val="dk1"/>
              </a:buClr>
              <a:buSzPts val="2960"/>
              <a:buNone/>
            </a:pPr>
            <a:r>
              <a:rPr lang="en-GB" sz="2960"/>
              <a:t>number of food banks in the UK</a:t>
            </a:r>
            <a:endParaRPr/>
          </a:p>
          <a:p>
            <a:pPr marL="342900" lvl="0" indent="-342900" algn="l" rtl="0">
              <a:spcBef>
                <a:spcPts val="592"/>
              </a:spcBef>
              <a:spcAft>
                <a:spcPts val="0"/>
              </a:spcAft>
              <a:buClr>
                <a:schemeClr val="dk1"/>
              </a:buClr>
              <a:buSzPts val="2960"/>
              <a:buNone/>
            </a:pPr>
            <a:r>
              <a:rPr lang="en-GB" sz="2960"/>
              <a:t>2 Poverty is </a:t>
            </a:r>
            <a:r>
              <a:rPr lang="en-GB" sz="2960" b="1">
                <a:solidFill>
                  <a:srgbClr val="FF0000"/>
                </a:solidFill>
              </a:rPr>
              <a:t>getting worse </a:t>
            </a:r>
            <a:endParaRPr/>
          </a:p>
          <a:p>
            <a:pPr marL="342900" lvl="0" indent="-342900" algn="l" rtl="0">
              <a:spcBef>
                <a:spcPts val="592"/>
              </a:spcBef>
              <a:spcAft>
                <a:spcPts val="0"/>
              </a:spcAft>
              <a:buClr>
                <a:schemeClr val="dk1"/>
              </a:buClr>
              <a:buSzPts val="2960"/>
              <a:buNone/>
            </a:pPr>
            <a:r>
              <a:rPr lang="en-GB" sz="2960"/>
              <a:t>3</a:t>
            </a:r>
            <a:r>
              <a:rPr lang="en-GB" sz="2960" b="1"/>
              <a:t> </a:t>
            </a:r>
            <a:r>
              <a:rPr lang="en-GB" sz="2960"/>
              <a:t>People’s basic needs </a:t>
            </a:r>
            <a:r>
              <a:rPr lang="en-GB" sz="2960" b="1">
                <a:solidFill>
                  <a:srgbClr val="FF0000"/>
                </a:solidFill>
              </a:rPr>
              <a:t>are often not being met </a:t>
            </a:r>
            <a:endParaRPr/>
          </a:p>
          <a:p>
            <a:pPr marL="342900" lvl="0" indent="-342900" algn="l" rtl="0">
              <a:spcBef>
                <a:spcPts val="592"/>
              </a:spcBef>
              <a:spcAft>
                <a:spcPts val="0"/>
              </a:spcAft>
              <a:buClr>
                <a:schemeClr val="dk1"/>
              </a:buClr>
              <a:buSzPts val="2960"/>
              <a:buNone/>
            </a:pPr>
            <a:r>
              <a:rPr lang="en-GB" sz="2960"/>
              <a:t>4 </a:t>
            </a:r>
            <a:r>
              <a:rPr lang="en-GB" sz="2960" b="1">
                <a:solidFill>
                  <a:srgbClr val="FF0000"/>
                </a:solidFill>
              </a:rPr>
              <a:t>3 million </a:t>
            </a:r>
            <a:r>
              <a:rPr lang="en-GB" sz="2960"/>
              <a:t>children experience hunger in</a:t>
            </a:r>
            <a:endParaRPr/>
          </a:p>
          <a:p>
            <a:pPr marL="342900" lvl="0" indent="-342900" algn="l" rtl="0">
              <a:spcBef>
                <a:spcPts val="592"/>
              </a:spcBef>
              <a:spcAft>
                <a:spcPts val="0"/>
              </a:spcAft>
              <a:buClr>
                <a:schemeClr val="dk1"/>
              </a:buClr>
              <a:buSzPts val="2960"/>
              <a:buNone/>
            </a:pPr>
            <a:r>
              <a:rPr lang="en-GB" sz="2960"/>
              <a:t>the UK </a:t>
            </a:r>
            <a:endParaRPr/>
          </a:p>
          <a:p>
            <a:pPr marL="342900" lvl="0" indent="-342900" algn="l" rtl="0">
              <a:spcBef>
                <a:spcPts val="592"/>
              </a:spcBef>
              <a:spcAft>
                <a:spcPts val="0"/>
              </a:spcAft>
              <a:buClr>
                <a:schemeClr val="dk1"/>
              </a:buClr>
              <a:buSzPts val="2960"/>
              <a:buNone/>
            </a:pPr>
            <a:r>
              <a:rPr lang="en-GB" sz="2960"/>
              <a:t>5 Food banks are </a:t>
            </a:r>
            <a:r>
              <a:rPr lang="en-GB" sz="2960" b="1">
                <a:solidFill>
                  <a:srgbClr val="FF0000"/>
                </a:solidFill>
              </a:rPr>
              <a:t>even more important </a:t>
            </a:r>
            <a:r>
              <a:rPr lang="en-GB" sz="2960"/>
              <a:t>in school</a:t>
            </a:r>
            <a:endParaRPr/>
          </a:p>
          <a:p>
            <a:pPr marL="342900" lvl="0" indent="-342900" algn="l" rtl="0">
              <a:spcBef>
                <a:spcPts val="592"/>
              </a:spcBef>
              <a:spcAft>
                <a:spcPts val="0"/>
              </a:spcAft>
              <a:buClr>
                <a:schemeClr val="dk1"/>
              </a:buClr>
              <a:buSzPts val="2960"/>
              <a:buNone/>
            </a:pPr>
            <a:r>
              <a:rPr lang="en-GB" sz="2960"/>
              <a:t>holidays</a:t>
            </a:r>
            <a:endParaRPr/>
          </a:p>
          <a:p>
            <a:pPr marL="342900" lvl="0" indent="-342900" algn="l" rtl="0">
              <a:spcBef>
                <a:spcPts val="592"/>
              </a:spcBef>
              <a:spcAft>
                <a:spcPts val="0"/>
              </a:spcAft>
              <a:buClr>
                <a:schemeClr val="dk1"/>
              </a:buClr>
              <a:buSzPts val="2960"/>
              <a:buNone/>
            </a:pPr>
            <a:endParaRPr sz="296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p:nvPr/>
        </p:nvSpPr>
        <p:spPr>
          <a:xfrm>
            <a:off x="264475" y="1419625"/>
            <a:ext cx="8633400" cy="4707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a:solidFill>
                  <a:srgbClr val="FFFFFF"/>
                </a:solidFill>
              </a:rPr>
              <a:t>Une mère célibataire anglaise</a:t>
            </a:r>
            <a:endParaRPr b="1">
              <a:solidFill>
                <a:srgbClr val="FFFFFF"/>
              </a:solidFill>
            </a:endParaRPr>
          </a:p>
        </p:txBody>
      </p:sp>
      <p:sp>
        <p:nvSpPr>
          <p:cNvPr id="153" name="Google Shape;153;p9"/>
          <p:cNvSpPr txBox="1">
            <a:spLocks noGrp="1"/>
          </p:cNvSpPr>
          <p:nvPr>
            <p:ph type="body" idx="1"/>
          </p:nvPr>
        </p:nvSpPr>
        <p:spPr>
          <a:xfrm>
            <a:off x="457200" y="1600200"/>
            <a:ext cx="8229600" cy="470688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480"/>
              <a:buNone/>
            </a:pPr>
            <a:r>
              <a:rPr lang="en-GB" sz="2480"/>
              <a:t>	«</a:t>
            </a:r>
            <a:r>
              <a:rPr lang="en-GB" sz="2480" i="1"/>
              <a:t> Souvent, il ne me reste plus rien à la fin de la semaine </a:t>
            </a:r>
            <a:r>
              <a:rPr lang="en-GB" sz="2480"/>
              <a:t>», a déclaré une mère âgée de vingt trois ans vivant à Hull avec sa fille de quatre ans, qui n'a pas pu trouver un emploi dont les horaires cadraient avec l'emploi du temps scolaire de sa fille et qui s'en remettait à une banque alimentaire à bas coût qui redistribue des surplus de nourriture provenant de supermarchés.</a:t>
            </a:r>
            <a:endParaRPr/>
          </a:p>
          <a:p>
            <a:pPr marL="342900" lvl="0" indent="-342900" algn="l" rtl="0">
              <a:lnSpc>
                <a:spcPct val="80000"/>
              </a:lnSpc>
              <a:spcBef>
                <a:spcPts val="496"/>
              </a:spcBef>
              <a:spcAft>
                <a:spcPts val="0"/>
              </a:spcAft>
              <a:buClr>
                <a:schemeClr val="dk1"/>
              </a:buClr>
              <a:buSzPts val="2480"/>
              <a:buNone/>
            </a:pPr>
            <a:endParaRPr sz="2480"/>
          </a:p>
          <a:p>
            <a:pPr marL="342900" lvl="0" indent="-342900" algn="l" rtl="0">
              <a:lnSpc>
                <a:spcPct val="80000"/>
              </a:lnSpc>
              <a:spcBef>
                <a:spcPts val="496"/>
              </a:spcBef>
              <a:spcAft>
                <a:spcPts val="0"/>
              </a:spcAft>
              <a:buClr>
                <a:schemeClr val="dk1"/>
              </a:buClr>
              <a:buSzPts val="2480"/>
              <a:buNone/>
            </a:pPr>
            <a:r>
              <a:rPr lang="en-GB" sz="2480"/>
              <a:t>	«</a:t>
            </a:r>
            <a:r>
              <a:rPr lang="en-GB" sz="2480" i="1"/>
              <a:t> Quand vous êtes mère célibataire, il y a très peu d'emplois qui vous permettent de déposer votre enfant à l'école le matin, puis aller travailler et être de retour à 14h30 pour le récupérer. Je saute des repas, pour que ma fille puisse manger. </a:t>
            </a:r>
            <a:r>
              <a:rPr lang="en-GB" sz="2480"/>
              <a:t>»</a:t>
            </a:r>
            <a:endParaRPr/>
          </a:p>
          <a:p>
            <a:pPr marL="342900" lvl="0" indent="-185420" algn="l" rtl="0">
              <a:lnSpc>
                <a:spcPct val="80000"/>
              </a:lnSpc>
              <a:spcBef>
                <a:spcPts val="496"/>
              </a:spcBef>
              <a:spcAft>
                <a:spcPts val="0"/>
              </a:spcAft>
              <a:buClr>
                <a:schemeClr val="dk1"/>
              </a:buClr>
              <a:buSzPts val="2480"/>
              <a:buNone/>
            </a:pPr>
            <a:endParaRPr sz="248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1930</Words>
  <Application>Microsoft Office PowerPoint</Application>
  <PresentationFormat>On-screen Show (4:3)</PresentationFormat>
  <Paragraphs>119</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Cooper Black</vt:lpstr>
      <vt:lpstr>Amatic SC</vt:lpstr>
      <vt:lpstr>Noto Sans Symbols</vt:lpstr>
      <vt:lpstr>Arial Rounded MT Bold</vt:lpstr>
      <vt:lpstr>Office Theme</vt:lpstr>
      <vt:lpstr>PowerPoint Presentation</vt:lpstr>
      <vt:lpstr>PowerPoint Presentation</vt:lpstr>
      <vt:lpstr>PowerPoint Presentation</vt:lpstr>
      <vt:lpstr>Lesson 1</vt:lpstr>
      <vt:lpstr>Starter: 2 citations de Nelson Mandela</vt:lpstr>
      <vt:lpstr>  Grande Bretagne – l’essor des banques alimentaires  </vt:lpstr>
      <vt:lpstr>Grande Bretagne – l’essor des banques alimentaires  Exercise de compréhension</vt:lpstr>
      <vt:lpstr>Grande Bretagne – l’essor des banques alimentaires  Les réponses:</vt:lpstr>
      <vt:lpstr>Une mère célibataire anglaise</vt:lpstr>
      <vt:lpstr>Une mère célibataire anglaise Qu’est-ce que vous avez compris?</vt:lpstr>
      <vt:lpstr>Une mère célibataire anglaise Les réponses</vt:lpstr>
      <vt:lpstr>“Au Royaume-Uni: un million d'enfants souffrent de la faim pendant les vacances scolaires”</vt:lpstr>
      <vt:lpstr>“Au Royaume-Uni: un million d'enfants souffrent de la faim pendant les vacances scolaires” RUNNING DICTATION GAP FILL </vt:lpstr>
      <vt:lpstr>“Au Royaume-Uni: un million d'enfants souffrent de la faim pendant les vacances scolaires”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Hannah Langdana</cp:lastModifiedBy>
  <cp:revision>8</cp:revision>
  <dcterms:created xsi:type="dcterms:W3CDTF">2019-11-18T17:09:40Z</dcterms:created>
  <dcterms:modified xsi:type="dcterms:W3CDTF">2020-10-10T16:55:08Z</dcterms:modified>
</cp:coreProperties>
</file>