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Lst>
  <p:sldSz cx="9144000" cy="6858000" type="screen4x3"/>
  <p:notesSz cx="6858000" cy="9144000"/>
  <p:embeddedFontLst>
    <p:embeddedFont>
      <p:font typeface="Amatic SC" panose="020B0604020202020204" charset="-79"/>
      <p:regular r:id="rId16"/>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0DGFTxNq3APr1NLH0HqKEutVo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0CF15A-5C91-4091-A18C-5C1456B5AA50}">
  <a:tblStyle styleId="{190CF15A-5C91-4091-A18C-5C1456B5AA50}"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xhere.com/tr/photo/70997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de1a5d49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de1a5d49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u="sng">
                <a:solidFill>
                  <a:schemeClr val="hlink"/>
                </a:solidFill>
                <a:latin typeface="Arial"/>
                <a:ea typeface="Arial"/>
                <a:cs typeface="Arial"/>
                <a:sym typeface="Arial"/>
                <a:hlinkClick r:id="rId3"/>
              </a:rPr>
              <a:t>https://pxhere.com/tr/photo/709978</a:t>
            </a:r>
            <a:endParaRPr sz="1100" u="sng">
              <a:solidFill>
                <a:schemeClr val="hlink"/>
              </a:solidFill>
              <a:latin typeface="Arial"/>
              <a:ea typeface="Arial"/>
              <a:cs typeface="Arial"/>
              <a:sym typeface="Arial"/>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
        <p:nvSpPr>
          <p:cNvPr id="87" name="Google Shape;87;g6de1a5d49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de1a5d49d_0_19: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de1a5d49d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de1a5d49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de1a5d49d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6de1a5d49d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de1f92e1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de1f92e13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6de1f92e13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https://pixabay.com/fi/photos/sein%C3%A4t-kaupunkien-pohdintaa-3197310/</a:t>
            </a:r>
            <a:endParaRPr/>
          </a:p>
        </p:txBody>
      </p:sp>
      <p:sp>
        <p:nvSpPr>
          <p:cNvPr id="107" name="Google Shape;1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https://mss.carto.com/viz/064da52a-2edc-4b7b-a709-f3697a5928b0/public_map </a:t>
            </a:r>
            <a:endParaRPr/>
          </a:p>
          <a:p>
            <a:pPr marL="0" lvl="0" indent="0" algn="l" rtl="0">
              <a:spcBef>
                <a:spcPts val="0"/>
              </a:spcBef>
              <a:spcAft>
                <a:spcPts val="0"/>
              </a:spcAft>
              <a:buNone/>
            </a:pPr>
            <a:r>
              <a:rPr lang="en-GB"/>
              <a:t>Encourage learners to visit the website and see what the child poverty rate is like in the area where they live</a:t>
            </a:r>
            <a:endParaRPr/>
          </a:p>
          <a:p>
            <a:pPr marL="0" lvl="0" indent="0" algn="l" rtl="0">
              <a:spcBef>
                <a:spcPts val="0"/>
              </a:spcBef>
              <a:spcAft>
                <a:spcPts val="0"/>
              </a:spcAft>
              <a:buNone/>
            </a:pPr>
            <a:r>
              <a:rPr lang="en-GB"/>
              <a:t>For example in NW Durham, 34.8% of children are in poverty (source May 2019)</a:t>
            </a:r>
            <a:endParaRPr/>
          </a:p>
          <a:p>
            <a:pPr marL="0" lvl="0" indent="0" algn="l" rtl="0">
              <a:spcBef>
                <a:spcPts val="0"/>
              </a:spcBef>
              <a:spcAft>
                <a:spcPts val="0"/>
              </a:spcAft>
              <a:buNone/>
            </a:pPr>
            <a:endParaRPr/>
          </a:p>
        </p:txBody>
      </p:sp>
      <p:sp>
        <p:nvSpPr>
          <p:cNvPr id="116" name="Google Shape;11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Ask pupils to visit https://mss.carto.com/viz/064da52a-2edc-4b7b-a709-f3697a5928b0/public_map </a:t>
            </a:r>
            <a:endParaRPr/>
          </a:p>
          <a:p>
            <a:pPr marL="0" lvl="0" indent="0" algn="l" rtl="0">
              <a:spcBef>
                <a:spcPts val="0"/>
              </a:spcBef>
              <a:spcAft>
                <a:spcPts val="0"/>
              </a:spcAft>
              <a:buNone/>
            </a:pPr>
            <a:endParaRPr/>
          </a:p>
          <a:p>
            <a:pPr marL="0" lvl="0" indent="0" algn="l" rtl="0">
              <a:spcBef>
                <a:spcPts val="0"/>
              </a:spcBef>
              <a:spcAft>
                <a:spcPts val="0"/>
              </a:spcAft>
              <a:buNone/>
            </a:pPr>
            <a:r>
              <a:rPr lang="en-GB"/>
              <a:t>And scrolling over the map, fill in the details for the 10 different regions</a:t>
            </a:r>
            <a:endParaRPr/>
          </a:p>
          <a:p>
            <a:pPr marL="0" lvl="0" indent="0" algn="l" rtl="0">
              <a:spcBef>
                <a:spcPts val="0"/>
              </a:spcBef>
              <a:spcAft>
                <a:spcPts val="0"/>
              </a:spcAft>
              <a:buNone/>
            </a:pPr>
            <a:r>
              <a:rPr lang="en-GB"/>
              <a:t>In French go over the answers as a class enabling them to have  go at higher numbers and percentages</a:t>
            </a:r>
            <a:endParaRPr/>
          </a:p>
        </p:txBody>
      </p:sp>
      <p:sp>
        <p:nvSpPr>
          <p:cNvPr id="123" name="Google Shape;12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Ask pupils to visit https://mss.carto.com/viz/064da52a-2edc-4b7b-a709-f3697a5928b0/public_map </a:t>
            </a:r>
            <a:endParaRPr/>
          </a:p>
          <a:p>
            <a:pPr marL="0" lvl="0" indent="0" algn="l" rtl="0">
              <a:spcBef>
                <a:spcPts val="0"/>
              </a:spcBef>
              <a:spcAft>
                <a:spcPts val="0"/>
              </a:spcAft>
              <a:buNone/>
            </a:pPr>
            <a:endParaRPr/>
          </a:p>
          <a:p>
            <a:pPr marL="0" lvl="0" indent="0" algn="l" rtl="0">
              <a:spcBef>
                <a:spcPts val="0"/>
              </a:spcBef>
              <a:spcAft>
                <a:spcPts val="0"/>
              </a:spcAft>
              <a:buNone/>
            </a:pPr>
            <a:r>
              <a:rPr lang="en-GB"/>
              <a:t>And scrolling over the map, fill in the details for the 10 different regions</a:t>
            </a:r>
            <a:endParaRPr/>
          </a:p>
          <a:p>
            <a:pPr marL="0" lvl="0" indent="0" algn="l" rtl="0">
              <a:spcBef>
                <a:spcPts val="0"/>
              </a:spcBef>
              <a:spcAft>
                <a:spcPts val="0"/>
              </a:spcAft>
              <a:buNone/>
            </a:pPr>
            <a:r>
              <a:rPr lang="en-GB"/>
              <a:t>In French go over the answers as a class enabling them to have  go at higher numbers and percentages</a:t>
            </a:r>
            <a:endParaRPr/>
          </a:p>
          <a:p>
            <a:pPr marL="0" lvl="0" indent="0" algn="l" rtl="0">
              <a:spcBef>
                <a:spcPts val="0"/>
              </a:spcBef>
              <a:spcAft>
                <a:spcPts val="0"/>
              </a:spcAft>
              <a:buNone/>
            </a:pPr>
            <a:endParaRPr/>
          </a:p>
        </p:txBody>
      </p:sp>
      <p:sp>
        <p:nvSpPr>
          <p:cNvPr id="132" name="Google Shape;13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https://www.sth.org.uk/</a:t>
            </a:r>
            <a:endParaRPr/>
          </a:p>
          <a:p>
            <a:pPr marL="0" lvl="0" indent="0" algn="l" rtl="0">
              <a:spcBef>
                <a:spcPts val="0"/>
              </a:spcBef>
              <a:spcAft>
                <a:spcPts val="0"/>
              </a:spcAft>
              <a:buNone/>
            </a:pPr>
            <a:endParaRPr/>
          </a:p>
        </p:txBody>
      </p:sp>
      <p:sp>
        <p:nvSpPr>
          <p:cNvPr id="141" name="Google Shape;14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https://www.sth.org.uk/</a:t>
            </a:r>
            <a:endParaRPr/>
          </a:p>
          <a:p>
            <a:pPr marL="0" lvl="0" indent="0" algn="l" rtl="0">
              <a:spcBef>
                <a:spcPts val="0"/>
              </a:spcBef>
              <a:spcAft>
                <a:spcPts val="0"/>
              </a:spcAft>
              <a:buNone/>
            </a:pPr>
            <a:r>
              <a:rPr lang="en-GB"/>
              <a:t>Translate the text from English into French </a:t>
            </a:r>
            <a:endParaRPr/>
          </a:p>
        </p:txBody>
      </p:sp>
      <p:sp>
        <p:nvSpPr>
          <p:cNvPr id="150" name="Google Shape;15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1jour1actu.com/info-animee/pourquoi-existe-t-il-des-gens-tres-riches-et-dautres-tres-pauvr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brut.fr" TargetMode="External"/><Relationship Id="rId5" Type="http://schemas.openxmlformats.org/officeDocument/2006/relationships/hyperlink" Target="https://www.brut.media/fr/economy/temoignages-grandir-pauvre-en-france-005d1c2f-927f-4176-b085-2afaabad6a16" TargetMode="External"/><Relationship Id="rId4" Type="http://schemas.openxmlformats.org/officeDocument/2006/relationships/hyperlink" Target="https://www.1jour1actu.com/info-animee/pourquoi-existe-t-il-des-gens-tres-riches-et-dautres-tres-pauvres-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hehungerproject.org.uk/join-the-movement/fundraise/food-challenges/live-below-the-l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ss.carto.com/viz/064da52a-2edc-4b7b-a709-f3697a5928b0/public_ma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mss.carto.com/viz/064da52a-2edc-4b7b-a709-f3697a5928b0/public_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ss.carto.com/viz/064da52a-2edc-4b7b-a709-f3697a5928b0/public_ma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h.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g6de1a5d49d_0_0"/>
          <p:cNvPicPr preferRelativeResize="0"/>
          <p:nvPr/>
        </p:nvPicPr>
        <p:blipFill>
          <a:blip r:embed="rId3">
            <a:alphaModFix/>
          </a:blip>
          <a:stretch>
            <a:fillRect/>
          </a:stretch>
        </p:blipFill>
        <p:spPr>
          <a:xfrm>
            <a:off x="0" y="0"/>
            <a:ext cx="9144000" cy="6863046"/>
          </a:xfrm>
          <a:prstGeom prst="rect">
            <a:avLst/>
          </a:prstGeom>
          <a:noFill/>
          <a:ln>
            <a:noFill/>
          </a:ln>
        </p:spPr>
      </p:pic>
      <p:sp>
        <p:nvSpPr>
          <p:cNvPr id="90" name="Google Shape;90;g6de1a5d49d_0_0"/>
          <p:cNvSpPr txBox="1"/>
          <p:nvPr/>
        </p:nvSpPr>
        <p:spPr>
          <a:xfrm>
            <a:off x="364800" y="510700"/>
            <a:ext cx="3705600" cy="19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0" b="1">
                <a:solidFill>
                  <a:srgbClr val="00ACD8"/>
                </a:solidFill>
                <a:latin typeface="Amatic SC"/>
                <a:ea typeface="Amatic SC"/>
                <a:cs typeface="Amatic SC"/>
                <a:sym typeface="Amatic SC"/>
              </a:rPr>
              <a:t>Pas de pauvreté</a:t>
            </a:r>
            <a:endParaRPr sz="6000" b="1">
              <a:solidFill>
                <a:srgbClr val="00ACD8"/>
              </a:solidFill>
              <a:latin typeface="Amatic SC"/>
              <a:ea typeface="Amatic SC"/>
              <a:cs typeface="Amatic SC"/>
              <a:sym typeface="Amatic SC"/>
            </a:endParaRPr>
          </a:p>
          <a:p>
            <a:pPr marL="0" lvl="0" indent="0" algn="l" rtl="0">
              <a:spcBef>
                <a:spcPts val="0"/>
              </a:spcBef>
              <a:spcAft>
                <a:spcPts val="0"/>
              </a:spcAft>
              <a:buNone/>
            </a:pPr>
            <a:r>
              <a:rPr lang="en-GB" sz="4800" b="1">
                <a:solidFill>
                  <a:srgbClr val="00ACD8"/>
                </a:solidFill>
                <a:latin typeface="Amatic SC"/>
                <a:ea typeface="Amatic SC"/>
                <a:cs typeface="Amatic SC"/>
                <a:sym typeface="Amatic SC"/>
              </a:rPr>
              <a:t>Lesson 2 of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p:nvPr/>
        </p:nvSpPr>
        <p:spPr>
          <a:xfrm>
            <a:off x="240150" y="1322350"/>
            <a:ext cx="8596800" cy="4730100"/>
          </a:xfrm>
          <a:prstGeom prst="roundRect">
            <a:avLst>
              <a:gd name="adj" fmla="val 1210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solidFill>
                  <a:srgbClr val="FFFFFF"/>
                </a:solidFill>
              </a:rPr>
              <a:t>Recherchez!</a:t>
            </a:r>
            <a:endParaRPr b="1">
              <a:solidFill>
                <a:srgbClr val="FFFFFF"/>
              </a:solidFill>
            </a:endParaRPr>
          </a:p>
        </p:txBody>
      </p:sp>
      <p:sp>
        <p:nvSpPr>
          <p:cNvPr id="160" name="Google Shape;160;p21"/>
          <p:cNvSpPr txBox="1">
            <a:spLocks noGrp="1"/>
          </p:cNvSpPr>
          <p:nvPr>
            <p:ph type="body" idx="1"/>
          </p:nvPr>
        </p:nvSpPr>
        <p:spPr>
          <a:xfrm>
            <a:off x="457200" y="1600200"/>
            <a:ext cx="8229600" cy="510853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2200"/>
              <a:buNone/>
            </a:pPr>
            <a:r>
              <a:rPr lang="en-GB" sz="2200" b="1"/>
              <a:t>Can you research the answers to the following questions?</a:t>
            </a:r>
            <a:endParaRPr/>
          </a:p>
          <a:p>
            <a:pPr marL="342900" lvl="0" indent="-342900" algn="l" rtl="0">
              <a:lnSpc>
                <a:spcPct val="80000"/>
              </a:lnSpc>
              <a:spcBef>
                <a:spcPts val="440"/>
              </a:spcBef>
              <a:spcAft>
                <a:spcPts val="0"/>
              </a:spcAft>
              <a:buClr>
                <a:schemeClr val="dk1"/>
              </a:buClr>
              <a:buSzPts val="2200"/>
              <a:buNone/>
            </a:pPr>
            <a:endParaRPr sz="2200"/>
          </a:p>
          <a:p>
            <a:pPr marL="342900" lvl="0" indent="-342900" algn="l" rtl="0">
              <a:lnSpc>
                <a:spcPct val="80000"/>
              </a:lnSpc>
              <a:spcBef>
                <a:spcPts val="440"/>
              </a:spcBef>
              <a:spcAft>
                <a:spcPts val="0"/>
              </a:spcAft>
              <a:buClr>
                <a:schemeClr val="dk1"/>
              </a:buClr>
              <a:buSzPts val="2200"/>
              <a:buFont typeface="Noto Sans Symbols"/>
              <a:buChar char="✔"/>
            </a:pPr>
            <a:r>
              <a:rPr lang="en-GB" sz="2200"/>
              <a:t>Environ combien d’enfants au monde entier subissent la pauvreté</a:t>
            </a:r>
            <a:endParaRPr sz="2200"/>
          </a:p>
          <a:p>
            <a:pPr marL="342900" lvl="0" indent="-342900" algn="l" rtl="0">
              <a:lnSpc>
                <a:spcPct val="80000"/>
              </a:lnSpc>
              <a:spcBef>
                <a:spcPts val="440"/>
              </a:spcBef>
              <a:spcAft>
                <a:spcPts val="0"/>
              </a:spcAft>
              <a:buClr>
                <a:schemeClr val="dk1"/>
              </a:buClr>
              <a:buSzPts val="2200"/>
              <a:buNone/>
            </a:pPr>
            <a:r>
              <a:rPr lang="en-GB" sz="2200"/>
              <a:t>	infantile?</a:t>
            </a:r>
            <a:endParaRPr/>
          </a:p>
          <a:p>
            <a:pPr marL="342900" lvl="0" indent="-203200" algn="l" rtl="0">
              <a:lnSpc>
                <a:spcPct val="80000"/>
              </a:lnSpc>
              <a:spcBef>
                <a:spcPts val="440"/>
              </a:spcBef>
              <a:spcAft>
                <a:spcPts val="0"/>
              </a:spcAft>
              <a:buClr>
                <a:schemeClr val="dk1"/>
              </a:buClr>
              <a:buSzPts val="2200"/>
              <a:buFont typeface="Noto Sans Symbols"/>
              <a:buNone/>
            </a:pPr>
            <a:endParaRPr sz="2200"/>
          </a:p>
          <a:p>
            <a:pPr marL="342900" lvl="0" indent="-342900" algn="l" rtl="0">
              <a:lnSpc>
                <a:spcPct val="80000"/>
              </a:lnSpc>
              <a:spcBef>
                <a:spcPts val="440"/>
              </a:spcBef>
              <a:spcAft>
                <a:spcPts val="0"/>
              </a:spcAft>
              <a:buClr>
                <a:schemeClr val="dk1"/>
              </a:buClr>
              <a:buSzPts val="2200"/>
              <a:buFont typeface="Noto Sans Symbols"/>
              <a:buChar char="✔"/>
            </a:pPr>
            <a:r>
              <a:rPr lang="en-GB" sz="2200"/>
              <a:t>Vous connaissez la différence entre la pauvreté relative et la pauvreté absolue?</a:t>
            </a:r>
            <a:endParaRPr/>
          </a:p>
          <a:p>
            <a:pPr marL="342900" lvl="0" indent="-203200" algn="l" rtl="0">
              <a:lnSpc>
                <a:spcPct val="80000"/>
              </a:lnSpc>
              <a:spcBef>
                <a:spcPts val="440"/>
              </a:spcBef>
              <a:spcAft>
                <a:spcPts val="0"/>
              </a:spcAft>
              <a:buClr>
                <a:schemeClr val="dk1"/>
              </a:buClr>
              <a:buSzPts val="2200"/>
              <a:buFont typeface="Noto Sans Symbols"/>
              <a:buNone/>
            </a:pPr>
            <a:endParaRPr sz="2200"/>
          </a:p>
          <a:p>
            <a:pPr marL="342900" lvl="0" indent="-342900" algn="l" rtl="0">
              <a:lnSpc>
                <a:spcPct val="80000"/>
              </a:lnSpc>
              <a:spcBef>
                <a:spcPts val="440"/>
              </a:spcBef>
              <a:spcAft>
                <a:spcPts val="0"/>
              </a:spcAft>
              <a:buClr>
                <a:schemeClr val="dk1"/>
              </a:buClr>
              <a:buSzPts val="2200"/>
              <a:buFont typeface="Noto Sans Symbols"/>
              <a:buChar char="✔"/>
            </a:pPr>
            <a:r>
              <a:rPr lang="en-GB" sz="2200"/>
              <a:t>Combien de personnes dans le monde entier survivent avec moins de $1,25 par jour?</a:t>
            </a:r>
            <a:endParaRPr/>
          </a:p>
          <a:p>
            <a:pPr marL="342900" lvl="0" indent="-203200" algn="l" rtl="0">
              <a:lnSpc>
                <a:spcPct val="80000"/>
              </a:lnSpc>
              <a:spcBef>
                <a:spcPts val="440"/>
              </a:spcBef>
              <a:spcAft>
                <a:spcPts val="0"/>
              </a:spcAft>
              <a:buClr>
                <a:schemeClr val="dk1"/>
              </a:buClr>
              <a:buSzPts val="2200"/>
              <a:buFont typeface="Noto Sans Symbols"/>
              <a:buNone/>
            </a:pPr>
            <a:endParaRPr sz="2200"/>
          </a:p>
          <a:p>
            <a:pPr marL="342900" lvl="0" indent="-342900" algn="l" rtl="0">
              <a:lnSpc>
                <a:spcPct val="80000"/>
              </a:lnSpc>
              <a:spcBef>
                <a:spcPts val="440"/>
              </a:spcBef>
              <a:spcAft>
                <a:spcPts val="0"/>
              </a:spcAft>
              <a:buClr>
                <a:schemeClr val="dk1"/>
              </a:buClr>
              <a:buSzPts val="2200"/>
              <a:buFont typeface="Noto Sans Symbols"/>
              <a:buChar char="✔"/>
            </a:pPr>
            <a:r>
              <a:rPr lang="en-GB" sz="2200"/>
              <a:t>Selon vos recherches, la situation actuelle  s’améliore ou se dégrade? Est-ce que cela dépend d’où vous venez dans le monde?</a:t>
            </a:r>
            <a:endParaRPr/>
          </a:p>
          <a:p>
            <a:pPr marL="342900" lvl="0" indent="-342900" algn="l" rtl="0">
              <a:lnSpc>
                <a:spcPct val="80000"/>
              </a:lnSpc>
              <a:spcBef>
                <a:spcPts val="440"/>
              </a:spcBef>
              <a:spcAft>
                <a:spcPts val="0"/>
              </a:spcAft>
              <a:buClr>
                <a:schemeClr val="dk1"/>
              </a:buClr>
              <a:buSzPts val="2200"/>
              <a:buNone/>
            </a:pPr>
            <a:endParaRPr sz="2200"/>
          </a:p>
          <a:p>
            <a:pPr marL="342900" lvl="0" indent="-342900" algn="l" rtl="0">
              <a:lnSpc>
                <a:spcPct val="80000"/>
              </a:lnSpc>
              <a:spcBef>
                <a:spcPts val="440"/>
              </a:spcBef>
              <a:spcAft>
                <a:spcPts val="0"/>
              </a:spcAft>
              <a:buClr>
                <a:schemeClr val="dk1"/>
              </a:buClr>
              <a:buSzPts val="2200"/>
              <a:buNone/>
            </a:pPr>
            <a:endParaRPr sz="2200"/>
          </a:p>
          <a:p>
            <a:pPr marL="342900" lvl="0" indent="-342900" algn="l" rtl="0">
              <a:lnSpc>
                <a:spcPct val="80000"/>
              </a:lnSpc>
              <a:spcBef>
                <a:spcPts val="323"/>
              </a:spcBef>
              <a:spcAft>
                <a:spcPts val="0"/>
              </a:spcAft>
              <a:buClr>
                <a:schemeClr val="dk1"/>
              </a:buClr>
              <a:buSzPts val="1615"/>
              <a:buNone/>
            </a:pPr>
            <a:endParaRPr sz="1615"/>
          </a:p>
          <a:p>
            <a:pPr marL="342900" lvl="0" indent="-342900" algn="l" rtl="0">
              <a:lnSpc>
                <a:spcPct val="80000"/>
              </a:lnSpc>
              <a:spcBef>
                <a:spcPts val="323"/>
              </a:spcBef>
              <a:spcAft>
                <a:spcPts val="0"/>
              </a:spcAft>
              <a:buClr>
                <a:schemeClr val="dk1"/>
              </a:buClr>
              <a:buSzPts val="1615"/>
              <a:buNone/>
            </a:pPr>
            <a:endParaRPr sz="1615"/>
          </a:p>
          <a:p>
            <a:pPr marL="342900" lvl="0" indent="-342900" algn="l" rtl="0">
              <a:lnSpc>
                <a:spcPct val="80000"/>
              </a:lnSpc>
              <a:spcBef>
                <a:spcPts val="160"/>
              </a:spcBef>
              <a:spcAft>
                <a:spcPts val="0"/>
              </a:spcAft>
              <a:buClr>
                <a:schemeClr val="dk1"/>
              </a:buClr>
              <a:buSzPts val="800"/>
              <a:buNone/>
            </a:pPr>
            <a:endParaRPr sz="800"/>
          </a:p>
          <a:p>
            <a:pPr marL="342900" lvl="0" indent="-342900" algn="l" rtl="0">
              <a:lnSpc>
                <a:spcPct val="80000"/>
              </a:lnSpc>
              <a:spcBef>
                <a:spcPts val="160"/>
              </a:spcBef>
              <a:spcAft>
                <a:spcPts val="0"/>
              </a:spcAft>
              <a:buClr>
                <a:schemeClr val="dk1"/>
              </a:buClr>
              <a:buSzPts val="800"/>
              <a:buNone/>
            </a:pPr>
            <a:endParaRPr sz="800"/>
          </a:p>
          <a:p>
            <a:pPr marL="342900" lvl="0" indent="-342900" algn="l" rtl="0">
              <a:lnSpc>
                <a:spcPct val="80000"/>
              </a:lnSpc>
              <a:spcBef>
                <a:spcPts val="160"/>
              </a:spcBef>
              <a:spcAft>
                <a:spcPts val="0"/>
              </a:spcAft>
              <a:buClr>
                <a:schemeClr val="dk1"/>
              </a:buClr>
              <a:buSzPts val="800"/>
              <a:buNone/>
            </a:pPr>
            <a:r>
              <a:rPr lang="en-GB" sz="800"/>
              <a:t> </a:t>
            </a:r>
            <a:endParaRPr/>
          </a:p>
          <a:p>
            <a:pPr marL="342900" lvl="0" indent="-342900" algn="l" rtl="0">
              <a:lnSpc>
                <a:spcPct val="80000"/>
              </a:lnSpc>
              <a:spcBef>
                <a:spcPts val="160"/>
              </a:spcBef>
              <a:spcAft>
                <a:spcPts val="0"/>
              </a:spcAft>
              <a:buClr>
                <a:schemeClr val="dk1"/>
              </a:buClr>
              <a:buSzPts val="800"/>
              <a:buNone/>
            </a:pPr>
            <a:endParaRPr sz="800"/>
          </a:p>
          <a:p>
            <a:pPr marL="342900" lvl="0" indent="-342900" algn="l" rtl="0">
              <a:lnSpc>
                <a:spcPct val="80000"/>
              </a:lnSpc>
              <a:spcBef>
                <a:spcPts val="160"/>
              </a:spcBef>
              <a:spcAft>
                <a:spcPts val="0"/>
              </a:spcAft>
              <a:buClr>
                <a:schemeClr val="dk1"/>
              </a:buClr>
              <a:buSzPts val="800"/>
              <a:buNone/>
            </a:pPr>
            <a:endParaRPr sz="800"/>
          </a:p>
          <a:p>
            <a:pPr marL="342900" lvl="0" indent="-342900" algn="l" rtl="0">
              <a:lnSpc>
                <a:spcPct val="80000"/>
              </a:lnSpc>
              <a:spcBef>
                <a:spcPts val="160"/>
              </a:spcBef>
              <a:spcAft>
                <a:spcPts val="0"/>
              </a:spcAft>
              <a:buClr>
                <a:schemeClr val="dk1"/>
              </a:buClr>
              <a:buSzPts val="800"/>
              <a:buNone/>
            </a:pPr>
            <a:endParaRPr sz="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200"/>
              <a:buFont typeface="Calibri"/>
              <a:buNone/>
            </a:pPr>
            <a:r>
              <a:rPr lang="en-GB" sz="3200" b="1" u="sng">
                <a:solidFill>
                  <a:srgbClr val="FFFFFF"/>
                </a:solidFill>
              </a:rPr>
              <a:t>Other resources to explore</a:t>
            </a:r>
            <a:br>
              <a:rPr lang="en-GB" sz="3200" b="1">
                <a:solidFill>
                  <a:srgbClr val="FFFFFF"/>
                </a:solidFill>
              </a:rPr>
            </a:br>
            <a:r>
              <a:rPr lang="en-GB" sz="3200" b="1">
                <a:solidFill>
                  <a:srgbClr val="FFFFFF"/>
                </a:solidFill>
              </a:rPr>
              <a:t>Pourquoi existe-t-il des gens très riches et d’autres très pauvres?</a:t>
            </a:r>
            <a:br>
              <a:rPr lang="en-GB" sz="3959" b="1"/>
            </a:br>
            <a:r>
              <a:rPr lang="en-GB" sz="1999" b="1">
                <a:solidFill>
                  <a:srgbClr val="FFFFFF"/>
                </a:solidFill>
              </a:rPr>
              <a:t>1jour1actu online resources</a:t>
            </a:r>
            <a:endParaRPr sz="1999" b="1">
              <a:solidFill>
                <a:srgbClr val="FFFFFF"/>
              </a:solidFill>
            </a:endParaRPr>
          </a:p>
        </p:txBody>
      </p:sp>
      <p:sp>
        <p:nvSpPr>
          <p:cNvPr id="166" name="Google Shape;166;p22"/>
          <p:cNvSpPr txBox="1">
            <a:spLocks noGrp="1"/>
          </p:cNvSpPr>
          <p:nvPr>
            <p:ph type="body" idx="1"/>
          </p:nvPr>
        </p:nvSpPr>
        <p:spPr>
          <a:xfrm>
            <a:off x="457200" y="1878012"/>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2720"/>
              <a:buChar char="•"/>
            </a:pPr>
            <a:r>
              <a:rPr lang="en-GB" sz="2720" u="sng">
                <a:solidFill>
                  <a:schemeClr val="hlink"/>
                </a:solidFill>
                <a:hlinkClick r:id="rId3"/>
              </a:rPr>
              <a:t>https://www.1jour1actu.com/info-animee/pourquoi-existe-t-il-des-gens-tres-riches-et-dautres-tres-pauvres/</a:t>
            </a:r>
            <a:endParaRPr sz="2720"/>
          </a:p>
          <a:p>
            <a:pPr marL="342900" lvl="0" indent="-170180" algn="l" rtl="0">
              <a:lnSpc>
                <a:spcPct val="80000"/>
              </a:lnSpc>
              <a:spcBef>
                <a:spcPts val="544"/>
              </a:spcBef>
              <a:spcAft>
                <a:spcPts val="0"/>
              </a:spcAft>
              <a:buClr>
                <a:schemeClr val="dk1"/>
              </a:buClr>
              <a:buSzPts val="2720"/>
              <a:buNone/>
            </a:pPr>
            <a:endParaRPr sz="2720"/>
          </a:p>
          <a:p>
            <a:pPr marL="342900" lvl="0" indent="-342900" algn="l" rtl="0">
              <a:lnSpc>
                <a:spcPct val="80000"/>
              </a:lnSpc>
              <a:spcBef>
                <a:spcPts val="544"/>
              </a:spcBef>
              <a:spcAft>
                <a:spcPts val="0"/>
              </a:spcAft>
              <a:buClr>
                <a:schemeClr val="dk1"/>
              </a:buClr>
              <a:buSzPts val="2720"/>
              <a:buChar char="•"/>
            </a:pPr>
            <a:r>
              <a:rPr lang="en-GB" sz="2720" u="sng">
                <a:solidFill>
                  <a:schemeClr val="hlink"/>
                </a:solidFill>
                <a:hlinkClick r:id="rId4"/>
              </a:rPr>
              <a:t>https://www.1jour1actu.com/info-animee/pourquoi-existe-t-il-des-gens-tres-riches-et-dautres-tres-pauvres-2/</a:t>
            </a:r>
            <a:endParaRPr sz="2720"/>
          </a:p>
          <a:p>
            <a:pPr marL="342900" lvl="0" indent="-342900" algn="l" rtl="0">
              <a:lnSpc>
                <a:spcPct val="80000"/>
              </a:lnSpc>
              <a:spcBef>
                <a:spcPts val="544"/>
              </a:spcBef>
              <a:spcAft>
                <a:spcPts val="0"/>
              </a:spcAft>
              <a:buClr>
                <a:schemeClr val="dk1"/>
              </a:buClr>
              <a:buSzPts val="2720"/>
              <a:buNone/>
            </a:pPr>
            <a:endParaRPr sz="2720"/>
          </a:p>
          <a:p>
            <a:pPr marL="342900" lvl="0" indent="-342900" algn="l" rtl="0">
              <a:lnSpc>
                <a:spcPct val="80000"/>
              </a:lnSpc>
              <a:spcBef>
                <a:spcPts val="544"/>
              </a:spcBef>
              <a:spcAft>
                <a:spcPts val="0"/>
              </a:spcAft>
              <a:buClr>
                <a:schemeClr val="dk1"/>
              </a:buClr>
              <a:buSzPts val="2720"/>
              <a:buChar char="•"/>
            </a:pPr>
            <a:r>
              <a:rPr lang="en-GB" sz="2720" u="sng">
                <a:solidFill>
                  <a:schemeClr val="hlink"/>
                </a:solidFill>
                <a:hlinkClick r:id="rId5"/>
              </a:rPr>
              <a:t>https://www.brut.media/fr/economy/temoignages-grandir-pauvre-en-france-005d1c2f-927f-4176-b085-2afaabad6a16</a:t>
            </a:r>
            <a:endParaRPr sz="2720"/>
          </a:p>
          <a:p>
            <a:pPr marL="342900" lvl="0" indent="-342900" algn="l" rtl="0">
              <a:lnSpc>
                <a:spcPct val="80000"/>
              </a:lnSpc>
              <a:spcBef>
                <a:spcPts val="544"/>
              </a:spcBef>
              <a:spcAft>
                <a:spcPts val="0"/>
              </a:spcAft>
              <a:buClr>
                <a:schemeClr val="dk1"/>
              </a:buClr>
              <a:buSzPts val="2720"/>
              <a:buNone/>
            </a:pPr>
            <a:r>
              <a:rPr lang="en-GB" sz="2720"/>
              <a:t>	</a:t>
            </a:r>
            <a:r>
              <a:rPr lang="en-GB" sz="2720">
                <a:solidFill>
                  <a:srgbClr val="FFFFFF"/>
                </a:solidFill>
              </a:rPr>
              <a:t>Grandir pauvre en France – excellent video resource from</a:t>
            </a:r>
            <a:r>
              <a:rPr lang="en-GB" sz="2720"/>
              <a:t> </a:t>
            </a:r>
            <a:r>
              <a:rPr lang="en-GB" sz="2720" u="sng">
                <a:solidFill>
                  <a:schemeClr val="hlink"/>
                </a:solidFill>
                <a:hlinkClick r:id="rId6"/>
              </a:rPr>
              <a:t>www.brut.media/fr</a:t>
            </a:r>
            <a:r>
              <a:rPr lang="en-GB" sz="2720"/>
              <a:t> </a:t>
            </a:r>
            <a:endParaRPr/>
          </a:p>
          <a:p>
            <a:pPr marL="342900" lvl="0" indent="-170180" algn="l" rtl="0">
              <a:lnSpc>
                <a:spcPct val="80000"/>
              </a:lnSpc>
              <a:spcBef>
                <a:spcPts val="544"/>
              </a:spcBef>
              <a:spcAft>
                <a:spcPts val="0"/>
              </a:spcAft>
              <a:buClr>
                <a:schemeClr val="dk1"/>
              </a:buClr>
              <a:buSzPts val="2720"/>
              <a:buNone/>
            </a:pPr>
            <a:endParaRPr sz="272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25054-8E7B-435F-A9CC-EB4FBFBC8760}"/>
              </a:ext>
            </a:extLst>
          </p:cNvPr>
          <p:cNvSpPr>
            <a:spLocks noGrp="1"/>
          </p:cNvSpPr>
          <p:nvPr>
            <p:ph type="body" idx="1"/>
          </p:nvPr>
        </p:nvSpPr>
        <p:spPr/>
        <p:txBody>
          <a:bodyPr/>
          <a:lstStyle/>
          <a:p>
            <a:endParaRPr lang="en-GB"/>
          </a:p>
        </p:txBody>
      </p:sp>
      <p:pic>
        <p:nvPicPr>
          <p:cNvPr id="4" name="Picture 3">
            <a:hlinkClick r:id="rId2"/>
            <a:extLst>
              <a:ext uri="{FF2B5EF4-FFF2-40B4-BE49-F238E27FC236}">
                <a16:creationId xmlns:a16="http://schemas.microsoft.com/office/drawing/2014/main" id="{56CE0B50-B422-46B6-9AFE-D7F16C9A6289}"/>
              </a:ext>
            </a:extLst>
          </p:cNvPr>
          <p:cNvPicPr>
            <a:picLocks noChangeAspect="1"/>
          </p:cNvPicPr>
          <p:nvPr/>
        </p:nvPicPr>
        <p:blipFill rotWithShape="1">
          <a:blip r:embed="rId3"/>
          <a:srcRect t="59110" b="10120"/>
          <a:stretch/>
        </p:blipFill>
        <p:spPr>
          <a:xfrm>
            <a:off x="190969" y="1041327"/>
            <a:ext cx="8953031" cy="3896434"/>
          </a:xfrm>
          <a:prstGeom prst="rect">
            <a:avLst/>
          </a:prstGeom>
        </p:spPr>
      </p:pic>
    </p:spTree>
    <p:extLst>
      <p:ext uri="{BB962C8B-B14F-4D97-AF65-F5344CB8AC3E}">
        <p14:creationId xmlns:p14="http://schemas.microsoft.com/office/powerpoint/2010/main" val="305777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6de1a5d49d_0_19"/>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172" name="Google Shape;172;g6de1a5d49d_0_19"/>
          <p:cNvPicPr preferRelativeResize="0"/>
          <p:nvPr/>
        </p:nvPicPr>
        <p:blipFill rotWithShape="1">
          <a:blip r:embed="rId4">
            <a:alphaModFix/>
          </a:blip>
          <a:srcRect/>
          <a:stretch/>
        </p:blipFill>
        <p:spPr>
          <a:xfrm>
            <a:off x="2598350" y="3855925"/>
            <a:ext cx="1654450" cy="1167850"/>
          </a:xfrm>
          <a:prstGeom prst="rect">
            <a:avLst/>
          </a:prstGeom>
          <a:noFill/>
          <a:ln>
            <a:noFill/>
          </a:ln>
        </p:spPr>
      </p:pic>
      <p:sp>
        <p:nvSpPr>
          <p:cNvPr id="173" name="Google Shape;173;g6de1a5d49d_0_19"/>
          <p:cNvSpPr/>
          <p:nvPr/>
        </p:nvSpPr>
        <p:spPr>
          <a:xfrm>
            <a:off x="4169588" y="3778050"/>
            <a:ext cx="20346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GB" sz="1100" b="0" i="0" u="none" strike="noStrike" cap="none">
                <a:solidFill>
                  <a:srgbClr val="FFFFFF"/>
                </a:solidFill>
                <a:latin typeface="Calibri"/>
                <a:ea typeface="Calibri"/>
                <a:cs typeface="Calibri"/>
                <a:sym typeface="Calibri"/>
              </a:rPr>
              <a: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4" name="Picture 3">
            <a:extLst>
              <a:ext uri="{FF2B5EF4-FFF2-40B4-BE49-F238E27FC236}">
                <a16:creationId xmlns:a16="http://schemas.microsoft.com/office/drawing/2014/main" id="{4F544FBF-31B0-4068-AC2E-64810E023AEE}"/>
              </a:ext>
            </a:extLst>
          </p:cNvPr>
          <p:cNvPicPr>
            <a:picLocks noChangeAspect="1"/>
          </p:cNvPicPr>
          <p:nvPr/>
        </p:nvPicPr>
        <p:blipFill rotWithShape="1">
          <a:blip r:embed="rId3"/>
          <a:srcRect l="41006" b="91385"/>
          <a:stretch/>
        </p:blipFill>
        <p:spPr>
          <a:xfrm>
            <a:off x="4308565" y="0"/>
            <a:ext cx="4835435" cy="998805"/>
          </a:xfrm>
          <a:prstGeom prst="rect">
            <a:avLst/>
          </a:prstGeom>
        </p:spPr>
      </p:pic>
      <p:pic>
        <p:nvPicPr>
          <p:cNvPr id="3" name="Picture 2">
            <a:extLst>
              <a:ext uri="{FF2B5EF4-FFF2-40B4-BE49-F238E27FC236}">
                <a16:creationId xmlns:a16="http://schemas.microsoft.com/office/drawing/2014/main" id="{2291CCB6-BB8E-44F7-B7D5-1FFE7BCDC6FE}"/>
              </a:ext>
            </a:extLst>
          </p:cNvPr>
          <p:cNvPicPr>
            <a:picLocks noChangeAspect="1"/>
          </p:cNvPicPr>
          <p:nvPr/>
        </p:nvPicPr>
        <p:blipFill rotWithShape="1">
          <a:blip r:embed="rId4"/>
          <a:srcRect t="47179" b="19753"/>
          <a:stretch/>
        </p:blipFill>
        <p:spPr>
          <a:xfrm>
            <a:off x="591" y="1547447"/>
            <a:ext cx="9143409" cy="42765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4" name="Picture 3">
            <a:extLst>
              <a:ext uri="{FF2B5EF4-FFF2-40B4-BE49-F238E27FC236}">
                <a16:creationId xmlns:a16="http://schemas.microsoft.com/office/drawing/2014/main" id="{EDA1EB9B-AF7B-4207-8A67-71CCBCB7E01B}"/>
              </a:ext>
            </a:extLst>
          </p:cNvPr>
          <p:cNvPicPr>
            <a:picLocks noChangeAspect="1"/>
          </p:cNvPicPr>
          <p:nvPr/>
        </p:nvPicPr>
        <p:blipFill rotWithShape="1">
          <a:blip r:embed="rId3"/>
          <a:srcRect l="41006" b="91385"/>
          <a:stretch/>
        </p:blipFill>
        <p:spPr>
          <a:xfrm>
            <a:off x="4308565" y="0"/>
            <a:ext cx="4835435" cy="998805"/>
          </a:xfrm>
          <a:prstGeom prst="rect">
            <a:avLst/>
          </a:prstGeom>
        </p:spPr>
      </p:pic>
      <p:pic>
        <p:nvPicPr>
          <p:cNvPr id="8" name="Picture 7">
            <a:extLst>
              <a:ext uri="{FF2B5EF4-FFF2-40B4-BE49-F238E27FC236}">
                <a16:creationId xmlns:a16="http://schemas.microsoft.com/office/drawing/2014/main" id="{EC128CE6-1B77-4C0F-9569-40DE07B8A798}"/>
              </a:ext>
            </a:extLst>
          </p:cNvPr>
          <p:cNvPicPr>
            <a:picLocks noChangeAspect="1"/>
          </p:cNvPicPr>
          <p:nvPr/>
        </p:nvPicPr>
        <p:blipFill rotWithShape="1">
          <a:blip r:embed="rId4"/>
          <a:srcRect t="14564" b="41334"/>
          <a:stretch/>
        </p:blipFill>
        <p:spPr>
          <a:xfrm>
            <a:off x="208257" y="1125414"/>
            <a:ext cx="8727486" cy="5444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5"/>
          <p:cNvPicPr preferRelativeResize="0"/>
          <p:nvPr/>
        </p:nvPicPr>
        <p:blipFill>
          <a:blip r:embed="rId3">
            <a:alphaModFix/>
          </a:blip>
          <a:stretch>
            <a:fillRect/>
          </a:stretch>
        </p:blipFill>
        <p:spPr>
          <a:xfrm>
            <a:off x="0" y="0"/>
            <a:ext cx="9144001" cy="6858000"/>
          </a:xfrm>
          <a:prstGeom prst="rect">
            <a:avLst/>
          </a:prstGeom>
          <a:noFill/>
          <a:ln>
            <a:noFill/>
          </a:ln>
        </p:spPr>
      </p:pic>
      <p:sp>
        <p:nvSpPr>
          <p:cNvPr id="110" name="Google Shape;110;p15"/>
          <p:cNvSpPr/>
          <p:nvPr/>
        </p:nvSpPr>
        <p:spPr>
          <a:xfrm>
            <a:off x="629250" y="641425"/>
            <a:ext cx="7952400" cy="4973400"/>
          </a:xfrm>
          <a:prstGeom prst="roundRect">
            <a:avLst>
              <a:gd name="adj" fmla="val 16667"/>
            </a:avLst>
          </a:prstGeom>
          <a:solidFill>
            <a:srgbClr val="00ACD8">
              <a:alpha val="6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txBox="1">
            <a:spLocks noGrp="1"/>
          </p:cNvSpPr>
          <p:nvPr>
            <p:ph type="title"/>
          </p:nvPr>
        </p:nvSpPr>
        <p:spPr>
          <a:xfrm>
            <a:off x="542325" y="45718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solidFill>
                  <a:srgbClr val="FFFFFF"/>
                </a:solidFill>
              </a:rPr>
              <a:t>Lesson 2</a:t>
            </a:r>
            <a:endParaRPr b="1">
              <a:solidFill>
                <a:srgbClr val="FFFFFF"/>
              </a:solidFill>
            </a:endParaRPr>
          </a:p>
        </p:txBody>
      </p:sp>
      <p:sp>
        <p:nvSpPr>
          <p:cNvPr id="112" name="Google Shape;112;p15"/>
          <p:cNvSpPr txBox="1">
            <a:spLocks noGrp="1"/>
          </p:cNvSpPr>
          <p:nvPr>
            <p:ph type="body" idx="1"/>
          </p:nvPr>
        </p:nvSpPr>
        <p:spPr>
          <a:xfrm>
            <a:off x="933250" y="1600200"/>
            <a:ext cx="71862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FFFFFF"/>
              </a:buClr>
              <a:buSzPts val="3200"/>
              <a:buFont typeface="Noto Sans Symbols"/>
              <a:buChar char="✔"/>
            </a:pPr>
            <a:r>
              <a:rPr lang="en-GB" b="1">
                <a:solidFill>
                  <a:srgbClr val="FFFFFF"/>
                </a:solidFill>
              </a:rPr>
              <a:t>Carte de la pauvreté infantile au Royaume-Uni – numbers task looking at child poverty in the UK</a:t>
            </a:r>
            <a:endParaRPr b="1">
              <a:solidFill>
                <a:srgbClr val="FFFFFF"/>
              </a:solidFill>
            </a:endParaRPr>
          </a:p>
          <a:p>
            <a:pPr marL="342900" lvl="0" indent="-342900" algn="l" rtl="0">
              <a:spcBef>
                <a:spcPts val="640"/>
              </a:spcBef>
              <a:spcAft>
                <a:spcPts val="0"/>
              </a:spcAft>
              <a:buClr>
                <a:srgbClr val="FFFFFF"/>
              </a:buClr>
              <a:buSzPts val="3200"/>
              <a:buFont typeface="Noto Sans Symbols"/>
              <a:buChar char="✔"/>
            </a:pPr>
            <a:r>
              <a:rPr lang="en-GB" b="1">
                <a:solidFill>
                  <a:srgbClr val="FFFFFF"/>
                </a:solidFill>
              </a:rPr>
              <a:t>Spreading the Happiness – translation task</a:t>
            </a:r>
            <a:endParaRPr b="1">
              <a:solidFill>
                <a:srgbClr val="FFFFFF"/>
              </a:solidFill>
            </a:endParaRPr>
          </a:p>
          <a:p>
            <a:pPr marL="342900" lvl="0" indent="-139700" algn="l" rtl="0">
              <a:spcBef>
                <a:spcPts val="640"/>
              </a:spcBef>
              <a:spcAft>
                <a:spcPts val="0"/>
              </a:spcAft>
              <a:buClr>
                <a:schemeClr val="dk1"/>
              </a:buClr>
              <a:buSzPts val="3200"/>
              <a:buFont typeface="Noto Sans Symbols"/>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GB" sz="3959" b="1" u="sng">
                <a:solidFill>
                  <a:srgbClr val="FFFFFF"/>
                </a:solidFill>
                <a:hlinkClick r:id="rId3"/>
              </a:rPr>
              <a:t>Carte de la pauvreté infantile en </a:t>
            </a:r>
            <a:br>
              <a:rPr lang="en-GB" sz="3959" b="1" u="sng">
                <a:solidFill>
                  <a:srgbClr val="FFFFFF"/>
                </a:solidFill>
                <a:hlinkClick r:id="rId3"/>
              </a:rPr>
            </a:br>
            <a:r>
              <a:rPr lang="en-GB" sz="3959" b="1" u="sng">
                <a:solidFill>
                  <a:srgbClr val="FFFFFF"/>
                </a:solidFill>
                <a:hlinkClick r:id="rId3"/>
              </a:rPr>
              <a:t>Grande-Bretagne</a:t>
            </a:r>
            <a:endParaRPr sz="3959" b="1">
              <a:solidFill>
                <a:srgbClr val="FFFFFF"/>
              </a:solidFill>
            </a:endParaRPr>
          </a:p>
        </p:txBody>
      </p:sp>
      <p:pic>
        <p:nvPicPr>
          <p:cNvPr id="119" name="Google Shape;119;p16" descr="Screen Shot 2019-09-17 at 10.52.22.png"/>
          <p:cNvPicPr preferRelativeResize="0">
            <a:picLocks noGrp="1"/>
          </p:cNvPicPr>
          <p:nvPr>
            <p:ph type="body" idx="1"/>
          </p:nvPr>
        </p:nvPicPr>
        <p:blipFill rotWithShape="1">
          <a:blip r:embed="rId4">
            <a:alphaModFix/>
          </a:blip>
          <a:srcRect l="-10562" r="-10562"/>
          <a:stretch/>
        </p:blipFill>
        <p:spPr>
          <a:xfrm>
            <a:off x="108497" y="1600200"/>
            <a:ext cx="8879462" cy="48833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p:nvPr/>
        </p:nvSpPr>
        <p:spPr>
          <a:xfrm>
            <a:off x="519825" y="1869525"/>
            <a:ext cx="8229600" cy="1264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GB" sz="3959" b="1" u="sng">
                <a:solidFill>
                  <a:srgbClr val="FFFFFF"/>
                </a:solidFill>
                <a:hlinkClick r:id="rId3"/>
              </a:rPr>
              <a:t>Carte de la pauvreté infantile en </a:t>
            </a:r>
            <a:br>
              <a:rPr lang="en-GB" sz="3959" b="1" u="sng">
                <a:solidFill>
                  <a:srgbClr val="FFFFFF"/>
                </a:solidFill>
                <a:hlinkClick r:id="rId3"/>
              </a:rPr>
            </a:br>
            <a:r>
              <a:rPr lang="en-GB" sz="3959" b="1" u="sng">
                <a:solidFill>
                  <a:srgbClr val="FFFFFF"/>
                </a:solidFill>
                <a:hlinkClick r:id="rId3"/>
              </a:rPr>
              <a:t>Grande-Bretagne</a:t>
            </a:r>
            <a:endParaRPr sz="3959" b="1">
              <a:solidFill>
                <a:srgbClr val="FFFFFF"/>
              </a:solidFill>
            </a:endParaRPr>
          </a:p>
        </p:txBody>
      </p:sp>
      <p:sp>
        <p:nvSpPr>
          <p:cNvPr id="127" name="Google Shape;127;p17"/>
          <p:cNvSpPr txBox="1">
            <a:spLocks noGrp="1"/>
          </p:cNvSpPr>
          <p:nvPr>
            <p:ph type="body" idx="1"/>
          </p:nvPr>
        </p:nvSpPr>
        <p:spPr>
          <a:xfrm>
            <a:off x="457200" y="1966799"/>
            <a:ext cx="8229600" cy="4159500"/>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3200"/>
              <a:buNone/>
            </a:pPr>
            <a:r>
              <a:rPr lang="en-GB"/>
              <a:t>Quel est le taux de pauvreté infantile dans ces</a:t>
            </a:r>
            <a:endParaRPr/>
          </a:p>
          <a:p>
            <a:pPr marL="342900" lvl="0" indent="-342900" algn="ctr" rtl="0">
              <a:spcBef>
                <a:spcPts val="640"/>
              </a:spcBef>
              <a:spcAft>
                <a:spcPts val="0"/>
              </a:spcAft>
              <a:buClr>
                <a:schemeClr val="dk1"/>
              </a:buClr>
              <a:buSzPts val="3200"/>
              <a:buNone/>
            </a:pPr>
            <a:r>
              <a:rPr lang="en-GB"/>
              <a:t>10 grandes villes britanniques?</a:t>
            </a: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p:txBody>
      </p:sp>
      <p:graphicFrame>
        <p:nvGraphicFramePr>
          <p:cNvPr id="128" name="Google Shape;128;p17"/>
          <p:cNvGraphicFramePr/>
          <p:nvPr/>
        </p:nvGraphicFramePr>
        <p:xfrm>
          <a:off x="266700" y="3314387"/>
          <a:ext cx="3000000" cy="3000000"/>
        </p:xfrm>
        <a:graphic>
          <a:graphicData uri="http://schemas.openxmlformats.org/drawingml/2006/table">
            <a:tbl>
              <a:tblPr firstRow="1" bandRow="1">
                <a:noFill/>
                <a:tableStyleId>{190CF15A-5C91-4091-A18C-5C1456B5AA50}</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61350">
                <a:tc>
                  <a:txBody>
                    <a:bodyPr/>
                    <a:lstStyle/>
                    <a:p>
                      <a:pPr marL="0" marR="0" lvl="0" indent="0" algn="l" rtl="0">
                        <a:spcBef>
                          <a:spcPts val="0"/>
                        </a:spcBef>
                        <a:spcAft>
                          <a:spcPts val="0"/>
                        </a:spcAft>
                        <a:buNone/>
                      </a:pPr>
                      <a:r>
                        <a:rPr lang="en-GB" sz="2200" u="none" strike="noStrike" cap="none"/>
                        <a:t>1 </a:t>
                      </a:r>
                      <a:r>
                        <a:rPr lang="en-GB" sz="2200" u="none" strike="noStrike" cap="none">
                          <a:solidFill>
                            <a:srgbClr val="FF0000"/>
                          </a:solidFill>
                        </a:rPr>
                        <a:t>exemple: NW Durham – 34,8%</a:t>
                      </a:r>
                      <a:endParaRPr sz="22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6 Carlisle</a:t>
                      </a:r>
                      <a:endParaRPr sz="2200"/>
                    </a:p>
                  </a:txBody>
                  <a:tcPr marL="91450" marR="91450" marT="45725" marB="45725">
                    <a:solidFill>
                      <a:srgbClr val="FFFFFF"/>
                    </a:solidFill>
                  </a:tcPr>
                </a:tc>
                <a:extLst>
                  <a:ext uri="{0D108BD9-81ED-4DB2-BD59-A6C34878D82A}">
                    <a16:rowId xmlns:a16="http://schemas.microsoft.com/office/drawing/2014/main" val="10000"/>
                  </a:ext>
                </a:extLst>
              </a:tr>
              <a:tr h="561350">
                <a:tc>
                  <a:txBody>
                    <a:bodyPr/>
                    <a:lstStyle/>
                    <a:p>
                      <a:pPr marL="0" marR="0" lvl="0" indent="0" algn="l" rtl="0">
                        <a:spcBef>
                          <a:spcPts val="0"/>
                        </a:spcBef>
                        <a:spcAft>
                          <a:spcPts val="0"/>
                        </a:spcAft>
                        <a:buNone/>
                      </a:pPr>
                      <a:r>
                        <a:rPr lang="en-GB" sz="2200"/>
                        <a:t>2 Huddersfield</a:t>
                      </a:r>
                      <a:endParaRPr sz="2200"/>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7 Sheffield, Hallam</a:t>
                      </a:r>
                      <a:endParaRPr sz="2200"/>
                    </a:p>
                  </a:txBody>
                  <a:tcPr marL="91450" marR="91450" marT="45725" marB="45725">
                    <a:solidFill>
                      <a:srgbClr val="FFFFFF"/>
                    </a:solidFill>
                  </a:tcPr>
                </a:tc>
                <a:extLst>
                  <a:ext uri="{0D108BD9-81ED-4DB2-BD59-A6C34878D82A}">
                    <a16:rowId xmlns:a16="http://schemas.microsoft.com/office/drawing/2014/main" val="10001"/>
                  </a:ext>
                </a:extLst>
              </a:tr>
              <a:tr h="566425">
                <a:tc>
                  <a:txBody>
                    <a:bodyPr/>
                    <a:lstStyle/>
                    <a:p>
                      <a:pPr marL="0" marR="0" lvl="0" indent="0" algn="l" rtl="0">
                        <a:spcBef>
                          <a:spcPts val="0"/>
                        </a:spcBef>
                        <a:spcAft>
                          <a:spcPts val="0"/>
                        </a:spcAft>
                        <a:buNone/>
                      </a:pPr>
                      <a:r>
                        <a:rPr lang="en-GB" sz="2200"/>
                        <a:t>3 Liverpool, Walton</a:t>
                      </a:r>
                      <a:endParaRPr sz="2200"/>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8 Edinburgh, Pentlands</a:t>
                      </a:r>
                      <a:endParaRPr sz="2200"/>
                    </a:p>
                  </a:txBody>
                  <a:tcPr marL="91450" marR="91450" marT="45725" marB="45725">
                    <a:solidFill>
                      <a:srgbClr val="FFFFFF"/>
                    </a:solidFill>
                  </a:tcPr>
                </a:tc>
                <a:extLst>
                  <a:ext uri="{0D108BD9-81ED-4DB2-BD59-A6C34878D82A}">
                    <a16:rowId xmlns:a16="http://schemas.microsoft.com/office/drawing/2014/main" val="10002"/>
                  </a:ext>
                </a:extLst>
              </a:tr>
              <a:tr h="561350">
                <a:tc>
                  <a:txBody>
                    <a:bodyPr/>
                    <a:lstStyle/>
                    <a:p>
                      <a:pPr marL="0" marR="0" lvl="0" indent="0" algn="l" rtl="0">
                        <a:spcBef>
                          <a:spcPts val="0"/>
                        </a:spcBef>
                        <a:spcAft>
                          <a:spcPts val="0"/>
                        </a:spcAft>
                        <a:buNone/>
                      </a:pPr>
                      <a:r>
                        <a:rPr lang="en-GB" sz="2200"/>
                        <a:t>4 SE Cambridgeshire</a:t>
                      </a:r>
                      <a:endParaRPr sz="2200"/>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9 Norwich North</a:t>
                      </a:r>
                      <a:endParaRPr sz="2200"/>
                    </a:p>
                  </a:txBody>
                  <a:tcPr marL="91450" marR="91450" marT="45725" marB="45725">
                    <a:solidFill>
                      <a:srgbClr val="FFFFFF"/>
                    </a:solidFill>
                  </a:tcPr>
                </a:tc>
                <a:extLst>
                  <a:ext uri="{0D108BD9-81ED-4DB2-BD59-A6C34878D82A}">
                    <a16:rowId xmlns:a16="http://schemas.microsoft.com/office/drawing/2014/main" val="10003"/>
                  </a:ext>
                </a:extLst>
              </a:tr>
              <a:tr h="561350">
                <a:tc>
                  <a:txBody>
                    <a:bodyPr/>
                    <a:lstStyle/>
                    <a:p>
                      <a:pPr marL="0" marR="0" lvl="0" indent="0" algn="l" rtl="0">
                        <a:spcBef>
                          <a:spcPts val="0"/>
                        </a:spcBef>
                        <a:spcAft>
                          <a:spcPts val="0"/>
                        </a:spcAft>
                        <a:buNone/>
                      </a:pPr>
                      <a:r>
                        <a:rPr lang="en-GB" sz="2200"/>
                        <a:t>5 Orkney Islands</a:t>
                      </a:r>
                      <a:endParaRPr sz="2200"/>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10 Scarborough and Whitby </a:t>
                      </a:r>
                      <a:endParaRPr sz="2200"/>
                    </a:p>
                  </a:txBody>
                  <a:tcPr marL="91450" marR="91450" marT="45725" marB="45725">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p:nvPr/>
        </p:nvSpPr>
        <p:spPr>
          <a:xfrm>
            <a:off x="568450" y="1845225"/>
            <a:ext cx="8118300" cy="13011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GB" sz="3959" b="1" u="sng">
                <a:solidFill>
                  <a:srgbClr val="FFFFFF"/>
                </a:solidFill>
                <a:hlinkClick r:id="rId3"/>
              </a:rPr>
              <a:t>Carte de la pauvreté infantile en </a:t>
            </a:r>
            <a:br>
              <a:rPr lang="en-GB" sz="3959" b="1" u="sng">
                <a:solidFill>
                  <a:srgbClr val="FFFFFF"/>
                </a:solidFill>
                <a:hlinkClick r:id="rId3"/>
              </a:rPr>
            </a:br>
            <a:r>
              <a:rPr lang="en-GB" sz="3959" b="1" u="sng">
                <a:solidFill>
                  <a:srgbClr val="FFFFFF"/>
                </a:solidFill>
                <a:hlinkClick r:id="rId3"/>
              </a:rPr>
              <a:t>Grande-Bretagne</a:t>
            </a:r>
            <a:endParaRPr sz="3959" b="1">
              <a:solidFill>
                <a:srgbClr val="FFFFFF"/>
              </a:solidFill>
            </a:endParaRPr>
          </a:p>
        </p:txBody>
      </p:sp>
      <p:sp>
        <p:nvSpPr>
          <p:cNvPr id="136" name="Google Shape;136;p18"/>
          <p:cNvSpPr txBox="1">
            <a:spLocks noGrp="1"/>
          </p:cNvSpPr>
          <p:nvPr>
            <p:ph type="body" idx="1"/>
          </p:nvPr>
        </p:nvSpPr>
        <p:spPr>
          <a:xfrm>
            <a:off x="457200" y="1930325"/>
            <a:ext cx="8229600" cy="4195800"/>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3200"/>
              <a:buNone/>
            </a:pPr>
            <a:r>
              <a:rPr lang="en-GB"/>
              <a:t>Quel est le taux de pauvreté infantile dans ces</a:t>
            </a:r>
            <a:endParaRPr/>
          </a:p>
          <a:p>
            <a:pPr marL="342900" lvl="0" indent="-342900" algn="ctr" rtl="0">
              <a:spcBef>
                <a:spcPts val="640"/>
              </a:spcBef>
              <a:spcAft>
                <a:spcPts val="0"/>
              </a:spcAft>
              <a:buClr>
                <a:schemeClr val="dk1"/>
              </a:buClr>
              <a:buSzPts val="3200"/>
              <a:buNone/>
            </a:pPr>
            <a:r>
              <a:rPr lang="en-GB"/>
              <a:t>10 grandes villes britanniques? </a:t>
            </a:r>
            <a:r>
              <a:rPr lang="en-GB" b="1">
                <a:solidFill>
                  <a:srgbClr val="FF0000"/>
                </a:solidFill>
              </a:rPr>
              <a:t>Réponses</a:t>
            </a:r>
            <a:endParaRPr b="1">
              <a:solidFill>
                <a:srgbClr val="FF0000"/>
              </a:solidFill>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p:txBody>
      </p:sp>
      <p:graphicFrame>
        <p:nvGraphicFramePr>
          <p:cNvPr id="137" name="Google Shape;137;p18"/>
          <p:cNvGraphicFramePr/>
          <p:nvPr/>
        </p:nvGraphicFramePr>
        <p:xfrm>
          <a:off x="266700" y="3314387"/>
          <a:ext cx="3000000" cy="3000000"/>
        </p:xfrm>
        <a:graphic>
          <a:graphicData uri="http://schemas.openxmlformats.org/drawingml/2006/table">
            <a:tbl>
              <a:tblPr firstRow="1" bandRow="1">
                <a:noFill/>
                <a:tableStyleId>{190CF15A-5C91-4091-A18C-5C1456B5AA50}</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61350">
                <a:tc>
                  <a:txBody>
                    <a:bodyPr/>
                    <a:lstStyle/>
                    <a:p>
                      <a:pPr marL="0" marR="0" lvl="0" indent="0" algn="l" rtl="0">
                        <a:spcBef>
                          <a:spcPts val="0"/>
                        </a:spcBef>
                        <a:spcAft>
                          <a:spcPts val="0"/>
                        </a:spcAft>
                        <a:buNone/>
                      </a:pPr>
                      <a:r>
                        <a:rPr lang="en-GB" sz="2200"/>
                        <a:t>1 </a:t>
                      </a:r>
                      <a:r>
                        <a:rPr lang="en-GB" sz="2200">
                          <a:solidFill>
                            <a:srgbClr val="FF0000"/>
                          </a:solidFill>
                        </a:rPr>
                        <a:t>NW Durham – 34,8%</a:t>
                      </a:r>
                      <a:endParaRPr sz="22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6 Carlisle - </a:t>
                      </a:r>
                      <a:r>
                        <a:rPr lang="en-GB" sz="2200">
                          <a:solidFill>
                            <a:srgbClr val="FF0000"/>
                          </a:solidFill>
                        </a:rPr>
                        <a:t>30%</a:t>
                      </a:r>
                      <a:endParaRPr sz="2200">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0"/>
                  </a:ext>
                </a:extLst>
              </a:tr>
              <a:tr h="561350">
                <a:tc>
                  <a:txBody>
                    <a:bodyPr/>
                    <a:lstStyle/>
                    <a:p>
                      <a:pPr marL="0" marR="0" lvl="0" indent="0" algn="l" rtl="0">
                        <a:spcBef>
                          <a:spcPts val="0"/>
                        </a:spcBef>
                        <a:spcAft>
                          <a:spcPts val="0"/>
                        </a:spcAft>
                        <a:buNone/>
                      </a:pPr>
                      <a:r>
                        <a:rPr lang="en-GB" sz="2200"/>
                        <a:t>2 Huddersfield – </a:t>
                      </a:r>
                      <a:r>
                        <a:rPr lang="en-GB" sz="2200">
                          <a:solidFill>
                            <a:srgbClr val="FF0000"/>
                          </a:solidFill>
                        </a:rPr>
                        <a:t>36,2%</a:t>
                      </a:r>
                      <a:endParaRPr sz="22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7 Sheffield, Hallam – </a:t>
                      </a:r>
                      <a:r>
                        <a:rPr lang="en-GB" sz="2200">
                          <a:solidFill>
                            <a:srgbClr val="FF0000"/>
                          </a:solidFill>
                        </a:rPr>
                        <a:t>15,2%</a:t>
                      </a:r>
                      <a:endParaRPr sz="2200">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1"/>
                  </a:ext>
                </a:extLst>
              </a:tr>
              <a:tr h="566425">
                <a:tc>
                  <a:txBody>
                    <a:bodyPr/>
                    <a:lstStyle/>
                    <a:p>
                      <a:pPr marL="0" marR="0" lvl="0" indent="0" algn="l" rtl="0">
                        <a:spcBef>
                          <a:spcPts val="0"/>
                        </a:spcBef>
                        <a:spcAft>
                          <a:spcPts val="0"/>
                        </a:spcAft>
                        <a:buNone/>
                      </a:pPr>
                      <a:r>
                        <a:rPr lang="en-GB" sz="2200"/>
                        <a:t>3 Liverpool, Walton – </a:t>
                      </a:r>
                      <a:r>
                        <a:rPr lang="en-GB" sz="2200">
                          <a:solidFill>
                            <a:srgbClr val="FF0000"/>
                          </a:solidFill>
                        </a:rPr>
                        <a:t>39,1%</a:t>
                      </a:r>
                      <a:endParaRPr sz="22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8 Edinburgh, Pentlands – </a:t>
                      </a:r>
                      <a:r>
                        <a:rPr lang="en-GB" sz="2200">
                          <a:solidFill>
                            <a:srgbClr val="FF0000"/>
                          </a:solidFill>
                        </a:rPr>
                        <a:t>23,8%</a:t>
                      </a:r>
                      <a:endParaRPr sz="2200">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2"/>
                  </a:ext>
                </a:extLst>
              </a:tr>
              <a:tr h="561350">
                <a:tc>
                  <a:txBody>
                    <a:bodyPr/>
                    <a:lstStyle/>
                    <a:p>
                      <a:pPr marL="0" marR="0" lvl="0" indent="0" algn="l" rtl="0">
                        <a:spcBef>
                          <a:spcPts val="0"/>
                        </a:spcBef>
                        <a:spcAft>
                          <a:spcPts val="0"/>
                        </a:spcAft>
                        <a:buNone/>
                      </a:pPr>
                      <a:r>
                        <a:rPr lang="en-GB" sz="2200"/>
                        <a:t>4 SE Cambridgeshire – </a:t>
                      </a:r>
                      <a:r>
                        <a:rPr lang="en-GB" sz="2200">
                          <a:solidFill>
                            <a:srgbClr val="FF0000"/>
                          </a:solidFill>
                        </a:rPr>
                        <a:t>22,3%</a:t>
                      </a:r>
                      <a:endParaRPr sz="22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9 Norwich North – </a:t>
                      </a:r>
                      <a:r>
                        <a:rPr lang="en-GB" sz="2200">
                          <a:solidFill>
                            <a:srgbClr val="FF0000"/>
                          </a:solidFill>
                        </a:rPr>
                        <a:t>32,4% </a:t>
                      </a:r>
                      <a:endParaRPr sz="2200">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3"/>
                  </a:ext>
                </a:extLst>
              </a:tr>
              <a:tr h="561350">
                <a:tc>
                  <a:txBody>
                    <a:bodyPr/>
                    <a:lstStyle/>
                    <a:p>
                      <a:pPr marL="0" marR="0" lvl="0" indent="0" algn="l" rtl="0">
                        <a:spcBef>
                          <a:spcPts val="0"/>
                        </a:spcBef>
                        <a:spcAft>
                          <a:spcPts val="0"/>
                        </a:spcAft>
                        <a:buNone/>
                      </a:pPr>
                      <a:r>
                        <a:rPr lang="en-GB" sz="2200"/>
                        <a:t>5 Orkney Islands – </a:t>
                      </a:r>
                      <a:r>
                        <a:rPr lang="en-GB" sz="2200">
                          <a:solidFill>
                            <a:srgbClr val="FF0000"/>
                          </a:solidFill>
                        </a:rPr>
                        <a:t>18,6%</a:t>
                      </a:r>
                      <a:endParaRPr sz="22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2200"/>
                        <a:t>10 Scarborough and Whitby – </a:t>
                      </a:r>
                      <a:r>
                        <a:rPr lang="en-GB" sz="2200">
                          <a:solidFill>
                            <a:srgbClr val="FF0000"/>
                          </a:solidFill>
                        </a:rPr>
                        <a:t>30,7% </a:t>
                      </a:r>
                      <a:endParaRPr sz="2200">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p:nvPr/>
        </p:nvSpPr>
        <p:spPr>
          <a:xfrm>
            <a:off x="300950" y="957575"/>
            <a:ext cx="8487300" cy="2918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u="sng">
                <a:solidFill>
                  <a:srgbClr val="FFFFFF"/>
                </a:solidFill>
                <a:hlinkClick r:id="rId3"/>
              </a:rPr>
              <a:t>Spreading the Happiness</a:t>
            </a:r>
            <a:endParaRPr b="1">
              <a:solidFill>
                <a:srgbClr val="FFFFFF"/>
              </a:solidFill>
            </a:endParaRPr>
          </a:p>
        </p:txBody>
      </p:sp>
      <p:sp>
        <p:nvSpPr>
          <p:cNvPr id="145" name="Google Shape;145;p19"/>
          <p:cNvSpPr txBox="1">
            <a:spLocks noGrp="1"/>
          </p:cNvSpPr>
          <p:nvPr>
            <p:ph type="body" idx="1"/>
          </p:nvPr>
        </p:nvSpPr>
        <p:spPr>
          <a:xfrm>
            <a:off x="184536" y="990600"/>
            <a:ext cx="8781714" cy="4525963"/>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3200"/>
              <a:buNone/>
            </a:pPr>
            <a:r>
              <a:rPr lang="en-GB" sz="3000"/>
              <a:t>Une anglaise, Shonette Bason, a créé une charité</a:t>
            </a:r>
            <a:endParaRPr sz="3000"/>
          </a:p>
          <a:p>
            <a:pPr marL="342900" lvl="0" indent="-342900" algn="ctr" rtl="0">
              <a:spcBef>
                <a:spcPts val="640"/>
              </a:spcBef>
              <a:spcAft>
                <a:spcPts val="0"/>
              </a:spcAft>
              <a:buClr>
                <a:schemeClr val="dk1"/>
              </a:buClr>
              <a:buSzPts val="3200"/>
              <a:buNone/>
            </a:pPr>
            <a:r>
              <a:rPr lang="en-GB" sz="3000"/>
              <a:t>qui s’appelle “Spreading The Happiness” et l’argent</a:t>
            </a:r>
            <a:endParaRPr sz="3000"/>
          </a:p>
          <a:p>
            <a:pPr marL="342900" lvl="0" indent="-342900" algn="ctr" rtl="0">
              <a:spcBef>
                <a:spcPts val="640"/>
              </a:spcBef>
              <a:spcAft>
                <a:spcPts val="0"/>
              </a:spcAft>
              <a:buClr>
                <a:schemeClr val="dk1"/>
              </a:buClr>
              <a:buSzPts val="3200"/>
              <a:buNone/>
            </a:pPr>
            <a:r>
              <a:rPr lang="en-GB" sz="3000"/>
              <a:t>qu’elle gagne paie les colis de nourriture pour les</a:t>
            </a:r>
            <a:endParaRPr sz="3000"/>
          </a:p>
          <a:p>
            <a:pPr marL="342900" lvl="0" indent="-342900" algn="ctr" rtl="0">
              <a:spcBef>
                <a:spcPts val="640"/>
              </a:spcBef>
              <a:spcAft>
                <a:spcPts val="0"/>
              </a:spcAft>
              <a:buClr>
                <a:schemeClr val="dk1"/>
              </a:buClr>
              <a:buSzPts val="3200"/>
              <a:buNone/>
            </a:pPr>
            <a:r>
              <a:rPr lang="en-GB" sz="3000"/>
              <a:t>familles anglaises qui ont du mal à nourrir leurs</a:t>
            </a:r>
            <a:endParaRPr sz="3000"/>
          </a:p>
          <a:p>
            <a:pPr marL="342900" lvl="0" indent="-342900" algn="ctr" rtl="0">
              <a:spcBef>
                <a:spcPts val="640"/>
              </a:spcBef>
              <a:spcAft>
                <a:spcPts val="0"/>
              </a:spcAft>
              <a:buClr>
                <a:schemeClr val="dk1"/>
              </a:buClr>
              <a:buSzPts val="3200"/>
              <a:buNone/>
            </a:pPr>
            <a:r>
              <a:rPr lang="en-GB" sz="3000"/>
              <a:t>enfants pendant les vacances scolaires.</a:t>
            </a:r>
            <a:endParaRPr sz="3000"/>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r>
              <a:rPr lang="en-GB"/>
              <a:t> </a:t>
            </a:r>
            <a:endParaRPr/>
          </a:p>
          <a:p>
            <a:pPr marL="342900" lvl="0" indent="-342900" algn="l" rtl="0">
              <a:spcBef>
                <a:spcPts val="640"/>
              </a:spcBef>
              <a:spcAft>
                <a:spcPts val="0"/>
              </a:spcAft>
              <a:buClr>
                <a:schemeClr val="dk1"/>
              </a:buClr>
              <a:buSzPts val="3200"/>
              <a:buNone/>
            </a:pPr>
            <a:endParaRPr/>
          </a:p>
        </p:txBody>
      </p:sp>
      <p:pic>
        <p:nvPicPr>
          <p:cNvPr id="146" name="Google Shape;146;p19" descr="Screen Shot 2019-09-17 at 11.07.20.png"/>
          <p:cNvPicPr preferRelativeResize="0"/>
          <p:nvPr/>
        </p:nvPicPr>
        <p:blipFill rotWithShape="1">
          <a:blip r:embed="rId4">
            <a:alphaModFix/>
          </a:blip>
          <a:srcRect/>
          <a:stretch/>
        </p:blipFill>
        <p:spPr>
          <a:xfrm>
            <a:off x="0" y="4064000"/>
            <a:ext cx="9144000" cy="279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457200" y="274638"/>
            <a:ext cx="8229600" cy="13255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GB" sz="3959" b="1">
                <a:solidFill>
                  <a:srgbClr val="FFFFFF"/>
                </a:solidFill>
              </a:rPr>
              <a:t>Exercise de traduction:</a:t>
            </a:r>
            <a:br>
              <a:rPr lang="en-GB" sz="3959" b="1">
                <a:solidFill>
                  <a:srgbClr val="FFFFFF"/>
                </a:solidFill>
              </a:rPr>
            </a:br>
            <a:r>
              <a:rPr lang="en-GB" sz="3959" b="1">
                <a:solidFill>
                  <a:srgbClr val="FFFFFF"/>
                </a:solidFill>
              </a:rPr>
              <a:t>Traduisez ce texte en français</a:t>
            </a:r>
            <a:endParaRPr sz="3959" b="1">
              <a:solidFill>
                <a:srgbClr val="FFFFFF"/>
              </a:solidFill>
            </a:endParaRPr>
          </a:p>
        </p:txBody>
      </p:sp>
      <p:pic>
        <p:nvPicPr>
          <p:cNvPr id="153" name="Google Shape;153;p20" descr="Screen Shot 2019-09-17 at 10.45.29.png"/>
          <p:cNvPicPr preferRelativeResize="0">
            <a:picLocks noGrp="1"/>
          </p:cNvPicPr>
          <p:nvPr>
            <p:ph type="body" idx="1"/>
          </p:nvPr>
        </p:nvPicPr>
        <p:blipFill rotWithShape="1">
          <a:blip r:embed="rId3">
            <a:alphaModFix/>
          </a:blip>
          <a:srcRect t="-6726" b="-6726"/>
          <a:stretch/>
        </p:blipFill>
        <p:spPr>
          <a:xfrm>
            <a:off x="0" y="1600200"/>
            <a:ext cx="9144000" cy="51103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656</Words>
  <Application>Microsoft Office PowerPoint</Application>
  <PresentationFormat>On-screen Show (4:3)</PresentationFormat>
  <Paragraphs>92</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Noto Sans Symbols</vt:lpstr>
      <vt:lpstr>Amatic SC</vt:lpstr>
      <vt:lpstr>Arial</vt:lpstr>
      <vt:lpstr>Office Theme</vt:lpstr>
      <vt:lpstr>PowerPoint Presentation</vt:lpstr>
      <vt:lpstr>PowerPoint Presentation</vt:lpstr>
      <vt:lpstr>PowerPoint Presentation</vt:lpstr>
      <vt:lpstr>Lesson 2</vt:lpstr>
      <vt:lpstr>Carte de la pauvreté infantile en  Grande-Bretagne</vt:lpstr>
      <vt:lpstr>Carte de la pauvreté infantile en  Grande-Bretagne</vt:lpstr>
      <vt:lpstr>Carte de la pauvreté infantile en  Grande-Bretagne</vt:lpstr>
      <vt:lpstr>Spreading the Happiness</vt:lpstr>
      <vt:lpstr>Exercise de traduction: Traduisez ce texte en français</vt:lpstr>
      <vt:lpstr>Recherchez!</vt:lpstr>
      <vt:lpstr>Other resources to explore Pourquoi existe-t-il des gens très riches et d’autres très pauvres? 1jour1actu online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2</cp:revision>
  <dcterms:created xsi:type="dcterms:W3CDTF">2019-11-18T17:09:40Z</dcterms:created>
  <dcterms:modified xsi:type="dcterms:W3CDTF">2020-06-16T16:17:07Z</dcterms:modified>
</cp:coreProperties>
</file>