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zA/Zbe7K5MtVEWCyz26256hUZ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72" y="3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67676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zugutfuerdietonne.d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quirkyscience.com/wp-content/uploads/2013/10/Idea-Pixabay-by-OpenClips.jp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https://cdn.pixabay.com/photo/2017/09/08/18/20/garbage-2729608_640.jpg</a:t>
            </a: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31744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u="sng">
                <a:solidFill>
                  <a:schemeClr val="hlink"/>
                </a:solidFill>
                <a:hlinkClick r:id="rId3"/>
              </a:rPr>
              <a:t>https://www.zugutfuerdietonne.de/</a:t>
            </a:r>
            <a:endParaRPr sz="1200" u="sng">
              <a:solidFill>
                <a:schemeClr val="dk1"/>
              </a:solidFill>
              <a:latin typeface="Calibri"/>
              <a:ea typeface="Calibri"/>
              <a:cs typeface="Calibri"/>
              <a:sym typeface="Calibri"/>
            </a:endParaRPr>
          </a:p>
        </p:txBody>
      </p:sp>
      <p:sp>
        <p:nvSpPr>
          <p:cNvPr id="153" name="Google Shape;153;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4029355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sz="1200" u="none" dirty="0">
                <a:solidFill>
                  <a:schemeClr val="dk1"/>
                </a:solidFill>
                <a:latin typeface="Calibri"/>
                <a:ea typeface="Calibri"/>
                <a:cs typeface="Calibri"/>
                <a:sym typeface="Calibri"/>
              </a:rPr>
              <a:t>Students watch the video in 5 sections (see following slides for tasks). Full German Transcript with an English translation is available in the resource section </a:t>
            </a:r>
            <a:r>
              <a:rPr lang="en-US" sz="1200" u="none" dirty="0" smtClean="0">
                <a:solidFill>
                  <a:schemeClr val="dk1"/>
                </a:solidFill>
                <a:latin typeface="Calibri"/>
                <a:ea typeface="Calibri"/>
                <a:cs typeface="Calibri"/>
                <a:sym typeface="Calibri"/>
              </a:rPr>
              <a:t>of </a:t>
            </a:r>
            <a:r>
              <a:rPr lang="en-US" sz="1200" u="none" dirty="0">
                <a:solidFill>
                  <a:schemeClr val="dk1"/>
                </a:solidFill>
                <a:latin typeface="Calibri"/>
                <a:ea typeface="Calibri"/>
                <a:cs typeface="Calibri"/>
                <a:sym typeface="Calibri"/>
              </a:rPr>
              <a:t>our website.</a:t>
            </a:r>
            <a:endParaRPr dirty="0"/>
          </a:p>
          <a:p>
            <a:pPr marL="0" marR="0" lvl="0" indent="0" algn="l" rtl="0">
              <a:lnSpc>
                <a:spcPct val="100000"/>
              </a:lnSpc>
              <a:spcBef>
                <a:spcPts val="0"/>
              </a:spcBef>
              <a:spcAft>
                <a:spcPts val="0"/>
              </a:spcAft>
              <a:buClr>
                <a:schemeClr val="dk1"/>
              </a:buClr>
              <a:buSzPts val="1200"/>
              <a:buFont typeface="Calibri"/>
              <a:buNone/>
            </a:pPr>
            <a:r>
              <a:rPr lang="en-US" sz="1200" u="sng" dirty="0">
                <a:solidFill>
                  <a:schemeClr val="dk1"/>
                </a:solidFill>
                <a:latin typeface="Calibri"/>
                <a:ea typeface="Calibri"/>
                <a:cs typeface="Calibri"/>
                <a:sym typeface="Calibri"/>
              </a:rPr>
              <a:t>https://www.youtube.com/watch?v=EE-wIrceO9w</a:t>
            </a:r>
            <a:r>
              <a:rPr lang="en-US" sz="1200" u="none" dirty="0">
                <a:solidFill>
                  <a:schemeClr val="dk1"/>
                </a:solidFill>
                <a:latin typeface="Calibri"/>
                <a:ea typeface="Calibri"/>
                <a:cs typeface="Calibri"/>
                <a:sym typeface="Calibri"/>
              </a:rPr>
              <a:t> (Video with German subtitles)</a:t>
            </a:r>
            <a:r>
              <a:rPr lang="en-US" sz="1200" u="sng" dirty="0">
                <a:solidFill>
                  <a:schemeClr val="dk1"/>
                </a:solidFill>
                <a:latin typeface="Calibri"/>
                <a:ea typeface="Calibri"/>
                <a:cs typeface="Calibri"/>
                <a:sym typeface="Calibri"/>
              </a:rPr>
              <a:t/>
            </a:r>
            <a:br>
              <a:rPr lang="en-US" sz="1200" u="sng" dirty="0">
                <a:solidFill>
                  <a:schemeClr val="dk1"/>
                </a:solidFill>
                <a:latin typeface="Calibri"/>
                <a:ea typeface="Calibri"/>
                <a:cs typeface="Calibri"/>
                <a:sym typeface="Calibri"/>
              </a:rPr>
            </a:br>
            <a:endParaRPr u="none" dirty="0"/>
          </a:p>
        </p:txBody>
      </p:sp>
      <p:sp>
        <p:nvSpPr>
          <p:cNvPr id="163" name="Google Shape;163;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1414328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sz="1200" u="sng">
                <a:solidFill>
                  <a:schemeClr val="dk1"/>
                </a:solidFill>
                <a:latin typeface="Calibri"/>
                <a:ea typeface="Calibri"/>
                <a:cs typeface="Calibri"/>
                <a:sym typeface="Calibri"/>
              </a:rPr>
              <a:t>https://www.youtube.com/watch?v=EE-wIrceO9w</a:t>
            </a:r>
            <a:r>
              <a:rPr lang="en-US" sz="1200" u="none">
                <a:solidFill>
                  <a:schemeClr val="dk1"/>
                </a:solidFill>
                <a:latin typeface="Calibri"/>
                <a:ea typeface="Calibri"/>
                <a:cs typeface="Calibri"/>
                <a:sym typeface="Calibri"/>
              </a:rPr>
              <a:t> (Video with German subtitles)</a:t>
            </a:r>
            <a:r>
              <a:rPr lang="en-US" sz="1200" u="sng">
                <a:solidFill>
                  <a:schemeClr val="dk1"/>
                </a:solidFill>
                <a:latin typeface="Calibri"/>
                <a:ea typeface="Calibri"/>
                <a:cs typeface="Calibri"/>
                <a:sym typeface="Calibri"/>
              </a:rPr>
              <a:t/>
            </a:r>
            <a:br>
              <a:rPr lang="en-US" sz="1200" u="sng">
                <a:solidFill>
                  <a:schemeClr val="dk1"/>
                </a:solidFill>
                <a:latin typeface="Calibri"/>
                <a:ea typeface="Calibri"/>
                <a:cs typeface="Calibri"/>
                <a:sym typeface="Calibri"/>
              </a:rPr>
            </a:br>
            <a:endParaRPr u="none"/>
          </a:p>
        </p:txBody>
      </p:sp>
      <p:sp>
        <p:nvSpPr>
          <p:cNvPr id="171" name="Google Shape;171;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2556240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sz="1200" u="none">
                <a:solidFill>
                  <a:schemeClr val="dk1"/>
                </a:solidFill>
                <a:latin typeface="Calibri"/>
                <a:ea typeface="Calibri"/>
                <a:cs typeface="Calibri"/>
                <a:sym typeface="Calibri"/>
              </a:rPr>
              <a:t>Students watch the video and skim read the text. What is the video about?</a:t>
            </a:r>
            <a:endParaRPr/>
          </a:p>
          <a:p>
            <a:pPr marL="0" marR="0" lvl="0" indent="0" algn="l" rtl="0">
              <a:lnSpc>
                <a:spcPct val="100000"/>
              </a:lnSpc>
              <a:spcBef>
                <a:spcPts val="0"/>
              </a:spcBef>
              <a:spcAft>
                <a:spcPts val="0"/>
              </a:spcAft>
              <a:buClr>
                <a:schemeClr val="dk1"/>
              </a:buClr>
              <a:buSzPts val="1200"/>
              <a:buFont typeface="Calibri"/>
              <a:buNone/>
            </a:pPr>
            <a:r>
              <a:rPr lang="en-US" sz="1200" u="sng">
                <a:solidFill>
                  <a:schemeClr val="dk1"/>
                </a:solidFill>
                <a:latin typeface="Calibri"/>
                <a:ea typeface="Calibri"/>
                <a:cs typeface="Calibri"/>
                <a:sym typeface="Calibri"/>
              </a:rPr>
              <a:t>https://www.youtube.com/watch?v=EE-wIrceO9w</a:t>
            </a:r>
            <a:r>
              <a:rPr lang="en-US" sz="1200" u="none">
                <a:solidFill>
                  <a:schemeClr val="dk1"/>
                </a:solidFill>
                <a:latin typeface="Calibri"/>
                <a:ea typeface="Calibri"/>
                <a:cs typeface="Calibri"/>
                <a:sym typeface="Calibri"/>
              </a:rPr>
              <a:t> (Video with German subtitles)</a:t>
            </a:r>
            <a:r>
              <a:rPr lang="en-US" sz="1200" u="sng">
                <a:solidFill>
                  <a:schemeClr val="dk1"/>
                </a:solidFill>
                <a:latin typeface="Calibri"/>
                <a:ea typeface="Calibri"/>
                <a:cs typeface="Calibri"/>
                <a:sym typeface="Calibri"/>
              </a:rPr>
              <a:t/>
            </a:r>
            <a:br>
              <a:rPr lang="en-US" sz="1200" u="sng">
                <a:solidFill>
                  <a:schemeClr val="dk1"/>
                </a:solidFill>
                <a:latin typeface="Calibri"/>
                <a:ea typeface="Calibri"/>
                <a:cs typeface="Calibri"/>
                <a:sym typeface="Calibri"/>
              </a:rPr>
            </a:br>
            <a:endParaRPr u="none"/>
          </a:p>
        </p:txBody>
      </p:sp>
      <p:sp>
        <p:nvSpPr>
          <p:cNvPr id="179" name="Google Shape;179;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3790986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sz="1200" u="none" dirty="0">
                <a:solidFill>
                  <a:schemeClr val="dk1"/>
                </a:solidFill>
                <a:latin typeface="Calibri"/>
                <a:ea typeface="Calibri"/>
                <a:cs typeface="Calibri"/>
                <a:sym typeface="Calibri"/>
              </a:rPr>
              <a:t>Students read this section with teacher. Students look up key vocabulary (in bold), </a:t>
            </a:r>
            <a:r>
              <a:rPr lang="en-US" sz="1200" u="none" dirty="0" smtClean="0">
                <a:solidFill>
                  <a:schemeClr val="dk1"/>
                </a:solidFill>
                <a:latin typeface="Calibri"/>
                <a:ea typeface="Calibri"/>
                <a:cs typeface="Calibri"/>
                <a:sym typeface="Calibri"/>
              </a:rPr>
              <a:t>using an online dictionary to help if needed (we recommend www.leo.org) </a:t>
            </a:r>
            <a:r>
              <a:rPr lang="en-US" sz="1200" u="none" dirty="0">
                <a:solidFill>
                  <a:schemeClr val="dk1"/>
                </a:solidFill>
                <a:latin typeface="Calibri"/>
                <a:ea typeface="Calibri"/>
                <a:cs typeface="Calibri"/>
                <a:sym typeface="Calibri"/>
              </a:rPr>
              <a:t>; students </a:t>
            </a:r>
            <a:r>
              <a:rPr lang="en-US" sz="1200" u="none" dirty="0" err="1">
                <a:solidFill>
                  <a:schemeClr val="dk1"/>
                </a:solidFill>
                <a:latin typeface="Calibri"/>
                <a:ea typeface="Calibri"/>
                <a:cs typeface="Calibri"/>
                <a:sym typeface="Calibri"/>
              </a:rPr>
              <a:t>summarise</a:t>
            </a:r>
            <a:r>
              <a:rPr lang="en-US" sz="1200" u="none" dirty="0">
                <a:solidFill>
                  <a:schemeClr val="dk1"/>
                </a:solidFill>
                <a:latin typeface="Calibri"/>
                <a:ea typeface="Calibri"/>
                <a:cs typeface="Calibri"/>
                <a:sym typeface="Calibri"/>
              </a:rPr>
              <a:t> the reasons for food </a:t>
            </a:r>
            <a:r>
              <a:rPr lang="en-US" sz="1200" u="none" dirty="0" smtClean="0">
                <a:solidFill>
                  <a:schemeClr val="dk1"/>
                </a:solidFill>
                <a:latin typeface="Calibri"/>
                <a:ea typeface="Calibri"/>
                <a:cs typeface="Calibri"/>
                <a:sym typeface="Calibri"/>
              </a:rPr>
              <a:t>waste.</a:t>
            </a:r>
            <a:endParaRPr dirty="0"/>
          </a:p>
          <a:p>
            <a:pPr marL="0" marR="0" lvl="0" indent="0" algn="l" rtl="0">
              <a:lnSpc>
                <a:spcPct val="100000"/>
              </a:lnSpc>
              <a:spcBef>
                <a:spcPts val="0"/>
              </a:spcBef>
              <a:spcAft>
                <a:spcPts val="0"/>
              </a:spcAft>
              <a:buClr>
                <a:schemeClr val="dk1"/>
              </a:buClr>
              <a:buSzPts val="1200"/>
              <a:buFont typeface="Calibri"/>
              <a:buNone/>
            </a:pPr>
            <a:r>
              <a:rPr lang="en-US" sz="1200" u="none" dirty="0">
                <a:solidFill>
                  <a:schemeClr val="dk1"/>
                </a:solidFill>
                <a:latin typeface="Calibri"/>
                <a:ea typeface="Calibri"/>
                <a:cs typeface="Calibri"/>
                <a:sym typeface="Calibri"/>
              </a:rPr>
              <a:t>Students may also use the English transcript to find the meaning of the words.</a:t>
            </a:r>
            <a:endParaRPr dirty="0"/>
          </a:p>
          <a:p>
            <a:pPr marL="0" marR="0" lvl="0" indent="0" algn="l" rtl="0">
              <a:lnSpc>
                <a:spcPct val="100000"/>
              </a:lnSpc>
              <a:spcBef>
                <a:spcPts val="0"/>
              </a:spcBef>
              <a:spcAft>
                <a:spcPts val="0"/>
              </a:spcAft>
              <a:buClr>
                <a:schemeClr val="dk1"/>
              </a:buClr>
              <a:buSzPts val="1200"/>
              <a:buFont typeface="Calibri"/>
              <a:buNone/>
            </a:pPr>
            <a:r>
              <a:rPr lang="en-US" sz="1200" u="sng" dirty="0">
                <a:solidFill>
                  <a:schemeClr val="dk1"/>
                </a:solidFill>
                <a:latin typeface="Calibri"/>
                <a:ea typeface="Calibri"/>
                <a:cs typeface="Calibri"/>
                <a:sym typeface="Calibri"/>
              </a:rPr>
              <a:t>https://www.youtube.com/watch?v=EE-wIrceO9w</a:t>
            </a:r>
            <a:r>
              <a:rPr lang="en-US" sz="1200" u="none" dirty="0">
                <a:solidFill>
                  <a:schemeClr val="dk1"/>
                </a:solidFill>
                <a:latin typeface="Calibri"/>
                <a:ea typeface="Calibri"/>
                <a:cs typeface="Calibri"/>
                <a:sym typeface="Calibri"/>
              </a:rPr>
              <a:t> (Video with German subtitles)</a:t>
            </a:r>
            <a:r>
              <a:rPr lang="en-US" sz="1200" u="sng" dirty="0">
                <a:solidFill>
                  <a:schemeClr val="dk1"/>
                </a:solidFill>
                <a:latin typeface="Calibri"/>
                <a:ea typeface="Calibri"/>
                <a:cs typeface="Calibri"/>
                <a:sym typeface="Calibri"/>
              </a:rPr>
              <a:t/>
            </a:r>
            <a:br>
              <a:rPr lang="en-US" sz="1200" u="sng" dirty="0">
                <a:solidFill>
                  <a:schemeClr val="dk1"/>
                </a:solidFill>
                <a:latin typeface="Calibri"/>
                <a:ea typeface="Calibri"/>
                <a:cs typeface="Calibri"/>
                <a:sym typeface="Calibri"/>
              </a:rPr>
            </a:br>
            <a:endParaRPr u="none" dirty="0"/>
          </a:p>
        </p:txBody>
      </p:sp>
      <p:sp>
        <p:nvSpPr>
          <p:cNvPr id="187" name="Google Shape;18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2211894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sz="1200" u="none" dirty="0">
                <a:solidFill>
                  <a:schemeClr val="dk1"/>
                </a:solidFill>
                <a:latin typeface="Calibri"/>
                <a:ea typeface="Calibri"/>
                <a:cs typeface="Calibri"/>
                <a:sym typeface="Calibri"/>
              </a:rPr>
              <a:t>Students look up the words in bold. Students </a:t>
            </a:r>
            <a:r>
              <a:rPr lang="en-US" sz="1200" u="none" dirty="0" err="1">
                <a:solidFill>
                  <a:schemeClr val="dk1"/>
                </a:solidFill>
                <a:latin typeface="Calibri"/>
                <a:ea typeface="Calibri"/>
                <a:cs typeface="Calibri"/>
                <a:sym typeface="Calibri"/>
              </a:rPr>
              <a:t>summarise</a:t>
            </a:r>
            <a:r>
              <a:rPr lang="en-US" sz="1200" u="none" dirty="0">
                <a:solidFill>
                  <a:schemeClr val="dk1"/>
                </a:solidFill>
                <a:latin typeface="Calibri"/>
                <a:ea typeface="Calibri"/>
                <a:cs typeface="Calibri"/>
                <a:sym typeface="Calibri"/>
              </a:rPr>
              <a:t> in 2 sentences the ethical consequences of food waste based </a:t>
            </a:r>
            <a:r>
              <a:rPr lang="en-US" sz="1200" u="none" dirty="0" smtClean="0">
                <a:solidFill>
                  <a:schemeClr val="dk1"/>
                </a:solidFill>
                <a:latin typeface="Calibri"/>
                <a:ea typeface="Calibri"/>
                <a:cs typeface="Calibri"/>
                <a:sym typeface="Calibri"/>
              </a:rPr>
              <a:t>on the information in </a:t>
            </a:r>
            <a:r>
              <a:rPr lang="en-US" sz="1200" u="none" dirty="0">
                <a:solidFill>
                  <a:schemeClr val="dk1"/>
                </a:solidFill>
                <a:latin typeface="Calibri"/>
                <a:ea typeface="Calibri"/>
                <a:cs typeface="Calibri"/>
                <a:sym typeface="Calibri"/>
              </a:rPr>
              <a:t>this section.</a:t>
            </a:r>
            <a:endParaRPr dirty="0"/>
          </a:p>
          <a:p>
            <a:pPr marL="0" marR="0" lvl="0" indent="0" algn="l" rtl="0">
              <a:lnSpc>
                <a:spcPct val="100000"/>
              </a:lnSpc>
              <a:spcBef>
                <a:spcPts val="0"/>
              </a:spcBef>
              <a:spcAft>
                <a:spcPts val="0"/>
              </a:spcAft>
              <a:buClr>
                <a:schemeClr val="dk1"/>
              </a:buClr>
              <a:buSzPts val="1200"/>
              <a:buFont typeface="Calibri"/>
              <a:buNone/>
            </a:pPr>
            <a:r>
              <a:rPr lang="en-US" sz="1200" u="sng" dirty="0">
                <a:solidFill>
                  <a:schemeClr val="dk1"/>
                </a:solidFill>
                <a:latin typeface="Calibri"/>
                <a:ea typeface="Calibri"/>
                <a:cs typeface="Calibri"/>
                <a:sym typeface="Calibri"/>
              </a:rPr>
              <a:t>https://www.youtube.com/watch?v=EE-wIrceO9w</a:t>
            </a:r>
            <a:r>
              <a:rPr lang="en-US" sz="1200" u="none" dirty="0">
                <a:solidFill>
                  <a:schemeClr val="dk1"/>
                </a:solidFill>
                <a:latin typeface="Calibri"/>
                <a:ea typeface="Calibri"/>
                <a:cs typeface="Calibri"/>
                <a:sym typeface="Calibri"/>
              </a:rPr>
              <a:t> (Video with German subtitles)</a:t>
            </a:r>
            <a:r>
              <a:rPr lang="en-US" sz="1200" u="sng" dirty="0">
                <a:solidFill>
                  <a:schemeClr val="dk1"/>
                </a:solidFill>
                <a:latin typeface="Calibri"/>
                <a:ea typeface="Calibri"/>
                <a:cs typeface="Calibri"/>
                <a:sym typeface="Calibri"/>
              </a:rPr>
              <a:t/>
            </a:r>
            <a:br>
              <a:rPr lang="en-US" sz="1200" u="sng" dirty="0">
                <a:solidFill>
                  <a:schemeClr val="dk1"/>
                </a:solidFill>
                <a:latin typeface="Calibri"/>
                <a:ea typeface="Calibri"/>
                <a:cs typeface="Calibri"/>
                <a:sym typeface="Calibri"/>
              </a:rPr>
            </a:br>
            <a:endParaRPr u="none" dirty="0"/>
          </a:p>
        </p:txBody>
      </p:sp>
      <p:sp>
        <p:nvSpPr>
          <p:cNvPr id="195" name="Google Shape;195;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2615306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sz="1200" u="none" dirty="0">
                <a:solidFill>
                  <a:schemeClr val="dk1"/>
                </a:solidFill>
                <a:latin typeface="Calibri"/>
                <a:ea typeface="Calibri"/>
                <a:cs typeface="Calibri"/>
                <a:sym typeface="Calibri"/>
              </a:rPr>
              <a:t>Students make an infographic based on the facts </a:t>
            </a:r>
            <a:r>
              <a:rPr lang="en-US" sz="1200" u="none" dirty="0" smtClean="0">
                <a:solidFill>
                  <a:schemeClr val="dk1"/>
                </a:solidFill>
                <a:latin typeface="Calibri"/>
                <a:ea typeface="Calibri"/>
                <a:cs typeface="Calibri"/>
                <a:sym typeface="Calibri"/>
              </a:rPr>
              <a:t>provided in </a:t>
            </a:r>
            <a:r>
              <a:rPr lang="en-US" sz="1200" u="none" dirty="0">
                <a:solidFill>
                  <a:schemeClr val="dk1"/>
                </a:solidFill>
                <a:latin typeface="Calibri"/>
                <a:ea typeface="Calibri"/>
                <a:cs typeface="Calibri"/>
                <a:sym typeface="Calibri"/>
              </a:rPr>
              <a:t>this section.</a:t>
            </a:r>
            <a:endParaRPr dirty="0"/>
          </a:p>
          <a:p>
            <a:pPr marL="0" marR="0" lvl="0" indent="0" algn="l" rtl="0">
              <a:lnSpc>
                <a:spcPct val="100000"/>
              </a:lnSpc>
              <a:spcBef>
                <a:spcPts val="0"/>
              </a:spcBef>
              <a:spcAft>
                <a:spcPts val="0"/>
              </a:spcAft>
              <a:buClr>
                <a:schemeClr val="dk1"/>
              </a:buClr>
              <a:buSzPts val="1200"/>
              <a:buFont typeface="Calibri"/>
              <a:buNone/>
            </a:pPr>
            <a:r>
              <a:rPr lang="en-US" sz="1200" u="sng" dirty="0">
                <a:solidFill>
                  <a:schemeClr val="dk1"/>
                </a:solidFill>
                <a:latin typeface="Calibri"/>
                <a:ea typeface="Calibri"/>
                <a:cs typeface="Calibri"/>
                <a:sym typeface="Calibri"/>
              </a:rPr>
              <a:t>https://www.youtube.com/watch?v=EE-wIrceO9w</a:t>
            </a:r>
            <a:r>
              <a:rPr lang="en-US" sz="1200" u="none" dirty="0">
                <a:solidFill>
                  <a:schemeClr val="dk1"/>
                </a:solidFill>
                <a:latin typeface="Calibri"/>
                <a:ea typeface="Calibri"/>
                <a:cs typeface="Calibri"/>
                <a:sym typeface="Calibri"/>
              </a:rPr>
              <a:t> (Video with German subtitles)</a:t>
            </a:r>
            <a:r>
              <a:rPr lang="en-US" sz="1200" u="sng" dirty="0">
                <a:solidFill>
                  <a:schemeClr val="dk1"/>
                </a:solidFill>
                <a:latin typeface="Calibri"/>
                <a:ea typeface="Calibri"/>
                <a:cs typeface="Calibri"/>
                <a:sym typeface="Calibri"/>
              </a:rPr>
              <a:t/>
            </a:r>
            <a:br>
              <a:rPr lang="en-US" sz="1200" u="sng" dirty="0">
                <a:solidFill>
                  <a:schemeClr val="dk1"/>
                </a:solidFill>
                <a:latin typeface="Calibri"/>
                <a:ea typeface="Calibri"/>
                <a:cs typeface="Calibri"/>
                <a:sym typeface="Calibri"/>
              </a:rPr>
            </a:br>
            <a:endParaRPr u="none" dirty="0"/>
          </a:p>
        </p:txBody>
      </p:sp>
      <p:sp>
        <p:nvSpPr>
          <p:cNvPr id="203" name="Google Shape;203;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extLst>
      <p:ext uri="{BB962C8B-B14F-4D97-AF65-F5344CB8AC3E}">
        <p14:creationId xmlns:p14="http://schemas.microsoft.com/office/powerpoint/2010/main" val="2286301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sz="1200" u="none" dirty="0">
                <a:solidFill>
                  <a:schemeClr val="dk1"/>
                </a:solidFill>
                <a:latin typeface="Calibri"/>
                <a:ea typeface="Calibri"/>
                <a:cs typeface="Calibri"/>
                <a:sym typeface="Calibri"/>
              </a:rPr>
              <a:t>Students look up words in bold; students translate the 7 </a:t>
            </a:r>
            <a:r>
              <a:rPr lang="en-US" sz="1200" u="none" dirty="0" smtClean="0">
                <a:solidFill>
                  <a:schemeClr val="dk1"/>
                </a:solidFill>
                <a:latin typeface="Calibri"/>
                <a:ea typeface="Calibri"/>
                <a:cs typeface="Calibri"/>
                <a:sym typeface="Calibri"/>
              </a:rPr>
              <a:t>things </a:t>
            </a:r>
            <a:r>
              <a:rPr lang="en-US" sz="1200" u="none" dirty="0">
                <a:solidFill>
                  <a:schemeClr val="dk1"/>
                </a:solidFill>
                <a:latin typeface="Calibri"/>
                <a:ea typeface="Calibri"/>
                <a:cs typeface="Calibri"/>
                <a:sym typeface="Calibri"/>
              </a:rPr>
              <a:t>people can do to fight food </a:t>
            </a:r>
            <a:r>
              <a:rPr lang="en-US" sz="1200" u="none" dirty="0" smtClean="0">
                <a:solidFill>
                  <a:schemeClr val="dk1"/>
                </a:solidFill>
                <a:latin typeface="Calibri"/>
                <a:ea typeface="Calibri"/>
                <a:cs typeface="Calibri"/>
                <a:sym typeface="Calibri"/>
              </a:rPr>
              <a:t>waste (i.e. the list).</a:t>
            </a:r>
            <a:endParaRPr dirty="0"/>
          </a:p>
          <a:p>
            <a:pPr marL="0" marR="0" lvl="0" indent="0" algn="l" rtl="0">
              <a:lnSpc>
                <a:spcPct val="100000"/>
              </a:lnSpc>
              <a:spcBef>
                <a:spcPts val="0"/>
              </a:spcBef>
              <a:spcAft>
                <a:spcPts val="0"/>
              </a:spcAft>
              <a:buClr>
                <a:schemeClr val="dk1"/>
              </a:buClr>
              <a:buSzPts val="1200"/>
              <a:buFont typeface="Calibri"/>
              <a:buNone/>
            </a:pPr>
            <a:r>
              <a:rPr lang="en-US" sz="1200" u="sng" dirty="0">
                <a:solidFill>
                  <a:schemeClr val="dk1"/>
                </a:solidFill>
                <a:latin typeface="Calibri"/>
                <a:ea typeface="Calibri"/>
                <a:cs typeface="Calibri"/>
                <a:sym typeface="Calibri"/>
              </a:rPr>
              <a:t>https://www.youtube.com/watch?v=EE-wIrceO9w</a:t>
            </a:r>
            <a:r>
              <a:rPr lang="en-US" sz="1200" u="none" dirty="0">
                <a:solidFill>
                  <a:schemeClr val="dk1"/>
                </a:solidFill>
                <a:latin typeface="Calibri"/>
                <a:ea typeface="Calibri"/>
                <a:cs typeface="Calibri"/>
                <a:sym typeface="Calibri"/>
              </a:rPr>
              <a:t> (Video with German subtitles)</a:t>
            </a:r>
            <a:r>
              <a:rPr lang="en-US" sz="1200" u="sng" dirty="0">
                <a:solidFill>
                  <a:schemeClr val="dk1"/>
                </a:solidFill>
                <a:latin typeface="Calibri"/>
                <a:ea typeface="Calibri"/>
                <a:cs typeface="Calibri"/>
                <a:sym typeface="Calibri"/>
              </a:rPr>
              <a:t/>
            </a:r>
            <a:br>
              <a:rPr lang="en-US" sz="1200" u="sng" dirty="0">
                <a:solidFill>
                  <a:schemeClr val="dk1"/>
                </a:solidFill>
                <a:latin typeface="Calibri"/>
                <a:ea typeface="Calibri"/>
                <a:cs typeface="Calibri"/>
                <a:sym typeface="Calibri"/>
              </a:rPr>
            </a:br>
            <a:endParaRPr u="none" dirty="0"/>
          </a:p>
        </p:txBody>
      </p:sp>
      <p:sp>
        <p:nvSpPr>
          <p:cNvPr id="211" name="Google Shape;211;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extLst>
      <p:ext uri="{BB962C8B-B14F-4D97-AF65-F5344CB8AC3E}">
        <p14:creationId xmlns:p14="http://schemas.microsoft.com/office/powerpoint/2010/main" val="985193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u="sng">
                <a:solidFill>
                  <a:schemeClr val="hlink"/>
                </a:solidFill>
                <a:hlinkClick r:id="rId3"/>
              </a:rPr>
              <a:t>http://www.quirkyscience.com/wp-content/uploads/2013/10/Idea-Pixabay-by-OpenClips.jpg</a:t>
            </a:r>
            <a:r>
              <a:rPr lang="en-US"/>
              <a:t> </a:t>
            </a:r>
            <a:endParaRPr/>
          </a:p>
        </p:txBody>
      </p:sp>
      <p:sp>
        <p:nvSpPr>
          <p:cNvPr id="219" name="Google Shape;219;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extLst>
      <p:ext uri="{BB962C8B-B14F-4D97-AF65-F5344CB8AC3E}">
        <p14:creationId xmlns:p14="http://schemas.microsoft.com/office/powerpoint/2010/main" val="1856590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7e3cf6bdac_25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7e3cf6bdac_25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750945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e3cf6bda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7e3cf6bda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7e3cf6bdac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226641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e3cf6bdac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7e3cf6bdac_0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g7e3cf6bdac_0_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extLst>
      <p:ext uri="{BB962C8B-B14F-4D97-AF65-F5344CB8AC3E}">
        <p14:creationId xmlns:p14="http://schemas.microsoft.com/office/powerpoint/2010/main" val="1719113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dirty="0"/>
              <a:t>Picture prompt activity. Camels eating food waste from </a:t>
            </a:r>
            <a:r>
              <a:rPr lang="en-US" dirty="0" smtClean="0"/>
              <a:t>bins </a:t>
            </a:r>
            <a:r>
              <a:rPr lang="en-US" dirty="0"/>
              <a:t>in the UAE, 2019. (picture: Adam </a:t>
            </a:r>
            <a:r>
              <a:rPr lang="en-US" dirty="0" err="1"/>
              <a:t>Ranson</a:t>
            </a:r>
            <a:r>
              <a:rPr lang="en-US" dirty="0"/>
              <a:t>)</a:t>
            </a:r>
            <a:endParaRPr dirty="0"/>
          </a:p>
        </p:txBody>
      </p:sp>
      <p:sp>
        <p:nvSpPr>
          <p:cNvPr id="107" name="Google Shape;10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3683339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sz="1200" u="none" dirty="0">
                <a:solidFill>
                  <a:schemeClr val="dk1"/>
                </a:solidFill>
                <a:latin typeface="Calibri"/>
                <a:ea typeface="Calibri"/>
                <a:cs typeface="Calibri"/>
                <a:sym typeface="Calibri"/>
              </a:rPr>
              <a:t>Students watch the video with subtitles; students watch the video a second time and write down key words; then they </a:t>
            </a:r>
            <a:r>
              <a:rPr lang="en-US" sz="1200" u="none" dirty="0" err="1">
                <a:solidFill>
                  <a:schemeClr val="dk1"/>
                </a:solidFill>
                <a:latin typeface="Calibri"/>
                <a:ea typeface="Calibri"/>
                <a:cs typeface="Calibri"/>
                <a:sym typeface="Calibri"/>
              </a:rPr>
              <a:t>summarise</a:t>
            </a:r>
            <a:r>
              <a:rPr lang="en-US" sz="1200" u="none" dirty="0">
                <a:solidFill>
                  <a:schemeClr val="dk1"/>
                </a:solidFill>
                <a:latin typeface="Calibri"/>
                <a:ea typeface="Calibri"/>
                <a:cs typeface="Calibri"/>
                <a:sym typeface="Calibri"/>
              </a:rPr>
              <a:t> what they understood in 3 sentences.</a:t>
            </a:r>
            <a:endParaRPr dirty="0"/>
          </a:p>
          <a:p>
            <a:pPr marL="0" marR="0" lvl="0" indent="0" algn="l" rtl="0">
              <a:lnSpc>
                <a:spcPct val="100000"/>
              </a:lnSpc>
              <a:spcBef>
                <a:spcPts val="0"/>
              </a:spcBef>
              <a:spcAft>
                <a:spcPts val="0"/>
              </a:spcAft>
              <a:buClr>
                <a:schemeClr val="dk1"/>
              </a:buClr>
              <a:buSzPts val="1200"/>
              <a:buFont typeface="Calibri"/>
              <a:buNone/>
            </a:pPr>
            <a:r>
              <a:rPr lang="en-US" sz="1200" u="none" dirty="0">
                <a:solidFill>
                  <a:schemeClr val="dk1"/>
                </a:solidFill>
                <a:latin typeface="Calibri"/>
                <a:ea typeface="Calibri"/>
                <a:cs typeface="Calibri"/>
                <a:sym typeface="Calibri"/>
              </a:rPr>
              <a:t>Video link (German subtitles available): </a:t>
            </a:r>
            <a:r>
              <a:rPr lang="en-US" sz="1200" u="sng" dirty="0">
                <a:solidFill>
                  <a:schemeClr val="dk1"/>
                </a:solidFill>
                <a:latin typeface="Calibri"/>
                <a:ea typeface="Calibri"/>
                <a:cs typeface="Calibri"/>
                <a:sym typeface="Calibri"/>
              </a:rPr>
              <a:t>https://www.youtube.com/watch?v=Q0zHkzgypIA </a:t>
            </a:r>
            <a:endParaRPr dirty="0"/>
          </a:p>
        </p:txBody>
      </p:sp>
      <p:sp>
        <p:nvSpPr>
          <p:cNvPr id="114" name="Google Shape;11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2934019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sz="1200" u="none" dirty="0">
                <a:solidFill>
                  <a:schemeClr val="dk1"/>
                </a:solidFill>
                <a:latin typeface="Calibri"/>
                <a:ea typeface="Calibri"/>
                <a:cs typeface="Calibri"/>
                <a:sym typeface="Calibri"/>
              </a:rPr>
              <a:t>Easy version in English (difficult version on following slides)</a:t>
            </a:r>
            <a:endParaRPr dirty="0"/>
          </a:p>
          <a:p>
            <a:pPr marL="0" marR="0" lvl="0" indent="0" algn="l" rtl="0">
              <a:lnSpc>
                <a:spcPct val="100000"/>
              </a:lnSpc>
              <a:spcBef>
                <a:spcPts val="0"/>
              </a:spcBef>
              <a:spcAft>
                <a:spcPts val="0"/>
              </a:spcAft>
              <a:buClr>
                <a:schemeClr val="dk1"/>
              </a:buClr>
              <a:buSzPts val="1200"/>
              <a:buFont typeface="Calibri"/>
              <a:buNone/>
            </a:pPr>
            <a:r>
              <a:rPr lang="en-US" sz="1200" u="none" dirty="0">
                <a:solidFill>
                  <a:schemeClr val="dk1"/>
                </a:solidFill>
                <a:latin typeface="Calibri"/>
                <a:ea typeface="Calibri"/>
                <a:cs typeface="Calibri"/>
                <a:sym typeface="Calibri"/>
              </a:rPr>
              <a:t>Video link (German subtitles available): </a:t>
            </a:r>
            <a:r>
              <a:rPr lang="en-US" sz="1200" u="sng" dirty="0">
                <a:solidFill>
                  <a:schemeClr val="dk1"/>
                </a:solidFill>
                <a:latin typeface="Calibri"/>
                <a:ea typeface="Calibri"/>
                <a:cs typeface="Calibri"/>
                <a:sym typeface="Calibri"/>
              </a:rPr>
              <a:t>https://www.youtube.com/watch?v=Q0zHkzgypIA </a:t>
            </a:r>
            <a:endParaRPr dirty="0"/>
          </a:p>
          <a:p>
            <a:pPr marL="0" marR="0" lvl="0" indent="0" algn="l" rtl="0">
              <a:lnSpc>
                <a:spcPct val="100000"/>
              </a:lnSpc>
              <a:spcBef>
                <a:spcPts val="0"/>
              </a:spcBef>
              <a:spcAft>
                <a:spcPts val="0"/>
              </a:spcAft>
              <a:buClr>
                <a:schemeClr val="dk1"/>
              </a:buClr>
              <a:buSzPts val="1200"/>
              <a:buFont typeface="Calibri"/>
              <a:buNone/>
            </a:pPr>
            <a:endParaRPr sz="1200" u="sng" dirty="0">
              <a:solidFill>
                <a:schemeClr val="dk1"/>
              </a:solidFill>
              <a:latin typeface="Calibri"/>
              <a:ea typeface="Calibri"/>
              <a:cs typeface="Calibri"/>
              <a:sym typeface="Calibri"/>
            </a:endParaRPr>
          </a:p>
        </p:txBody>
      </p:sp>
      <p:sp>
        <p:nvSpPr>
          <p:cNvPr id="121" name="Google Shape;121;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4045123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sz="1200" u="none">
                <a:solidFill>
                  <a:schemeClr val="dk1"/>
                </a:solidFill>
                <a:latin typeface="Calibri"/>
                <a:ea typeface="Calibri"/>
                <a:cs typeface="Calibri"/>
                <a:sym typeface="Calibri"/>
              </a:rPr>
              <a:t>Easy version in English - solutions</a:t>
            </a:r>
            <a:endParaRPr/>
          </a:p>
          <a:p>
            <a:pPr marL="0" marR="0" lvl="0" indent="0" algn="l" rtl="0">
              <a:lnSpc>
                <a:spcPct val="100000"/>
              </a:lnSpc>
              <a:spcBef>
                <a:spcPts val="0"/>
              </a:spcBef>
              <a:spcAft>
                <a:spcPts val="0"/>
              </a:spcAft>
              <a:buClr>
                <a:schemeClr val="dk1"/>
              </a:buClr>
              <a:buSzPts val="1200"/>
              <a:buFont typeface="Calibri"/>
              <a:buNone/>
            </a:pPr>
            <a:r>
              <a:rPr lang="en-US" sz="1200" u="none">
                <a:solidFill>
                  <a:schemeClr val="dk1"/>
                </a:solidFill>
                <a:latin typeface="Calibri"/>
                <a:ea typeface="Calibri"/>
                <a:cs typeface="Calibri"/>
                <a:sym typeface="Calibri"/>
              </a:rPr>
              <a:t>Video link (German subtitles available): </a:t>
            </a:r>
            <a:r>
              <a:rPr lang="en-US" sz="1200" u="sng">
                <a:solidFill>
                  <a:schemeClr val="dk1"/>
                </a:solidFill>
                <a:latin typeface="Calibri"/>
                <a:ea typeface="Calibri"/>
                <a:cs typeface="Calibri"/>
                <a:sym typeface="Calibri"/>
              </a:rPr>
              <a:t>https://www.youtube.com/watch?v=Q0zHkzgypIA </a:t>
            </a:r>
            <a:endParaRPr/>
          </a:p>
          <a:p>
            <a:pPr marL="0" marR="0" lvl="0" indent="0" algn="l" rtl="0">
              <a:lnSpc>
                <a:spcPct val="100000"/>
              </a:lnSpc>
              <a:spcBef>
                <a:spcPts val="0"/>
              </a:spcBef>
              <a:spcAft>
                <a:spcPts val="0"/>
              </a:spcAft>
              <a:buClr>
                <a:schemeClr val="dk1"/>
              </a:buClr>
              <a:buSzPts val="1200"/>
              <a:buFont typeface="Calibri"/>
              <a:buNone/>
            </a:pPr>
            <a:endParaRPr sz="1200" u="sng">
              <a:solidFill>
                <a:schemeClr val="dk1"/>
              </a:solidFill>
              <a:latin typeface="Calibri"/>
              <a:ea typeface="Calibri"/>
              <a:cs typeface="Calibri"/>
              <a:sym typeface="Calibri"/>
            </a:endParaRPr>
          </a:p>
        </p:txBody>
      </p:sp>
      <p:sp>
        <p:nvSpPr>
          <p:cNvPr id="129" name="Google Shape;12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3651990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sz="1200" u="none">
                <a:solidFill>
                  <a:schemeClr val="dk1"/>
                </a:solidFill>
                <a:latin typeface="Calibri"/>
                <a:ea typeface="Calibri"/>
                <a:cs typeface="Calibri"/>
                <a:sym typeface="Calibri"/>
              </a:rPr>
              <a:t>Difficult version in German</a:t>
            </a:r>
            <a:endParaRPr/>
          </a:p>
          <a:p>
            <a:pPr marL="0" marR="0" lvl="0" indent="0" algn="l" rtl="0">
              <a:lnSpc>
                <a:spcPct val="100000"/>
              </a:lnSpc>
              <a:spcBef>
                <a:spcPts val="0"/>
              </a:spcBef>
              <a:spcAft>
                <a:spcPts val="0"/>
              </a:spcAft>
              <a:buClr>
                <a:schemeClr val="dk1"/>
              </a:buClr>
              <a:buSzPts val="1200"/>
              <a:buFont typeface="Calibri"/>
              <a:buNone/>
            </a:pPr>
            <a:r>
              <a:rPr lang="en-US" sz="1200" u="none">
                <a:solidFill>
                  <a:schemeClr val="dk1"/>
                </a:solidFill>
                <a:latin typeface="Calibri"/>
                <a:ea typeface="Calibri"/>
                <a:cs typeface="Calibri"/>
                <a:sym typeface="Calibri"/>
              </a:rPr>
              <a:t>Video link (German subtitles available): </a:t>
            </a:r>
            <a:r>
              <a:rPr lang="en-US" sz="1200" u="sng">
                <a:solidFill>
                  <a:schemeClr val="dk1"/>
                </a:solidFill>
                <a:latin typeface="Calibri"/>
                <a:ea typeface="Calibri"/>
                <a:cs typeface="Calibri"/>
                <a:sym typeface="Calibri"/>
              </a:rPr>
              <a:t>https://www.youtube.com/watch?v=Q0zHkzgypIA </a:t>
            </a:r>
            <a:endParaRPr/>
          </a:p>
          <a:p>
            <a:pPr marL="0" marR="0" lvl="0" indent="0" algn="l" rtl="0">
              <a:lnSpc>
                <a:spcPct val="100000"/>
              </a:lnSpc>
              <a:spcBef>
                <a:spcPts val="0"/>
              </a:spcBef>
              <a:spcAft>
                <a:spcPts val="0"/>
              </a:spcAft>
              <a:buClr>
                <a:schemeClr val="dk1"/>
              </a:buClr>
              <a:buSzPts val="1200"/>
              <a:buFont typeface="Calibri"/>
              <a:buNone/>
            </a:pPr>
            <a:endParaRPr sz="1200" u="sng">
              <a:solidFill>
                <a:schemeClr val="dk1"/>
              </a:solidFill>
              <a:latin typeface="Calibri"/>
              <a:ea typeface="Calibri"/>
              <a:cs typeface="Calibri"/>
              <a:sym typeface="Calibri"/>
            </a:endParaRPr>
          </a:p>
        </p:txBody>
      </p:sp>
      <p:sp>
        <p:nvSpPr>
          <p:cNvPr id="137" name="Google Shape;137;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1322065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sz="1200" u="none" dirty="0">
                <a:solidFill>
                  <a:schemeClr val="dk1"/>
                </a:solidFill>
                <a:latin typeface="Calibri"/>
                <a:ea typeface="Calibri"/>
                <a:cs typeface="Calibri"/>
                <a:sym typeface="Calibri"/>
              </a:rPr>
              <a:t>Difficult version in German - Solutions</a:t>
            </a:r>
            <a:endParaRPr dirty="0"/>
          </a:p>
          <a:p>
            <a:pPr marL="0" marR="0" lvl="0" indent="0" algn="l" rtl="0">
              <a:lnSpc>
                <a:spcPct val="100000"/>
              </a:lnSpc>
              <a:spcBef>
                <a:spcPts val="0"/>
              </a:spcBef>
              <a:spcAft>
                <a:spcPts val="0"/>
              </a:spcAft>
              <a:buClr>
                <a:schemeClr val="dk1"/>
              </a:buClr>
              <a:buSzPts val="1200"/>
              <a:buFont typeface="Calibri"/>
              <a:buNone/>
            </a:pPr>
            <a:r>
              <a:rPr lang="en-US" sz="1200" u="none" dirty="0">
                <a:solidFill>
                  <a:schemeClr val="dk1"/>
                </a:solidFill>
                <a:latin typeface="Calibri"/>
                <a:ea typeface="Calibri"/>
                <a:cs typeface="Calibri"/>
                <a:sym typeface="Calibri"/>
              </a:rPr>
              <a:t>Video link (German subtitles available): </a:t>
            </a:r>
            <a:r>
              <a:rPr lang="en-US" sz="1200" u="sng" dirty="0">
                <a:solidFill>
                  <a:schemeClr val="dk1"/>
                </a:solidFill>
                <a:latin typeface="Calibri"/>
                <a:ea typeface="Calibri"/>
                <a:cs typeface="Calibri"/>
                <a:sym typeface="Calibri"/>
              </a:rPr>
              <a:t>https://www.youtube.com/watch?v=Q0zHkzgypIA </a:t>
            </a:r>
            <a:endParaRPr dirty="0"/>
          </a:p>
          <a:p>
            <a:pPr marL="0" marR="0" lvl="0" indent="0" algn="l" rtl="0">
              <a:lnSpc>
                <a:spcPct val="100000"/>
              </a:lnSpc>
              <a:spcBef>
                <a:spcPts val="0"/>
              </a:spcBef>
              <a:spcAft>
                <a:spcPts val="0"/>
              </a:spcAft>
              <a:buClr>
                <a:schemeClr val="dk1"/>
              </a:buClr>
              <a:buSzPts val="1200"/>
              <a:buFont typeface="Calibri"/>
              <a:buNone/>
            </a:pPr>
            <a:endParaRPr sz="1200" u="sng" dirty="0">
              <a:solidFill>
                <a:schemeClr val="dk1"/>
              </a:solidFill>
              <a:latin typeface="Calibri"/>
              <a:ea typeface="Calibri"/>
              <a:cs typeface="Calibri"/>
              <a:sym typeface="Calibri"/>
            </a:endParaRPr>
          </a:p>
        </p:txBody>
      </p:sp>
      <p:sp>
        <p:nvSpPr>
          <p:cNvPr id="145" name="Google Shape;145;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3050543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1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zugutfuerdietonne.d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fodey.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bubbl.u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Q0zHkzgypI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0" y="0"/>
            <a:ext cx="9144000" cy="6889507"/>
          </a:xfrm>
          <a:prstGeom prst="rect">
            <a:avLst/>
          </a:prstGeom>
          <a:noFill/>
          <a:ln>
            <a:noFill/>
          </a:ln>
        </p:spPr>
      </p:pic>
      <p:sp>
        <p:nvSpPr>
          <p:cNvPr id="89" name="Google Shape;89;p1"/>
          <p:cNvSpPr/>
          <p:nvPr/>
        </p:nvSpPr>
        <p:spPr>
          <a:xfrm>
            <a:off x="0" y="112541"/>
            <a:ext cx="5398800"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a:solidFill>
                  <a:srgbClr val="00527D"/>
                </a:solidFill>
                <a:latin typeface="Arial"/>
                <a:ea typeface="Arial"/>
                <a:cs typeface="Arial"/>
                <a:sym typeface="Arial"/>
              </a:rPr>
              <a:t>Weniger Ungleichheit: </a:t>
            </a:r>
            <a:endParaRPr/>
          </a:p>
          <a:p>
            <a:pPr marL="0" marR="0" lvl="0" indent="0" algn="ctr" rtl="0">
              <a:lnSpc>
                <a:spcPct val="100000"/>
              </a:lnSpc>
              <a:spcBef>
                <a:spcPts val="0"/>
              </a:spcBef>
              <a:spcAft>
                <a:spcPts val="0"/>
              </a:spcAft>
              <a:buNone/>
            </a:pPr>
            <a:r>
              <a:rPr lang="en-US" sz="3600" b="1" i="0" u="none" strike="noStrike" cap="none">
                <a:solidFill>
                  <a:srgbClr val="00527D"/>
                </a:solidFill>
                <a:latin typeface="Arial"/>
                <a:ea typeface="Arial"/>
                <a:cs typeface="Arial"/>
                <a:sym typeface="Arial"/>
              </a:rPr>
              <a:t>Keine Lebensmittelabfälle</a:t>
            </a:r>
            <a:endParaRPr sz="3600" b="1" i="0" u="none" strike="noStrike" cap="none">
              <a:solidFill>
                <a:srgbClr val="00527D"/>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7"/>
          <p:cNvSpPr/>
          <p:nvPr/>
        </p:nvSpPr>
        <p:spPr>
          <a:xfrm>
            <a:off x="398269" y="1276962"/>
            <a:ext cx="8347458" cy="5183124"/>
          </a:xfrm>
          <a:prstGeom prst="roundRect">
            <a:avLst>
              <a:gd name="adj" fmla="val 1183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27"/>
          <p:cNvSpPr txBox="1">
            <a:spLocks noGrp="1"/>
          </p:cNvSpPr>
          <p:nvPr>
            <p:ph type="title"/>
          </p:nvPr>
        </p:nvSpPr>
        <p:spPr>
          <a:xfrm>
            <a:off x="457199" y="133962"/>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959" b="1" u="sng">
                <a:solidFill>
                  <a:srgbClr val="00527D"/>
                </a:solidFill>
              </a:rPr>
              <a:t>Zu gut für die Tonne</a:t>
            </a:r>
            <a:endParaRPr sz="3959" b="1">
              <a:solidFill>
                <a:srgbClr val="00527D"/>
              </a:solidFill>
            </a:endParaRPr>
          </a:p>
        </p:txBody>
      </p:sp>
      <p:sp>
        <p:nvSpPr>
          <p:cNvPr id="157" name="Google Shape;157;p27"/>
          <p:cNvSpPr txBox="1"/>
          <p:nvPr/>
        </p:nvSpPr>
        <p:spPr>
          <a:xfrm>
            <a:off x="2285999" y="1360145"/>
            <a:ext cx="470298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sng" strike="noStrike" cap="none" dirty="0">
                <a:solidFill>
                  <a:srgbClr val="000000"/>
                </a:solidFill>
                <a:latin typeface="Arial"/>
                <a:ea typeface="Arial"/>
                <a:cs typeface="Arial"/>
                <a:sym typeface="Arial"/>
                <a:hlinkClick r:id="rId3"/>
              </a:rPr>
              <a:t>https://www.zugutfuerdietonne.de/</a:t>
            </a:r>
            <a:r>
              <a:rPr lang="en-US" sz="2000" b="1" i="0" u="none" strike="noStrike" cap="none" dirty="0">
                <a:solidFill>
                  <a:srgbClr val="000000"/>
                </a:solidFill>
                <a:latin typeface="Arial"/>
                <a:ea typeface="Arial"/>
                <a:cs typeface="Arial"/>
                <a:sym typeface="Arial"/>
              </a:rPr>
              <a:t> </a:t>
            </a:r>
            <a:endParaRPr sz="2000" b="1" i="0" u="none" strike="noStrike" cap="none" dirty="0">
              <a:solidFill>
                <a:srgbClr val="000000"/>
              </a:solidFill>
              <a:highlight>
                <a:srgbClr val="FFFF00"/>
              </a:highlight>
              <a:latin typeface="Arial"/>
              <a:ea typeface="Arial"/>
              <a:cs typeface="Arial"/>
              <a:sym typeface="Arial"/>
            </a:endParaRPr>
          </a:p>
        </p:txBody>
      </p:sp>
      <p:pic>
        <p:nvPicPr>
          <p:cNvPr id="158" name="Google Shape;158;p27"/>
          <p:cNvPicPr preferRelativeResize="0"/>
          <p:nvPr/>
        </p:nvPicPr>
        <p:blipFill rotWithShape="1">
          <a:blip r:embed="rId4">
            <a:alphaModFix/>
          </a:blip>
          <a:srcRect l="11436" t="14315" r="12461"/>
          <a:stretch/>
        </p:blipFill>
        <p:spPr>
          <a:xfrm>
            <a:off x="1769872" y="1843438"/>
            <a:ext cx="5219114" cy="4382745"/>
          </a:xfrm>
          <a:prstGeom prst="rect">
            <a:avLst/>
          </a:prstGeom>
          <a:noFill/>
          <a:ln>
            <a:noFill/>
          </a:ln>
        </p:spPr>
      </p:pic>
      <p:sp>
        <p:nvSpPr>
          <p:cNvPr id="159" name="Google Shape;159;p27"/>
          <p:cNvSpPr/>
          <p:nvPr/>
        </p:nvSpPr>
        <p:spPr>
          <a:xfrm>
            <a:off x="1772529" y="1843438"/>
            <a:ext cx="787791" cy="105981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6"/>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959" b="1" u="sng">
                <a:solidFill>
                  <a:srgbClr val="00527D"/>
                </a:solidFill>
              </a:rPr>
              <a:t>Lebensmittelverschwendung</a:t>
            </a:r>
            <a:endParaRPr sz="3959" b="1">
              <a:solidFill>
                <a:srgbClr val="00527D"/>
              </a:solidFill>
            </a:endParaRPr>
          </a:p>
        </p:txBody>
      </p:sp>
      <p:pic>
        <p:nvPicPr>
          <p:cNvPr id="166" name="Google Shape;166;p6"/>
          <p:cNvPicPr preferRelativeResize="0"/>
          <p:nvPr/>
        </p:nvPicPr>
        <p:blipFill rotWithShape="1">
          <a:blip r:embed="rId3">
            <a:alphaModFix/>
          </a:blip>
          <a:srcRect/>
          <a:stretch/>
        </p:blipFill>
        <p:spPr>
          <a:xfrm>
            <a:off x="1102357" y="1517488"/>
            <a:ext cx="6939286" cy="4827734"/>
          </a:xfrm>
          <a:prstGeom prst="rect">
            <a:avLst/>
          </a:prstGeom>
          <a:noFill/>
          <a:ln>
            <a:noFill/>
          </a:ln>
        </p:spPr>
      </p:pic>
      <p:sp>
        <p:nvSpPr>
          <p:cNvPr id="167" name="Google Shape;167;p6"/>
          <p:cNvSpPr/>
          <p:nvPr/>
        </p:nvSpPr>
        <p:spPr>
          <a:xfrm rot="448821">
            <a:off x="5362510" y="913911"/>
            <a:ext cx="4037020" cy="1984384"/>
          </a:xfrm>
          <a:prstGeom prst="irregularSeal2">
            <a:avLst/>
          </a:prstGeom>
          <a:solidFill>
            <a:srgbClr val="FFC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dirty="0">
                <a:solidFill>
                  <a:schemeClr val="lt1"/>
                </a:solidFill>
                <a:latin typeface="Arial"/>
                <a:ea typeface="Arial"/>
                <a:cs typeface="Arial"/>
                <a:sym typeface="Arial"/>
              </a:rPr>
              <a:t>Use the transcript </a:t>
            </a:r>
            <a:r>
              <a:rPr lang="en-US" sz="2000" b="1" i="0" u="none" strike="noStrike" cap="none" dirty="0" smtClean="0">
                <a:solidFill>
                  <a:schemeClr val="lt1"/>
                </a:solidFill>
                <a:latin typeface="Arial"/>
                <a:ea typeface="Arial"/>
                <a:cs typeface="Arial"/>
                <a:sym typeface="Arial"/>
              </a:rPr>
              <a:t>to help you!</a:t>
            </a:r>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xfrm>
            <a:off x="457198" y="89759"/>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563" b="1" u="sng" dirty="0" err="1">
                <a:solidFill>
                  <a:srgbClr val="00527D"/>
                </a:solidFill>
              </a:rPr>
              <a:t>Lebensmittelverschwendung</a:t>
            </a:r>
            <a:r>
              <a:rPr lang="en-US" sz="3563" b="1" u="sng" dirty="0">
                <a:solidFill>
                  <a:srgbClr val="00527D"/>
                </a:solidFill>
              </a:rPr>
              <a:t> - </a:t>
            </a:r>
            <a:r>
              <a:rPr lang="en-US" sz="3563" b="1" u="sng" dirty="0" err="1">
                <a:solidFill>
                  <a:srgbClr val="00527D"/>
                </a:solidFill>
              </a:rPr>
              <a:t>Aufgaben</a:t>
            </a:r>
            <a:endParaRPr sz="3563" b="1" dirty="0">
              <a:solidFill>
                <a:srgbClr val="00527D"/>
              </a:solidFill>
            </a:endParaRPr>
          </a:p>
        </p:txBody>
      </p:sp>
      <p:sp>
        <p:nvSpPr>
          <p:cNvPr id="174" name="Google Shape;174;p28"/>
          <p:cNvSpPr/>
          <p:nvPr/>
        </p:nvSpPr>
        <p:spPr>
          <a:xfrm>
            <a:off x="166153" y="1214159"/>
            <a:ext cx="8811691" cy="5380072"/>
          </a:xfrm>
          <a:prstGeom prst="roundRect">
            <a:avLst>
              <a:gd name="adj" fmla="val 1183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8"/>
          <p:cNvSpPr txBox="1"/>
          <p:nvPr/>
        </p:nvSpPr>
        <p:spPr>
          <a:xfrm>
            <a:off x="307728" y="1520332"/>
            <a:ext cx="8528539" cy="56938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Section 1 – </a:t>
            </a:r>
            <a:r>
              <a:rPr lang="en-US" sz="2000" b="0" i="0" u="none" strike="noStrike" cap="none" dirty="0" smtClean="0">
                <a:solidFill>
                  <a:srgbClr val="000000"/>
                </a:solidFill>
                <a:latin typeface="Arial"/>
                <a:ea typeface="Arial"/>
                <a:cs typeface="Arial"/>
                <a:sym typeface="Arial"/>
              </a:rPr>
              <a:t>Write a summary in German on </a:t>
            </a:r>
            <a:r>
              <a:rPr lang="en-US" sz="2000" dirty="0"/>
              <a:t>w</a:t>
            </a:r>
            <a:r>
              <a:rPr lang="en-US" sz="2000" b="0" i="0" u="none" strike="noStrike" cap="none" dirty="0" smtClean="0">
                <a:solidFill>
                  <a:srgbClr val="000000"/>
                </a:solidFill>
                <a:latin typeface="Arial"/>
                <a:ea typeface="Arial"/>
                <a:cs typeface="Arial"/>
                <a:sym typeface="Arial"/>
              </a:rPr>
              <a:t>hat the video is about.</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Section 2 - </a:t>
            </a:r>
            <a:r>
              <a:rPr lang="en-US" sz="2000" dirty="0">
                <a:solidFill>
                  <a:schemeClr val="dk1"/>
                </a:solidFill>
              </a:rPr>
              <a:t>R</a:t>
            </a:r>
            <a:r>
              <a:rPr lang="en-US" sz="2000" b="0" i="0" u="none" strike="noStrike" cap="none" dirty="0" smtClean="0">
                <a:solidFill>
                  <a:schemeClr val="dk1"/>
                </a:solidFill>
                <a:latin typeface="Arial"/>
                <a:ea typeface="Arial"/>
                <a:cs typeface="Arial"/>
                <a:sym typeface="Arial"/>
              </a:rPr>
              <a:t>ead with </a:t>
            </a:r>
            <a:r>
              <a:rPr lang="en-US" sz="2000" b="0" i="0" u="none" strike="noStrike" cap="none" dirty="0">
                <a:solidFill>
                  <a:schemeClr val="dk1"/>
                </a:solidFill>
                <a:latin typeface="Arial"/>
                <a:ea typeface="Arial"/>
                <a:cs typeface="Arial"/>
                <a:sym typeface="Arial"/>
              </a:rPr>
              <a:t>a partner and look up key vocabulary </a:t>
            </a:r>
            <a:r>
              <a:rPr lang="en-US" sz="2000" i="0" u="none" strike="noStrike" cap="none" dirty="0" smtClean="0">
                <a:solidFill>
                  <a:schemeClr val="dk1"/>
                </a:solidFill>
                <a:latin typeface="Arial"/>
                <a:ea typeface="Arial"/>
                <a:cs typeface="Arial"/>
                <a:sym typeface="Arial"/>
              </a:rPr>
              <a:t>(marked in </a:t>
            </a:r>
            <a:r>
              <a:rPr lang="en-US" sz="2000" b="1" i="0" u="none" strike="noStrike" cap="none" dirty="0">
                <a:solidFill>
                  <a:schemeClr val="dk1"/>
                </a:solidFill>
                <a:latin typeface="Arial"/>
                <a:ea typeface="Arial"/>
                <a:cs typeface="Arial"/>
                <a:sym typeface="Arial"/>
              </a:rPr>
              <a:t>bold</a:t>
            </a:r>
            <a:r>
              <a:rPr lang="en-US" sz="2000" i="0" u="none" strike="noStrike" cap="none" dirty="0" smtClean="0">
                <a:solidFill>
                  <a:schemeClr val="dk1"/>
                </a:solidFill>
                <a:latin typeface="Arial"/>
                <a:ea typeface="Arial"/>
                <a:cs typeface="Arial"/>
                <a:sym typeface="Arial"/>
              </a:rPr>
              <a:t>) -</a:t>
            </a:r>
            <a:r>
              <a:rPr lang="en-US" sz="2000" b="1" i="0" u="none" strike="noStrike" cap="none" dirty="0" smtClean="0">
                <a:solidFill>
                  <a:schemeClr val="dk1"/>
                </a:solidFill>
                <a:latin typeface="Arial"/>
                <a:ea typeface="Arial"/>
                <a:cs typeface="Arial"/>
                <a:sym typeface="Arial"/>
              </a:rPr>
              <a:t> </a:t>
            </a:r>
            <a:r>
              <a:rPr lang="en-US" sz="2000" b="0" i="0" u="none" strike="noStrike" cap="none" dirty="0" smtClean="0">
                <a:solidFill>
                  <a:schemeClr val="dk1"/>
                </a:solidFill>
                <a:latin typeface="Arial"/>
                <a:ea typeface="Arial"/>
                <a:cs typeface="Arial"/>
                <a:sym typeface="Arial"/>
              </a:rPr>
              <a:t>use </a:t>
            </a:r>
            <a:r>
              <a:rPr lang="en-US" sz="2000" b="0" i="0" u="none" strike="noStrike" cap="none" dirty="0">
                <a:solidFill>
                  <a:schemeClr val="dk1"/>
                </a:solidFill>
                <a:latin typeface="Arial"/>
                <a:ea typeface="Arial"/>
                <a:cs typeface="Arial"/>
                <a:sym typeface="Arial"/>
              </a:rPr>
              <a:t>the online </a:t>
            </a:r>
            <a:r>
              <a:rPr lang="en-US" sz="2000" b="0" i="0" u="none" strike="noStrike" cap="none" dirty="0" smtClean="0">
                <a:solidFill>
                  <a:schemeClr val="dk1"/>
                </a:solidFill>
                <a:latin typeface="Arial"/>
                <a:ea typeface="Arial"/>
                <a:cs typeface="Arial"/>
                <a:sym typeface="Arial"/>
              </a:rPr>
              <a:t>dictionary </a:t>
            </a:r>
            <a:r>
              <a:rPr lang="en-US" sz="2000" b="0" i="1" u="none" strike="noStrike" cap="none" dirty="0">
                <a:solidFill>
                  <a:schemeClr val="dk1"/>
                </a:solidFill>
                <a:latin typeface="Arial"/>
                <a:ea typeface="Arial"/>
                <a:cs typeface="Arial"/>
                <a:sym typeface="Arial"/>
              </a:rPr>
              <a:t>www.leo.org</a:t>
            </a:r>
            <a:r>
              <a:rPr lang="en-US" sz="2000" b="0" i="0" u="none" strike="noStrike" cap="none" dirty="0">
                <a:solidFill>
                  <a:schemeClr val="dk1"/>
                </a:solidFill>
                <a:latin typeface="Arial"/>
                <a:ea typeface="Arial"/>
                <a:cs typeface="Arial"/>
                <a:sym typeface="Arial"/>
              </a:rPr>
              <a:t> </a:t>
            </a:r>
            <a:r>
              <a:rPr lang="en-US" sz="2000" b="0" i="0" u="none" strike="noStrike" cap="none" dirty="0" smtClean="0">
                <a:solidFill>
                  <a:schemeClr val="dk1"/>
                </a:solidFill>
                <a:latin typeface="Arial"/>
                <a:ea typeface="Arial"/>
                <a:cs typeface="Arial"/>
                <a:sym typeface="Arial"/>
              </a:rPr>
              <a:t>to help you</a:t>
            </a:r>
            <a:r>
              <a:rPr lang="en-US" sz="2000" dirty="0" smtClean="0">
                <a:solidFill>
                  <a:schemeClr val="dk1"/>
                </a:solidFill>
              </a:rPr>
              <a:t>. Briefly l</a:t>
            </a:r>
            <a:r>
              <a:rPr lang="en-US" sz="2000" b="0" i="0" u="none" strike="noStrike" cap="none" dirty="0" smtClean="0">
                <a:solidFill>
                  <a:schemeClr val="dk1"/>
                </a:solidFill>
                <a:latin typeface="Arial"/>
                <a:ea typeface="Arial"/>
                <a:cs typeface="Arial"/>
                <a:sym typeface="Arial"/>
              </a:rPr>
              <a:t>ist the </a:t>
            </a:r>
            <a:r>
              <a:rPr lang="en-US" sz="2000" b="0" i="0" u="none" strike="noStrike" cap="none" dirty="0">
                <a:solidFill>
                  <a:schemeClr val="dk1"/>
                </a:solidFill>
                <a:latin typeface="Arial"/>
                <a:ea typeface="Arial"/>
                <a:cs typeface="Arial"/>
                <a:sym typeface="Arial"/>
              </a:rPr>
              <a:t>reasons </a:t>
            </a:r>
            <a:r>
              <a:rPr lang="en-US" sz="2000" dirty="0" smtClean="0">
                <a:solidFill>
                  <a:schemeClr val="dk1"/>
                </a:solidFill>
              </a:rPr>
              <a:t>for food waste</a:t>
            </a:r>
            <a:r>
              <a:rPr lang="en-US" sz="2000" b="0" i="0" u="none" strike="noStrike" cap="none" dirty="0" smtClean="0">
                <a:solidFill>
                  <a:schemeClr val="dk1"/>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2000" b="0" i="0" u="none" strike="noStrike" cap="none" dirty="0">
              <a:solidFill>
                <a:schemeClr val="dk1"/>
              </a:solidFill>
              <a:latin typeface="Arial"/>
              <a:ea typeface="Arial"/>
              <a:cs typeface="Arial"/>
              <a:sym typeface="Arial"/>
            </a:endParaRPr>
          </a:p>
          <a:p>
            <a:pPr lvl="0"/>
            <a:r>
              <a:rPr lang="en-US" sz="2000" b="0" i="0" u="none" strike="noStrike" cap="none" dirty="0">
                <a:solidFill>
                  <a:schemeClr val="dk1"/>
                </a:solidFill>
                <a:latin typeface="Arial"/>
                <a:ea typeface="Arial"/>
                <a:cs typeface="Arial"/>
                <a:sym typeface="Arial"/>
              </a:rPr>
              <a:t>Section 3 - </a:t>
            </a:r>
            <a:r>
              <a:rPr lang="en-US" sz="2000" b="0" i="0" u="none" strike="noStrike" cap="none" dirty="0" smtClean="0">
                <a:solidFill>
                  <a:schemeClr val="dk1"/>
                </a:solidFill>
                <a:latin typeface="Arial"/>
                <a:ea typeface="Arial"/>
                <a:cs typeface="Arial"/>
                <a:sym typeface="Arial"/>
              </a:rPr>
              <a:t>Look </a:t>
            </a:r>
            <a:r>
              <a:rPr lang="en-US" sz="2000" b="0" i="0" u="none" strike="noStrike" cap="none" dirty="0">
                <a:solidFill>
                  <a:schemeClr val="dk1"/>
                </a:solidFill>
                <a:latin typeface="Arial"/>
                <a:ea typeface="Arial"/>
                <a:cs typeface="Arial"/>
                <a:sym typeface="Arial"/>
              </a:rPr>
              <a:t>up </a:t>
            </a:r>
            <a:r>
              <a:rPr lang="en-US" sz="2000" b="0" i="0" u="none" strike="noStrike" cap="none" dirty="0" smtClean="0">
                <a:solidFill>
                  <a:schemeClr val="dk1"/>
                </a:solidFill>
                <a:latin typeface="Arial"/>
                <a:ea typeface="Arial"/>
                <a:cs typeface="Arial"/>
                <a:sym typeface="Arial"/>
              </a:rPr>
              <a:t>key </a:t>
            </a:r>
            <a:r>
              <a:rPr lang="en-US" sz="2000" b="0" i="0" u="none" strike="noStrike" cap="none" dirty="0">
                <a:solidFill>
                  <a:schemeClr val="dk1"/>
                </a:solidFill>
                <a:latin typeface="Arial"/>
                <a:ea typeface="Arial"/>
                <a:cs typeface="Arial"/>
                <a:sym typeface="Arial"/>
              </a:rPr>
              <a:t>words </a:t>
            </a:r>
            <a:r>
              <a:rPr lang="en-US" sz="2000" b="0" i="0" u="none" strike="noStrike" cap="none" dirty="0" smtClean="0">
                <a:solidFill>
                  <a:schemeClr val="dk1"/>
                </a:solidFill>
                <a:latin typeface="Arial"/>
                <a:ea typeface="Arial"/>
                <a:cs typeface="Arial"/>
                <a:sym typeface="Arial"/>
              </a:rPr>
              <a:t>(in </a:t>
            </a:r>
            <a:r>
              <a:rPr lang="en-US" sz="2000" b="1" i="0" u="none" strike="noStrike" cap="none" dirty="0" smtClean="0">
                <a:solidFill>
                  <a:schemeClr val="dk1"/>
                </a:solidFill>
                <a:latin typeface="Arial"/>
                <a:ea typeface="Arial"/>
                <a:cs typeface="Arial"/>
                <a:sym typeface="Arial"/>
              </a:rPr>
              <a:t>bold</a:t>
            </a:r>
            <a:r>
              <a:rPr lang="en-US" sz="2000" b="0" i="0" u="none" strike="noStrike" cap="none" dirty="0" smtClean="0">
                <a:solidFill>
                  <a:schemeClr val="dk1"/>
                </a:solidFill>
                <a:latin typeface="Arial"/>
                <a:ea typeface="Arial"/>
                <a:cs typeface="Arial"/>
                <a:sym typeface="Arial"/>
              </a:rPr>
              <a:t>), </a:t>
            </a:r>
            <a:r>
              <a:rPr lang="en-US" sz="2000" b="0" i="0" u="none" strike="noStrike" cap="none" dirty="0">
                <a:solidFill>
                  <a:schemeClr val="dk1"/>
                </a:solidFill>
                <a:latin typeface="Arial"/>
                <a:ea typeface="Arial"/>
                <a:cs typeface="Arial"/>
                <a:sym typeface="Arial"/>
              </a:rPr>
              <a:t>then </a:t>
            </a:r>
            <a:r>
              <a:rPr lang="en-US" sz="2000" b="0" i="0" u="none" strike="noStrike" cap="none" dirty="0" smtClean="0">
                <a:solidFill>
                  <a:schemeClr val="dk1"/>
                </a:solidFill>
                <a:latin typeface="Arial"/>
                <a:ea typeface="Arial"/>
                <a:cs typeface="Arial"/>
                <a:sym typeface="Arial"/>
              </a:rPr>
              <a:t>write two sentences (in English) to </a:t>
            </a:r>
            <a:r>
              <a:rPr lang="en-US" sz="2000" b="0" i="0" u="none" strike="noStrike" cap="none" dirty="0" err="1" smtClean="0">
                <a:solidFill>
                  <a:schemeClr val="dk1"/>
                </a:solidFill>
                <a:latin typeface="Arial"/>
                <a:ea typeface="Arial"/>
                <a:cs typeface="Arial"/>
                <a:sym typeface="Arial"/>
              </a:rPr>
              <a:t>summarise</a:t>
            </a:r>
            <a:r>
              <a:rPr lang="en-US" sz="2000" b="0" i="0" u="none" strike="noStrike" cap="none" dirty="0" smtClean="0">
                <a:solidFill>
                  <a:schemeClr val="dk1"/>
                </a:solidFill>
                <a:latin typeface="Arial"/>
                <a:ea typeface="Arial"/>
                <a:cs typeface="Arial"/>
                <a:sym typeface="Arial"/>
              </a:rPr>
              <a:t> what this section says about the </a:t>
            </a:r>
            <a:r>
              <a:rPr lang="en-US" sz="2000" b="0" i="0" u="none" strike="noStrike" cap="none" dirty="0">
                <a:solidFill>
                  <a:schemeClr val="dk1"/>
                </a:solidFill>
                <a:latin typeface="Arial"/>
                <a:ea typeface="Arial"/>
                <a:cs typeface="Arial"/>
                <a:sym typeface="Arial"/>
              </a:rPr>
              <a:t>ethical consequences of food </a:t>
            </a:r>
            <a:r>
              <a:rPr lang="en-US" sz="2000" b="0" i="0" u="none" strike="noStrike" cap="none" dirty="0" smtClean="0">
                <a:solidFill>
                  <a:schemeClr val="dk1"/>
                </a:solidFill>
                <a:latin typeface="Arial"/>
                <a:ea typeface="Arial"/>
                <a:cs typeface="Arial"/>
                <a:sym typeface="Arial"/>
              </a:rPr>
              <a:t>waste. </a:t>
            </a:r>
            <a:endParaRPr dirty="0"/>
          </a:p>
          <a:p>
            <a:pPr marL="0" marR="0" lvl="0" indent="0" algn="l" rtl="0">
              <a:lnSpc>
                <a:spcPct val="100000"/>
              </a:lnSpc>
              <a:spcBef>
                <a:spcPts val="0"/>
              </a:spcBef>
              <a:spcAft>
                <a:spcPts val="0"/>
              </a:spcAft>
              <a:buNone/>
            </a:pP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chemeClr val="dk1"/>
                </a:solidFill>
                <a:latin typeface="Arial"/>
                <a:ea typeface="Arial"/>
                <a:cs typeface="Arial"/>
                <a:sym typeface="Arial"/>
              </a:rPr>
              <a:t>Section 4 – </a:t>
            </a:r>
            <a:r>
              <a:rPr lang="en-US" sz="2000" b="0" i="0" u="none" strike="noStrike" cap="none" dirty="0" smtClean="0">
                <a:solidFill>
                  <a:schemeClr val="dk1"/>
                </a:solidFill>
                <a:latin typeface="Arial"/>
                <a:ea typeface="Arial"/>
                <a:cs typeface="Arial"/>
                <a:sym typeface="Arial"/>
              </a:rPr>
              <a:t>Create </a:t>
            </a:r>
            <a:r>
              <a:rPr lang="en-US" sz="2000" b="0" i="0" u="none" strike="noStrike" cap="none" dirty="0">
                <a:solidFill>
                  <a:schemeClr val="dk1"/>
                </a:solidFill>
                <a:latin typeface="Arial"/>
                <a:ea typeface="Arial"/>
                <a:cs typeface="Arial"/>
                <a:sym typeface="Arial"/>
              </a:rPr>
              <a:t>an infographic based on the information given </a:t>
            </a:r>
            <a:r>
              <a:rPr lang="en-US" sz="2000" b="0" i="0" u="none" strike="noStrike" cap="none" dirty="0" smtClean="0">
                <a:solidFill>
                  <a:schemeClr val="dk1"/>
                </a:solidFill>
                <a:latin typeface="Arial"/>
                <a:ea typeface="Arial"/>
                <a:cs typeface="Arial"/>
                <a:sym typeface="Arial"/>
              </a:rPr>
              <a:t>in </a:t>
            </a:r>
            <a:r>
              <a:rPr lang="en-US" sz="2000" b="0" i="0" u="none" strike="noStrike" cap="none" dirty="0">
                <a:solidFill>
                  <a:schemeClr val="dk1"/>
                </a:solidFill>
                <a:latin typeface="Arial"/>
                <a:ea typeface="Arial"/>
                <a:cs typeface="Arial"/>
                <a:sym typeface="Arial"/>
              </a:rPr>
              <a:t>this </a:t>
            </a:r>
            <a:r>
              <a:rPr lang="en-US" sz="2000" b="0" i="0" u="none" strike="noStrike" cap="none" dirty="0" smtClean="0">
                <a:solidFill>
                  <a:schemeClr val="dk1"/>
                </a:solidFill>
                <a:latin typeface="Arial"/>
                <a:ea typeface="Arial"/>
                <a:cs typeface="Arial"/>
                <a:sym typeface="Arial"/>
              </a:rPr>
              <a:t>section.</a:t>
            </a:r>
            <a:endParaRPr dirty="0"/>
          </a:p>
          <a:p>
            <a:pPr marL="0" marR="0" lvl="0" indent="0" algn="l" rtl="0">
              <a:lnSpc>
                <a:spcPct val="100000"/>
              </a:lnSpc>
              <a:spcBef>
                <a:spcPts val="0"/>
              </a:spcBef>
              <a:spcAft>
                <a:spcPts val="0"/>
              </a:spcAft>
              <a:buNone/>
            </a:pP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chemeClr val="dk1"/>
                </a:solidFill>
                <a:latin typeface="Arial"/>
                <a:ea typeface="Arial"/>
                <a:cs typeface="Arial"/>
                <a:sym typeface="Arial"/>
              </a:rPr>
              <a:t>Section 5 – </a:t>
            </a:r>
            <a:r>
              <a:rPr lang="en-US" sz="2000" b="0" i="0" u="none" strike="noStrike" cap="none" dirty="0" smtClean="0">
                <a:solidFill>
                  <a:schemeClr val="dk1"/>
                </a:solidFill>
                <a:latin typeface="Arial"/>
                <a:ea typeface="Arial"/>
                <a:cs typeface="Arial"/>
                <a:sym typeface="Arial"/>
              </a:rPr>
              <a:t>Look </a:t>
            </a:r>
            <a:r>
              <a:rPr lang="en-US" sz="2000" b="0" i="0" u="none" strike="noStrike" cap="none" dirty="0">
                <a:solidFill>
                  <a:schemeClr val="dk1"/>
                </a:solidFill>
                <a:latin typeface="Arial"/>
                <a:ea typeface="Arial"/>
                <a:cs typeface="Arial"/>
                <a:sym typeface="Arial"/>
              </a:rPr>
              <a:t>up </a:t>
            </a:r>
            <a:r>
              <a:rPr lang="en-US" sz="2000" b="0" i="0" u="none" strike="noStrike" cap="none" dirty="0" smtClean="0">
                <a:solidFill>
                  <a:schemeClr val="dk1"/>
                </a:solidFill>
                <a:latin typeface="Arial"/>
                <a:ea typeface="Arial"/>
                <a:cs typeface="Arial"/>
                <a:sym typeface="Arial"/>
              </a:rPr>
              <a:t>key </a:t>
            </a:r>
            <a:r>
              <a:rPr lang="en-US" sz="2000" b="0" i="0" u="none" strike="noStrike" cap="none" dirty="0">
                <a:solidFill>
                  <a:schemeClr val="dk1"/>
                </a:solidFill>
                <a:latin typeface="Arial"/>
                <a:ea typeface="Arial"/>
                <a:cs typeface="Arial"/>
                <a:sym typeface="Arial"/>
              </a:rPr>
              <a:t>vocabulary </a:t>
            </a:r>
            <a:r>
              <a:rPr lang="en-US" sz="2000" b="0" i="0" u="none" strike="noStrike" cap="none" dirty="0" smtClean="0">
                <a:solidFill>
                  <a:schemeClr val="dk1"/>
                </a:solidFill>
                <a:latin typeface="Arial"/>
                <a:ea typeface="Arial"/>
                <a:cs typeface="Arial"/>
                <a:sym typeface="Arial"/>
              </a:rPr>
              <a:t>(in </a:t>
            </a:r>
            <a:r>
              <a:rPr lang="en-US" sz="2000" b="1" i="0" u="none" strike="noStrike" cap="none" dirty="0" smtClean="0">
                <a:solidFill>
                  <a:schemeClr val="dk1"/>
                </a:solidFill>
                <a:latin typeface="Arial"/>
                <a:ea typeface="Arial"/>
                <a:cs typeface="Arial"/>
                <a:sym typeface="Arial"/>
              </a:rPr>
              <a:t>bold</a:t>
            </a:r>
            <a:r>
              <a:rPr lang="en-US" sz="2000" b="0" i="0" u="none" strike="noStrike" cap="none" dirty="0" smtClean="0">
                <a:solidFill>
                  <a:schemeClr val="dk1"/>
                </a:solidFill>
                <a:latin typeface="Arial"/>
                <a:ea typeface="Arial"/>
                <a:cs typeface="Arial"/>
                <a:sym typeface="Arial"/>
              </a:rPr>
              <a:t>), </a:t>
            </a:r>
            <a:r>
              <a:rPr lang="en-US" sz="2000" b="0" i="0" u="none" strike="noStrike" cap="none" dirty="0">
                <a:solidFill>
                  <a:schemeClr val="dk1"/>
                </a:solidFill>
                <a:latin typeface="Arial"/>
                <a:ea typeface="Arial"/>
                <a:cs typeface="Arial"/>
                <a:sym typeface="Arial"/>
              </a:rPr>
              <a:t>then translate the 7 suggestions of what you can do to fight food waste </a:t>
            </a:r>
            <a:r>
              <a:rPr lang="en-US" sz="2000" b="0" i="0" u="none" strike="noStrike" cap="none" dirty="0" smtClean="0">
                <a:solidFill>
                  <a:schemeClr val="dk1"/>
                </a:solidFill>
                <a:latin typeface="Arial"/>
                <a:ea typeface="Arial"/>
                <a:cs typeface="Arial"/>
                <a:sym typeface="Arial"/>
              </a:rPr>
              <a:t>at home into English.</a:t>
            </a:r>
            <a:endParaRPr dirty="0"/>
          </a:p>
          <a:p>
            <a:pPr marL="0" marR="0" lvl="0" indent="0" algn="l" rtl="0">
              <a:lnSpc>
                <a:spcPct val="100000"/>
              </a:lnSpc>
              <a:spcBef>
                <a:spcPts val="0"/>
              </a:spcBef>
              <a:spcAft>
                <a:spcPts val="0"/>
              </a:spcAft>
              <a:buNone/>
            </a:pP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3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9"/>
          <p:cNvSpPr txBox="1">
            <a:spLocks noGrp="1"/>
          </p:cNvSpPr>
          <p:nvPr>
            <p:ph type="title"/>
          </p:nvPr>
        </p:nvSpPr>
        <p:spPr>
          <a:xfrm>
            <a:off x="205700" y="274638"/>
            <a:ext cx="89383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563" b="1" u="sng">
                <a:solidFill>
                  <a:srgbClr val="00527D"/>
                </a:solidFill>
              </a:rPr>
              <a:t>Lebensmittelverschwendung (start -00:34)</a:t>
            </a:r>
            <a:endParaRPr sz="3563" b="1">
              <a:solidFill>
                <a:srgbClr val="00527D"/>
              </a:solidFill>
            </a:endParaRPr>
          </a:p>
        </p:txBody>
      </p:sp>
      <p:sp>
        <p:nvSpPr>
          <p:cNvPr id="182" name="Google Shape;182;p29"/>
          <p:cNvSpPr/>
          <p:nvPr/>
        </p:nvSpPr>
        <p:spPr>
          <a:xfrm>
            <a:off x="331450" y="1417638"/>
            <a:ext cx="8481100" cy="4729944"/>
          </a:xfrm>
          <a:prstGeom prst="roundRect">
            <a:avLst>
              <a:gd name="adj" fmla="val 1183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29"/>
          <p:cNvSpPr txBox="1"/>
          <p:nvPr/>
        </p:nvSpPr>
        <p:spPr>
          <a:xfrm>
            <a:off x="773723" y="1417638"/>
            <a:ext cx="7913077" cy="44627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3000" b="0" i="0" u="none" strike="noStrike" cap="none">
                <a:solidFill>
                  <a:srgbClr val="000000"/>
                </a:solidFill>
                <a:latin typeface="Arial"/>
                <a:ea typeface="Arial"/>
                <a:cs typeface="Arial"/>
                <a:sym typeface="Arial"/>
              </a:rPr>
              <a:t>Weltweit werden jedes Jahr etwa 4 Milliarden Tonnen Lebensmittel produziert. Ein Drittel davon landet im Müll. Studien belegen: mehr als die Hälfte dieser Verschwendungen wäre vermeidbar. Allein in Deutschland werden jährlich über 18 Millionen Tonnen genießbarer Lebensmittel weggeworfen. Das meiste davon sind Obst und Gemüse.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0"/>
          <p:cNvSpPr txBox="1">
            <a:spLocks noGrp="1"/>
          </p:cNvSpPr>
          <p:nvPr>
            <p:ph type="title"/>
          </p:nvPr>
        </p:nvSpPr>
        <p:spPr>
          <a:xfrm>
            <a:off x="325275" y="-37865"/>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959" b="1" u="sng">
                <a:solidFill>
                  <a:srgbClr val="00527D"/>
                </a:solidFill>
              </a:rPr>
              <a:t>Ursachen (00:35 – 2:03)</a:t>
            </a:r>
            <a:endParaRPr sz="3959" b="1">
              <a:solidFill>
                <a:srgbClr val="00527D"/>
              </a:solidFill>
            </a:endParaRPr>
          </a:p>
        </p:txBody>
      </p:sp>
      <p:sp>
        <p:nvSpPr>
          <p:cNvPr id="190" name="Google Shape;190;p30"/>
          <p:cNvSpPr/>
          <p:nvPr/>
        </p:nvSpPr>
        <p:spPr>
          <a:xfrm>
            <a:off x="168812" y="787791"/>
            <a:ext cx="8848579" cy="5897059"/>
          </a:xfrm>
          <a:prstGeom prst="roundRect">
            <a:avLst>
              <a:gd name="adj" fmla="val 1183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30"/>
          <p:cNvSpPr txBox="1"/>
          <p:nvPr/>
        </p:nvSpPr>
        <p:spPr>
          <a:xfrm>
            <a:off x="436098" y="817227"/>
            <a:ext cx="8737756" cy="61554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Die </a:t>
            </a:r>
            <a:r>
              <a:rPr lang="en-US" sz="2000" b="0" i="0" u="none" strike="noStrike" cap="none" dirty="0" err="1">
                <a:solidFill>
                  <a:srgbClr val="000000"/>
                </a:solidFill>
                <a:latin typeface="Arial"/>
                <a:ea typeface="Arial"/>
                <a:cs typeface="Arial"/>
                <a:sym typeface="Arial"/>
              </a:rPr>
              <a:t>Ursachen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sind</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vielfältig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doch</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meisten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Gründe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sind</a:t>
            </a:r>
            <a:r>
              <a:rPr lang="en-US" sz="2000" b="0" i="0" u="none" strike="noStrike" cap="none" dirty="0">
                <a:solidFill>
                  <a:srgbClr val="000000"/>
                </a:solidFill>
                <a:latin typeface="Arial"/>
                <a:ea typeface="Arial"/>
                <a:cs typeface="Arial"/>
                <a:sym typeface="Arial"/>
              </a:rPr>
              <a:t> auf das </a:t>
            </a:r>
            <a:r>
              <a:rPr lang="en-US" sz="2000" b="1" i="0" u="none" strike="noStrike" cap="none" dirty="0" err="1">
                <a:solidFill>
                  <a:srgbClr val="000000"/>
                </a:solidFill>
                <a:latin typeface="Arial"/>
                <a:ea typeface="Arial"/>
                <a:cs typeface="Arial"/>
                <a:sym typeface="Arial"/>
              </a:rPr>
              <a:t>Konsumverhalten</a:t>
            </a:r>
            <a:r>
              <a:rPr lang="en-US" sz="2000" b="0" i="0" u="none" strike="noStrike" cap="none" dirty="0">
                <a:solidFill>
                  <a:srgbClr val="000000"/>
                </a:solidFill>
                <a:latin typeface="Arial"/>
                <a:ea typeface="Arial"/>
                <a:cs typeface="Arial"/>
                <a:sym typeface="Arial"/>
              </a:rPr>
              <a:t> der </a:t>
            </a:r>
            <a:r>
              <a:rPr lang="en-US" sz="2000" b="1" i="0" u="none" strike="noStrike" cap="none" dirty="0" err="1">
                <a:solidFill>
                  <a:srgbClr val="000000"/>
                </a:solidFill>
                <a:latin typeface="Arial"/>
                <a:ea typeface="Arial"/>
                <a:cs typeface="Arial"/>
                <a:sym typeface="Arial"/>
              </a:rPr>
              <a:t>Kunden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zurückzuführen</a:t>
            </a:r>
            <a:r>
              <a:rPr lang="en-US" sz="2000" b="0" i="0" u="none" strike="noStrike" cap="none" dirty="0">
                <a:solidFill>
                  <a:srgbClr val="000000"/>
                </a:solidFill>
                <a:latin typeface="Arial"/>
                <a:ea typeface="Arial"/>
                <a:cs typeface="Arial"/>
                <a:sym typeface="Arial"/>
              </a:rPr>
              <a:t>. Da die </a:t>
            </a:r>
            <a:r>
              <a:rPr lang="en-US" sz="2000" b="0" i="0" u="none" strike="noStrike" cap="none" dirty="0" err="1">
                <a:solidFill>
                  <a:srgbClr val="000000"/>
                </a:solidFill>
                <a:latin typeface="Arial"/>
                <a:ea typeface="Arial"/>
                <a:cs typeface="Arial"/>
                <a:sym typeface="Arial"/>
              </a:rPr>
              <a:t>Verbraucher</a:t>
            </a:r>
            <a:r>
              <a:rPr lang="en-US" sz="2000" b="0" i="0" u="none" strike="noStrike" cap="none" dirty="0">
                <a:solidFill>
                  <a:srgbClr val="000000"/>
                </a:solidFill>
                <a:latin typeface="Arial"/>
                <a:ea typeface="Arial"/>
                <a:cs typeface="Arial"/>
                <a:sym typeface="Arial"/>
              </a:rPr>
              <a:t> </a:t>
            </a:r>
            <a:r>
              <a:rPr lang="en-US" sz="2000" b="1" i="0" u="none" strike="noStrike" cap="none" dirty="0" err="1">
                <a:solidFill>
                  <a:srgbClr val="000000"/>
                </a:solidFill>
                <a:latin typeface="Arial"/>
                <a:ea typeface="Arial"/>
                <a:cs typeface="Arial"/>
                <a:sym typeface="Arial"/>
              </a:rPr>
              <a:t>makelloses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Obst</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Gemüse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bevorzugen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soll</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auch</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nur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solches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Verkauf</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angeboten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werden</a:t>
            </a:r>
            <a:r>
              <a:rPr lang="en-US" sz="2000" b="0" i="0" u="none" strike="noStrike" cap="none" dirty="0">
                <a:solidFill>
                  <a:srgbClr val="000000"/>
                </a:solidFill>
                <a:latin typeface="Arial"/>
                <a:ea typeface="Arial"/>
                <a:cs typeface="Arial"/>
                <a:sym typeface="Arial"/>
              </a:rPr>
              <a:t>. 40% des </a:t>
            </a:r>
            <a:r>
              <a:rPr lang="en-US" sz="2000" b="0" i="0" u="none" strike="noStrike" cap="none" dirty="0" err="1">
                <a:solidFill>
                  <a:srgbClr val="000000"/>
                </a:solidFill>
                <a:latin typeface="Arial"/>
                <a:ea typeface="Arial"/>
                <a:cs typeface="Arial"/>
                <a:sym typeface="Arial"/>
              </a:rPr>
              <a:t>Gemüses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erreicht</a:t>
            </a:r>
            <a:r>
              <a:rPr lang="en-US" sz="2000" b="0" i="0" u="none" strike="noStrike" cap="none" dirty="0">
                <a:solidFill>
                  <a:srgbClr val="000000"/>
                </a:solidFill>
                <a:latin typeface="Arial"/>
                <a:ea typeface="Arial"/>
                <a:cs typeface="Arial"/>
                <a:sym typeface="Arial"/>
              </a:rPr>
              <a:t> gar </a:t>
            </a:r>
            <a:r>
              <a:rPr lang="en-US" sz="2000" b="0" i="0" u="none" strike="noStrike" cap="none" dirty="0" err="1">
                <a:solidFill>
                  <a:srgbClr val="000000"/>
                </a:solidFill>
                <a:latin typeface="Arial"/>
                <a:ea typeface="Arial"/>
                <a:cs typeface="Arial"/>
                <a:sym typeface="Arial"/>
              </a:rPr>
              <a:t>nicht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erst</a:t>
            </a:r>
            <a:r>
              <a:rPr lang="en-US" sz="2000" b="0" i="0" u="none" strike="noStrike" cap="none" dirty="0">
                <a:solidFill>
                  <a:srgbClr val="000000"/>
                </a:solidFill>
                <a:latin typeface="Arial"/>
                <a:ea typeface="Arial"/>
                <a:cs typeface="Arial"/>
                <a:sym typeface="Arial"/>
              </a:rPr>
              <a:t> den Handel. Die </a:t>
            </a:r>
            <a:r>
              <a:rPr lang="en-US" sz="2000" b="0" i="0" u="none" strike="noStrike" cap="none" dirty="0" err="1">
                <a:solidFill>
                  <a:srgbClr val="000000"/>
                </a:solidFill>
                <a:latin typeface="Arial"/>
                <a:ea typeface="Arial"/>
                <a:cs typeface="Arial"/>
                <a:sym typeface="Arial"/>
              </a:rPr>
              <a:t>Qualität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ist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zwar</a:t>
            </a:r>
            <a:r>
              <a:rPr lang="en-US" sz="2000" b="0" i="0" u="none" strike="noStrike" cap="none" dirty="0">
                <a:solidFill>
                  <a:srgbClr val="000000"/>
                </a:solidFill>
                <a:latin typeface="Arial"/>
                <a:ea typeface="Arial"/>
                <a:cs typeface="Arial"/>
                <a:sym typeface="Arial"/>
              </a:rPr>
              <a:t> gut, </a:t>
            </a:r>
            <a:r>
              <a:rPr lang="en-US" sz="2000" b="1" i="0" u="none" strike="noStrike" cap="none" dirty="0" err="1">
                <a:solidFill>
                  <a:srgbClr val="000000"/>
                </a:solidFill>
                <a:latin typeface="Arial"/>
                <a:ea typeface="Arial"/>
                <a:cs typeface="Arial"/>
                <a:sym typeface="Arial"/>
              </a:rPr>
              <a:t>optisch</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entspricht</a:t>
            </a:r>
            <a:r>
              <a:rPr lang="en-US" sz="2000" b="0" i="0" u="none" strike="noStrike" cap="none" dirty="0">
                <a:solidFill>
                  <a:srgbClr val="000000"/>
                </a:solidFill>
                <a:latin typeface="Arial"/>
                <a:ea typeface="Arial"/>
                <a:cs typeface="Arial"/>
                <a:sym typeface="Arial"/>
              </a:rPr>
              <a:t> es </a:t>
            </a:r>
            <a:r>
              <a:rPr lang="en-US" sz="2000" b="0" i="0" u="none" strike="noStrike" cap="none" dirty="0" err="1">
                <a:solidFill>
                  <a:srgbClr val="000000"/>
                </a:solidFill>
                <a:latin typeface="Arial"/>
                <a:ea typeface="Arial"/>
                <a:cs typeface="Arial"/>
                <a:sym typeface="Arial"/>
              </a:rPr>
              <a:t>jedoch</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nicht</a:t>
            </a:r>
            <a:r>
              <a:rPr lang="en-US" sz="2000" b="0" i="0" u="none" strike="noStrike" cap="none" dirty="0">
                <a:solidFill>
                  <a:srgbClr val="000000"/>
                </a:solidFill>
                <a:latin typeface="Arial"/>
                <a:ea typeface="Arial"/>
                <a:cs typeface="Arial"/>
                <a:sym typeface="Arial"/>
              </a:rPr>
              <a:t> der Norm. </a:t>
            </a:r>
            <a:r>
              <a:rPr lang="en-US" sz="2000" b="0" i="0" u="none" strike="noStrike" cap="none" dirty="0" err="1">
                <a:solidFill>
                  <a:srgbClr val="000000"/>
                </a:solidFill>
                <a:latin typeface="Arial"/>
                <a:ea typeface="Arial"/>
                <a:cs typeface="Arial"/>
                <a:sym typeface="Arial"/>
              </a:rPr>
              <a:t>Zudem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erwarten</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Kunden</a:t>
            </a:r>
            <a:r>
              <a:rPr lang="en-US" sz="2000" b="0" i="0" u="none" strike="noStrike" cap="none" dirty="0">
                <a:solidFill>
                  <a:srgbClr val="000000"/>
                </a:solidFill>
                <a:latin typeface="Arial"/>
                <a:ea typeface="Arial"/>
                <a:cs typeface="Arial"/>
                <a:sym typeface="Arial"/>
              </a:rPr>
              <a:t> stets </a:t>
            </a:r>
            <a:r>
              <a:rPr lang="en-US" sz="2000" b="0" i="0" u="none" strike="noStrike" cap="none" dirty="0" err="1">
                <a:solidFill>
                  <a:srgbClr val="000000"/>
                </a:solidFill>
                <a:latin typeface="Arial"/>
                <a:ea typeface="Arial"/>
                <a:cs typeface="Arial"/>
                <a:sym typeface="Arial"/>
              </a:rPr>
              <a:t>volle</a:t>
            </a:r>
            <a:r>
              <a:rPr lang="en-US" sz="2000" b="0" i="0" u="none" strike="noStrike" cap="none" dirty="0">
                <a:solidFill>
                  <a:srgbClr val="000000"/>
                </a:solidFill>
                <a:latin typeface="Arial"/>
                <a:ea typeface="Arial"/>
                <a:cs typeface="Arial"/>
                <a:sym typeface="Arial"/>
              </a:rPr>
              <a:t> Regale und </a:t>
            </a:r>
            <a:r>
              <a:rPr lang="en-US" sz="2000" b="0" i="0" u="none" strike="noStrike" cap="none" dirty="0" err="1">
                <a:solidFill>
                  <a:srgbClr val="000000"/>
                </a:solidFill>
                <a:latin typeface="Arial"/>
                <a:ea typeface="Arial"/>
                <a:cs typeface="Arial"/>
                <a:sym typeface="Arial"/>
              </a:rPr>
              <a:t>eine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große</a:t>
            </a:r>
            <a:r>
              <a:rPr lang="en-US" sz="2000" b="0" i="0" u="none" strike="noStrike" cap="none" dirty="0">
                <a:solidFill>
                  <a:srgbClr val="000000"/>
                </a:solidFill>
                <a:latin typeface="Arial"/>
                <a:ea typeface="Arial"/>
                <a:cs typeface="Arial"/>
                <a:sym typeface="Arial"/>
              </a:rPr>
              <a:t> </a:t>
            </a:r>
            <a:r>
              <a:rPr lang="en-US" sz="2000" b="1" i="0" u="none" strike="noStrike" cap="none" dirty="0" err="1">
                <a:solidFill>
                  <a:srgbClr val="000000"/>
                </a:solidFill>
                <a:latin typeface="Arial"/>
                <a:ea typeface="Arial"/>
                <a:cs typeface="Arial"/>
                <a:sym typeface="Arial"/>
              </a:rPr>
              <a:t>Warenvielfalt</a:t>
            </a:r>
            <a:r>
              <a:rPr lang="en-US" sz="2000" b="0" i="0" u="none" strike="noStrike" cap="none" dirty="0">
                <a:solidFill>
                  <a:srgbClr val="000000"/>
                </a:solidFill>
                <a:latin typeface="Arial"/>
                <a:ea typeface="Arial"/>
                <a:cs typeface="Arial"/>
                <a:sym typeface="Arial"/>
              </a:rPr>
              <a:t>. Das </a:t>
            </a:r>
            <a:r>
              <a:rPr lang="en-US" sz="2000" b="0" i="0" u="none" strike="noStrike" cap="none" dirty="0" err="1">
                <a:solidFill>
                  <a:srgbClr val="000000"/>
                </a:solidFill>
                <a:latin typeface="Arial"/>
                <a:ea typeface="Arial"/>
                <a:cs typeface="Arial"/>
                <a:sym typeface="Arial"/>
              </a:rPr>
              <a:t>führt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dazu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dass</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Einzelhandel</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mehr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Waren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produzieren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lässt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als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tatsächlich</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verkauft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werden</a:t>
            </a:r>
            <a:r>
              <a:rPr lang="en-US" sz="20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r>
              <a:rPr lang="en-US" sz="2000" b="0" i="0" u="none" strike="noStrike" cap="none" dirty="0" err="1">
                <a:solidFill>
                  <a:srgbClr val="000000"/>
                </a:solidFill>
                <a:latin typeface="Arial"/>
                <a:ea typeface="Arial"/>
                <a:cs typeface="Arial"/>
                <a:sym typeface="Arial"/>
              </a:rPr>
              <a:t>Außerdem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werden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im</a:t>
            </a:r>
            <a:r>
              <a:rPr lang="en-US" sz="2000" b="0" i="0" u="none" strike="noStrike" cap="none" dirty="0">
                <a:solidFill>
                  <a:srgbClr val="000000"/>
                </a:solidFill>
                <a:latin typeface="Arial"/>
                <a:ea typeface="Arial"/>
                <a:cs typeface="Arial"/>
                <a:sym typeface="Arial"/>
              </a:rPr>
              <a:t> Handel </a:t>
            </a:r>
            <a:r>
              <a:rPr lang="en-US" sz="2000" b="1" i="0" u="none" strike="noStrike" cap="none" dirty="0" err="1">
                <a:solidFill>
                  <a:srgbClr val="000000"/>
                </a:solidFill>
                <a:latin typeface="Arial"/>
                <a:ea typeface="Arial"/>
                <a:cs typeface="Arial"/>
                <a:sym typeface="Arial"/>
              </a:rPr>
              <a:t>genießbare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Lebensmittel</a:t>
            </a:r>
            <a:r>
              <a:rPr lang="en-US" sz="2000" b="0" i="0" u="none" strike="noStrike" cap="none" dirty="0">
                <a:solidFill>
                  <a:srgbClr val="000000"/>
                </a:solidFill>
                <a:latin typeface="Arial"/>
                <a:ea typeface="Arial"/>
                <a:cs typeface="Arial"/>
                <a:sym typeface="Arial"/>
              </a:rPr>
              <a:t> </a:t>
            </a:r>
            <a:r>
              <a:rPr lang="en-US" sz="2000" b="1" i="0" u="none" strike="noStrike" cap="none" dirty="0" err="1">
                <a:solidFill>
                  <a:srgbClr val="000000"/>
                </a:solidFill>
                <a:latin typeface="Arial"/>
                <a:ea typeface="Arial"/>
                <a:cs typeface="Arial"/>
                <a:sym typeface="Arial"/>
              </a:rPr>
              <a:t>entsorgt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wenn</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Verpackung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oder</a:t>
            </a:r>
            <a:r>
              <a:rPr lang="en-US" sz="2000" b="0" i="0" u="none" strike="noStrike" cap="none" dirty="0">
                <a:solidFill>
                  <a:srgbClr val="000000"/>
                </a:solidFill>
                <a:latin typeface="Arial"/>
                <a:ea typeface="Arial"/>
                <a:cs typeface="Arial"/>
                <a:sym typeface="Arial"/>
              </a:rPr>
              <a:t> die Ware </a:t>
            </a:r>
            <a:r>
              <a:rPr lang="en-US" sz="2000" b="0" i="0" u="none" strike="noStrike" cap="none" dirty="0" err="1">
                <a:solidFill>
                  <a:srgbClr val="000000"/>
                </a:solidFill>
                <a:latin typeface="Arial"/>
                <a:ea typeface="Arial"/>
                <a:cs typeface="Arial"/>
                <a:sym typeface="Arial"/>
              </a:rPr>
              <a:t>selbst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wegen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falscher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Handhabung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beschädigt</a:t>
            </a:r>
            <a:r>
              <a:rPr lang="en-US" sz="2000" b="0" i="0" u="none" strike="noStrike" cap="none" dirty="0">
                <a:solidFill>
                  <a:srgbClr val="000000"/>
                </a:solidFill>
                <a:latin typeface="Arial"/>
                <a:ea typeface="Arial"/>
                <a:cs typeface="Arial"/>
                <a:sym typeface="Arial"/>
              </a:rPr>
              <a:t>, das </a:t>
            </a:r>
            <a:r>
              <a:rPr lang="en-US" sz="2000" b="1" i="0" u="none" strike="noStrike" cap="none" dirty="0" err="1">
                <a:solidFill>
                  <a:srgbClr val="000000"/>
                </a:solidFill>
                <a:latin typeface="Arial"/>
                <a:ea typeface="Arial"/>
                <a:cs typeface="Arial"/>
                <a:sym typeface="Arial"/>
              </a:rPr>
              <a:t>Mindesthaltbarkeitsdatum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abgelaufen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oder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Beispiel</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nur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eine</a:t>
            </a:r>
            <a:r>
              <a:rPr lang="en-US" sz="2000" b="0" i="0" u="none" strike="noStrike" cap="none" dirty="0">
                <a:solidFill>
                  <a:srgbClr val="000000"/>
                </a:solidFill>
                <a:latin typeface="Arial"/>
                <a:ea typeface="Arial"/>
                <a:cs typeface="Arial"/>
                <a:sym typeface="Arial"/>
              </a:rPr>
              <a:t> von  20 </a:t>
            </a:r>
            <a:r>
              <a:rPr lang="en-US" sz="2000" b="0" i="0" u="none" strike="noStrike" cap="none" dirty="0" err="1">
                <a:solidFill>
                  <a:srgbClr val="000000"/>
                </a:solidFill>
                <a:latin typeface="Arial"/>
                <a:ea typeface="Arial"/>
                <a:cs typeface="Arial"/>
                <a:sym typeface="Arial"/>
              </a:rPr>
              <a:t>Tomaten</a:t>
            </a:r>
            <a:r>
              <a:rPr lang="en-US" sz="2000" b="0" i="0" u="none" strike="noStrike" cap="none" dirty="0">
                <a:solidFill>
                  <a:srgbClr val="000000"/>
                </a:solidFill>
                <a:latin typeface="Arial"/>
                <a:ea typeface="Arial"/>
                <a:cs typeface="Arial"/>
                <a:sym typeface="Arial"/>
              </a:rPr>
              <a:t> in der </a:t>
            </a:r>
            <a:r>
              <a:rPr lang="en-US" sz="2000" b="0" i="0" u="none" strike="noStrike" cap="none" dirty="0" err="1">
                <a:solidFill>
                  <a:srgbClr val="000000"/>
                </a:solidFill>
                <a:latin typeface="Arial"/>
                <a:ea typeface="Arial"/>
                <a:cs typeface="Arial"/>
                <a:sym typeface="Arial"/>
              </a:rPr>
              <a:t>Packung</a:t>
            </a:r>
            <a:r>
              <a:rPr lang="en-US" sz="2000" b="0" i="0" u="none" strike="noStrike" cap="none" dirty="0">
                <a:solidFill>
                  <a:srgbClr val="000000"/>
                </a:solidFill>
                <a:latin typeface="Arial"/>
                <a:ea typeface="Arial"/>
                <a:cs typeface="Arial"/>
                <a:sym typeface="Arial"/>
              </a:rPr>
              <a:t> </a:t>
            </a:r>
            <a:r>
              <a:rPr lang="en-US" sz="2000" b="1" i="0" u="none" strike="noStrike" cap="none" dirty="0" err="1">
                <a:solidFill>
                  <a:srgbClr val="000000"/>
                </a:solidFill>
                <a:latin typeface="Arial"/>
                <a:ea typeface="Arial"/>
                <a:cs typeface="Arial"/>
                <a:sym typeface="Arial"/>
              </a:rPr>
              <a:t>verdorben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ist</a:t>
            </a:r>
            <a:r>
              <a:rPr lang="en-US" sz="20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61% </a:t>
            </a:r>
            <a:r>
              <a:rPr lang="en-US" sz="2000" b="0" i="0" u="none" strike="noStrike" cap="none" dirty="0" err="1">
                <a:solidFill>
                  <a:srgbClr val="000000"/>
                </a:solidFill>
                <a:latin typeface="Arial"/>
                <a:ea typeface="Arial"/>
                <a:cs typeface="Arial"/>
                <a:sym typeface="Arial"/>
              </a:rPr>
              <a:t>aller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Lebensmittelabfälle</a:t>
            </a:r>
            <a:r>
              <a:rPr lang="en-US" sz="2000" b="0" i="0" u="none" strike="noStrike" cap="none" dirty="0">
                <a:solidFill>
                  <a:srgbClr val="000000"/>
                </a:solidFill>
                <a:latin typeface="Arial"/>
                <a:ea typeface="Arial"/>
                <a:cs typeface="Arial"/>
                <a:sym typeface="Arial"/>
              </a:rPr>
              <a:t> in Deutschland </a:t>
            </a:r>
            <a:r>
              <a:rPr lang="en-US" sz="2000" b="0" i="0" u="none" strike="noStrike" cap="none" dirty="0" err="1">
                <a:solidFill>
                  <a:srgbClr val="000000"/>
                </a:solidFill>
                <a:latin typeface="Arial"/>
                <a:ea typeface="Arial"/>
                <a:cs typeface="Arial"/>
                <a:sym typeface="Arial"/>
              </a:rPr>
              <a:t>entstehen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jedoch</a:t>
            </a:r>
            <a:r>
              <a:rPr lang="en-US" sz="2000" b="0" i="0" u="none" strike="noStrike" cap="none" dirty="0">
                <a:solidFill>
                  <a:srgbClr val="000000"/>
                </a:solidFill>
                <a:latin typeface="Arial"/>
                <a:ea typeface="Arial"/>
                <a:cs typeface="Arial"/>
                <a:sym typeface="Arial"/>
              </a:rPr>
              <a:t> in den </a:t>
            </a:r>
            <a:r>
              <a:rPr lang="en-US" sz="2000" b="0" i="0" u="none" strike="noStrike" cap="none" dirty="0" err="1">
                <a:solidFill>
                  <a:srgbClr val="000000"/>
                </a:solidFill>
                <a:latin typeface="Arial"/>
                <a:ea typeface="Arial"/>
                <a:cs typeface="Arial"/>
                <a:sym typeface="Arial"/>
              </a:rPr>
              <a:t>Haushalten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selbst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Verbraucher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lassen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sich</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durch</a:t>
            </a:r>
            <a:r>
              <a:rPr lang="en-US" sz="2000" b="0" i="0" u="none" strike="noStrike" cap="none" dirty="0">
                <a:solidFill>
                  <a:srgbClr val="000000"/>
                </a:solidFill>
                <a:latin typeface="Arial"/>
                <a:ea typeface="Arial"/>
                <a:cs typeface="Arial"/>
                <a:sym typeface="Arial"/>
              </a:rPr>
              <a:t> die </a:t>
            </a:r>
            <a:r>
              <a:rPr lang="en-US" sz="2000" b="1" i="0" u="none" strike="noStrike" cap="none" dirty="0" err="1">
                <a:solidFill>
                  <a:srgbClr val="000000"/>
                </a:solidFill>
                <a:latin typeface="Arial"/>
                <a:ea typeface="Arial"/>
                <a:cs typeface="Arial"/>
                <a:sym typeface="Arial"/>
              </a:rPr>
              <a:t>Sonderangebote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verführen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kaufen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mehr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als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brauchen</a:t>
            </a:r>
            <a:r>
              <a:rPr lang="en-US" sz="2000" b="0" i="0" u="none" strike="noStrike" cap="none" dirty="0">
                <a:solidFill>
                  <a:srgbClr val="000000"/>
                </a:solidFill>
                <a:latin typeface="Arial"/>
                <a:ea typeface="Arial"/>
                <a:cs typeface="Arial"/>
                <a:sym typeface="Arial"/>
              </a:rPr>
              <a:t>, </a:t>
            </a:r>
            <a:r>
              <a:rPr lang="en-US" sz="2000" b="1" i="0" u="none" strike="noStrike" cap="none" dirty="0" err="1">
                <a:solidFill>
                  <a:srgbClr val="000000"/>
                </a:solidFill>
                <a:latin typeface="Arial"/>
                <a:ea typeface="Arial"/>
                <a:cs typeface="Arial"/>
                <a:sym typeface="Arial"/>
              </a:rPr>
              <a:t>lagern</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Lebensmittel</a:t>
            </a:r>
            <a:r>
              <a:rPr lang="en-US" sz="2000" b="0" i="0" u="none" strike="noStrike" cap="none" dirty="0">
                <a:solidFill>
                  <a:srgbClr val="000000"/>
                </a:solidFill>
                <a:latin typeface="Arial"/>
                <a:ea typeface="Arial"/>
                <a:cs typeface="Arial"/>
                <a:sym typeface="Arial"/>
              </a:rPr>
              <a:t> oft </a:t>
            </a:r>
            <a:r>
              <a:rPr lang="en-US" sz="2000" b="0" i="0" u="none" strike="noStrike" cap="none" dirty="0" err="1">
                <a:solidFill>
                  <a:srgbClr val="000000"/>
                </a:solidFill>
                <a:latin typeface="Arial"/>
                <a:ea typeface="Arial"/>
                <a:cs typeface="Arial"/>
                <a:sym typeface="Arial"/>
              </a:rPr>
              <a:t>nicht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richtig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missverstehen</a:t>
            </a:r>
            <a:r>
              <a:rPr lang="en-US" sz="2000" b="0" i="0" u="none" strike="noStrike" cap="none" dirty="0">
                <a:solidFill>
                  <a:srgbClr val="000000"/>
                </a:solidFill>
                <a:latin typeface="Arial"/>
                <a:ea typeface="Arial"/>
                <a:cs typeface="Arial"/>
                <a:sym typeface="Arial"/>
              </a:rPr>
              <a:t> das </a:t>
            </a:r>
            <a:r>
              <a:rPr lang="en-US" sz="2000" b="0" i="0" u="none" strike="noStrike" cap="none" dirty="0" err="1">
                <a:solidFill>
                  <a:srgbClr val="000000"/>
                </a:solidFill>
                <a:latin typeface="Arial"/>
                <a:ea typeface="Arial"/>
                <a:cs typeface="Arial"/>
                <a:sym typeface="Arial"/>
              </a:rPr>
              <a:t>Mindesthaltbarkeitsdatum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kochen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mehr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als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benötigen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machen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nichts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aus</a:t>
            </a:r>
            <a:r>
              <a:rPr lang="en-US" sz="2000" b="0" i="0" u="none" strike="noStrike" cap="none" dirty="0">
                <a:solidFill>
                  <a:srgbClr val="000000"/>
                </a:solidFill>
                <a:latin typeface="Arial"/>
                <a:ea typeface="Arial"/>
                <a:cs typeface="Arial"/>
                <a:sym typeface="Arial"/>
              </a:rPr>
              <a:t> den </a:t>
            </a:r>
            <a:r>
              <a:rPr lang="en-US" sz="2000" b="0" i="0" u="none" strike="noStrike" cap="none" dirty="0" err="1">
                <a:solidFill>
                  <a:srgbClr val="000000"/>
                </a:solidFill>
                <a:latin typeface="Arial"/>
                <a:ea typeface="Arial"/>
                <a:cs typeface="Arial"/>
                <a:sym typeface="Arial"/>
              </a:rPr>
              <a:t>Resten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Jeder</a:t>
            </a:r>
            <a:r>
              <a:rPr lang="en-US" sz="2000" b="0" i="0" u="none" strike="noStrike" cap="none" dirty="0">
                <a:solidFill>
                  <a:srgbClr val="000000"/>
                </a:solidFill>
                <a:latin typeface="Arial"/>
                <a:ea typeface="Arial"/>
                <a:cs typeface="Arial"/>
                <a:sym typeface="Arial"/>
              </a:rPr>
              <a:t> von </a:t>
            </a:r>
            <a:r>
              <a:rPr lang="en-US" sz="2000" b="0" i="0" u="none" strike="noStrike" cap="none" dirty="0" err="1">
                <a:solidFill>
                  <a:srgbClr val="000000"/>
                </a:solidFill>
                <a:latin typeface="Arial"/>
                <a:ea typeface="Arial"/>
                <a:cs typeface="Arial"/>
                <a:sym typeface="Arial"/>
              </a:rPr>
              <a:t>uns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wirft</a:t>
            </a:r>
            <a:r>
              <a:rPr lang="en-US" sz="2000" b="0" i="0" u="none" strike="noStrike" cap="none" dirty="0">
                <a:solidFill>
                  <a:srgbClr val="000000"/>
                </a:solidFill>
                <a:latin typeface="Arial"/>
                <a:ea typeface="Arial"/>
                <a:cs typeface="Arial"/>
                <a:sym typeface="Arial"/>
              </a:rPr>
              <a:t> ca. 82kg </a:t>
            </a:r>
            <a:r>
              <a:rPr lang="en-US" sz="2000" b="0" i="0" u="none" strike="noStrike" cap="none" dirty="0" err="1">
                <a:solidFill>
                  <a:srgbClr val="000000"/>
                </a:solidFill>
                <a:latin typeface="Arial"/>
                <a:ea typeface="Arial"/>
                <a:cs typeface="Arial"/>
                <a:sym typeface="Arial"/>
              </a:rPr>
              <a:t>Lebensmittel</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im</a:t>
            </a:r>
            <a:r>
              <a:rPr lang="en-US" sz="2000" b="0" i="0" u="none" strike="noStrike" cap="none" dirty="0">
                <a:solidFill>
                  <a:srgbClr val="000000"/>
                </a:solidFill>
                <a:latin typeface="Arial"/>
                <a:ea typeface="Arial"/>
                <a:cs typeface="Arial"/>
                <a:sym typeface="Arial"/>
              </a:rPr>
              <a:t> Wert von 200 bis 260 Euro </a:t>
            </a:r>
            <a:r>
              <a:rPr lang="en-US" sz="2000" b="0" i="0" u="none" strike="noStrike" cap="none" dirty="0" err="1">
                <a:solidFill>
                  <a:srgbClr val="000000"/>
                </a:solidFill>
                <a:latin typeface="Arial"/>
                <a:ea typeface="Arial"/>
                <a:cs typeface="Arial"/>
                <a:sym typeface="Arial"/>
              </a:rPr>
              <a:t>weg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Einen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Vier-Personen</a:t>
            </a:r>
            <a:r>
              <a:rPr lang="en-US" sz="2000" b="0" i="0" u="none" strike="noStrike" cap="none" dirty="0">
                <a:solidFill>
                  <a:srgbClr val="000000"/>
                </a:solidFill>
                <a:latin typeface="Arial"/>
                <a:ea typeface="Arial"/>
                <a:cs typeface="Arial"/>
                <a:sym typeface="Arial"/>
              </a:rPr>
              <a:t> </a:t>
            </a:r>
            <a:r>
              <a:rPr lang="en-US" sz="2000" b="1" i="0" u="none" strike="noStrike" cap="none" dirty="0" err="1">
                <a:solidFill>
                  <a:srgbClr val="000000"/>
                </a:solidFill>
                <a:latin typeface="Arial"/>
                <a:ea typeface="Arial"/>
                <a:cs typeface="Arial"/>
                <a:sym typeface="Arial"/>
              </a:rPr>
              <a:t>Haushalt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kostet</a:t>
            </a:r>
            <a:r>
              <a:rPr lang="en-US" sz="2000" b="0" i="0" u="none" strike="noStrike" cap="none" dirty="0">
                <a:solidFill>
                  <a:srgbClr val="000000"/>
                </a:solidFill>
                <a:latin typeface="Arial"/>
                <a:ea typeface="Arial"/>
                <a:cs typeface="Arial"/>
                <a:sym typeface="Arial"/>
              </a:rPr>
              <a:t> die </a:t>
            </a:r>
            <a:r>
              <a:rPr lang="en-US" sz="2000" b="1" i="0" u="none" strike="noStrike" cap="none" dirty="0" err="1">
                <a:solidFill>
                  <a:srgbClr val="000000"/>
                </a:solidFill>
                <a:latin typeface="Arial"/>
                <a:ea typeface="Arial"/>
                <a:cs typeface="Arial"/>
                <a:sym typeface="Arial"/>
              </a:rPr>
              <a:t>Verschwendung</a:t>
            </a:r>
            <a:r>
              <a:rPr lang="en-US" sz="2000" b="0" i="0" u="none" strike="noStrike" cap="none" dirty="0">
                <a:solidFill>
                  <a:srgbClr val="000000"/>
                </a:solidFill>
                <a:latin typeface="Arial"/>
                <a:ea typeface="Arial"/>
                <a:cs typeface="Arial"/>
                <a:sym typeface="Arial"/>
              </a:rPr>
              <a:t> ca. 935 Euro </a:t>
            </a:r>
            <a:r>
              <a:rPr lang="en-US" sz="2000" b="0" i="0" u="none" strike="noStrike" cap="none" dirty="0" err="1">
                <a:solidFill>
                  <a:srgbClr val="000000"/>
                </a:solidFill>
                <a:latin typeface="Arial"/>
                <a:ea typeface="Arial"/>
                <a:cs typeface="Arial"/>
                <a:sym typeface="Arial"/>
              </a:rPr>
              <a:t>im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Jahr</a:t>
            </a:r>
            <a:r>
              <a:rPr lang="en-US" sz="20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325275" y="-51933"/>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959" b="1" u="sng">
                <a:solidFill>
                  <a:srgbClr val="00527D"/>
                </a:solidFill>
              </a:rPr>
              <a:t>Ethische Folgen (2:03 – 2:50)</a:t>
            </a:r>
            <a:endParaRPr sz="3959" b="1">
              <a:solidFill>
                <a:srgbClr val="00527D"/>
              </a:solidFill>
            </a:endParaRPr>
          </a:p>
        </p:txBody>
      </p:sp>
      <p:sp>
        <p:nvSpPr>
          <p:cNvPr id="198" name="Google Shape;198;p31"/>
          <p:cNvSpPr/>
          <p:nvPr/>
        </p:nvSpPr>
        <p:spPr>
          <a:xfrm>
            <a:off x="168812" y="872197"/>
            <a:ext cx="8792307" cy="5781821"/>
          </a:xfrm>
          <a:prstGeom prst="roundRect">
            <a:avLst>
              <a:gd name="adj" fmla="val 1183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31"/>
          <p:cNvSpPr txBox="1"/>
          <p:nvPr/>
        </p:nvSpPr>
        <p:spPr>
          <a:xfrm>
            <a:off x="339344" y="1023895"/>
            <a:ext cx="8635844" cy="54784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500" b="0" i="0" u="none" strike="noStrike" cap="none">
                <a:solidFill>
                  <a:srgbClr val="000000"/>
                </a:solidFill>
                <a:latin typeface="Arial"/>
                <a:ea typeface="Arial"/>
                <a:cs typeface="Arial"/>
                <a:sym typeface="Arial"/>
              </a:rPr>
              <a:t>Von den 4 Milliarden Tonnen Lebensmitteln die weltweit produzier werden, könnten theoretisch 12 Milliarden Menschen </a:t>
            </a:r>
            <a:r>
              <a:rPr lang="en-US" sz="2500" b="1" i="0" u="none" strike="noStrike" cap="none">
                <a:solidFill>
                  <a:srgbClr val="000000"/>
                </a:solidFill>
                <a:latin typeface="Arial"/>
                <a:ea typeface="Arial"/>
                <a:cs typeface="Arial"/>
                <a:sym typeface="Arial"/>
              </a:rPr>
              <a:t>satt werden</a:t>
            </a:r>
            <a:r>
              <a:rPr lang="en-US" sz="2500" b="0" i="0" u="none" strike="noStrike" cap="none">
                <a:solidFill>
                  <a:srgbClr val="000000"/>
                </a:solidFill>
                <a:latin typeface="Arial"/>
                <a:ea typeface="Arial"/>
                <a:cs typeface="Arial"/>
                <a:sym typeface="Arial"/>
              </a:rPr>
              <a:t>. Doch obwohl es nur 7 Milliarden Menschen auf der Welt gibt, leidet rund </a:t>
            </a:r>
            <a:r>
              <a:rPr lang="en-US" sz="2500" b="1" i="0" u="none" strike="noStrike" cap="none">
                <a:solidFill>
                  <a:srgbClr val="000000"/>
                </a:solidFill>
                <a:latin typeface="Arial"/>
                <a:ea typeface="Arial"/>
                <a:cs typeface="Arial"/>
                <a:sym typeface="Arial"/>
              </a:rPr>
              <a:t>ein Siebtel </a:t>
            </a:r>
            <a:r>
              <a:rPr lang="en-US" sz="2500" b="0" i="0" u="none" strike="noStrike" cap="none">
                <a:solidFill>
                  <a:srgbClr val="000000"/>
                </a:solidFill>
                <a:latin typeface="Arial"/>
                <a:ea typeface="Arial"/>
                <a:cs typeface="Arial"/>
                <a:sym typeface="Arial"/>
              </a:rPr>
              <a:t>davon an </a:t>
            </a:r>
            <a:r>
              <a:rPr lang="en-US" sz="2500" b="1" i="0" u="none" strike="noStrike" cap="none">
                <a:solidFill>
                  <a:srgbClr val="000000"/>
                </a:solidFill>
                <a:latin typeface="Arial"/>
                <a:ea typeface="Arial"/>
                <a:cs typeface="Arial"/>
                <a:sym typeface="Arial"/>
              </a:rPr>
              <a:t>Unterernährung</a:t>
            </a:r>
            <a:r>
              <a:rPr lang="en-US" sz="2500" b="0" i="0" u="none" strike="noStrike" cap="none">
                <a:solidFill>
                  <a:srgbClr val="000000"/>
                </a:solidFill>
                <a:latin typeface="Arial"/>
                <a:ea typeface="Arial"/>
                <a:cs typeface="Arial"/>
                <a:sym typeface="Arial"/>
              </a:rPr>
              <a:t>. Alle 3 Sekunden </a:t>
            </a:r>
            <a:r>
              <a:rPr lang="en-US" sz="2500" b="1" i="0" u="none" strike="noStrike" cap="none">
                <a:solidFill>
                  <a:srgbClr val="000000"/>
                </a:solidFill>
                <a:latin typeface="Arial"/>
                <a:ea typeface="Arial"/>
                <a:cs typeface="Arial"/>
                <a:sym typeface="Arial"/>
              </a:rPr>
              <a:t>stirbt</a:t>
            </a:r>
            <a:r>
              <a:rPr lang="en-US" sz="2500" b="0" i="0" u="none" strike="noStrike" cap="none">
                <a:solidFill>
                  <a:srgbClr val="000000"/>
                </a:solidFill>
                <a:latin typeface="Arial"/>
                <a:ea typeface="Arial"/>
                <a:cs typeface="Arial"/>
                <a:sym typeface="Arial"/>
              </a:rPr>
              <a:t> ein Mensch aufgrund von Hunger. Als eine der wichtigsten Ursachen dieses Problems gilt die Lebensmittelverschwendung. </a:t>
            </a:r>
            <a:endParaRPr/>
          </a:p>
          <a:p>
            <a:pPr marL="0" marR="0" lvl="0" indent="0" algn="l" rtl="0">
              <a:lnSpc>
                <a:spcPct val="100000"/>
              </a:lnSpc>
              <a:spcBef>
                <a:spcPts val="0"/>
              </a:spcBef>
              <a:spcAft>
                <a:spcPts val="0"/>
              </a:spcAft>
              <a:buNone/>
            </a:pPr>
            <a:endParaRPr sz="2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500" b="0" i="0" u="none" strike="noStrike" cap="none">
                <a:solidFill>
                  <a:srgbClr val="000000"/>
                </a:solidFill>
                <a:latin typeface="Arial"/>
                <a:ea typeface="Arial"/>
                <a:cs typeface="Arial"/>
                <a:sym typeface="Arial"/>
              </a:rPr>
              <a:t>Wir können zwar nicht am Ende eines Tages </a:t>
            </a:r>
            <a:r>
              <a:rPr lang="en-US" sz="2500" b="1" i="0" u="none" strike="noStrike" cap="none">
                <a:solidFill>
                  <a:srgbClr val="000000"/>
                </a:solidFill>
                <a:latin typeface="Arial"/>
                <a:ea typeface="Arial"/>
                <a:cs typeface="Arial"/>
                <a:sym typeface="Arial"/>
              </a:rPr>
              <a:t>das übrig gebliebene </a:t>
            </a:r>
            <a:r>
              <a:rPr lang="en-US" sz="2500" b="0" i="0" u="none" strike="noStrike" cap="none">
                <a:solidFill>
                  <a:srgbClr val="000000"/>
                </a:solidFill>
                <a:latin typeface="Arial"/>
                <a:ea typeface="Arial"/>
                <a:cs typeface="Arial"/>
                <a:sym typeface="Arial"/>
              </a:rPr>
              <a:t>Brot nach Afrika schicken, aber unsere Verschwendung </a:t>
            </a:r>
            <a:r>
              <a:rPr lang="en-US" sz="2500" b="1" i="0" u="none" strike="noStrike" cap="none">
                <a:solidFill>
                  <a:srgbClr val="000000"/>
                </a:solidFill>
                <a:latin typeface="Arial"/>
                <a:ea typeface="Arial"/>
                <a:cs typeface="Arial"/>
                <a:sym typeface="Arial"/>
              </a:rPr>
              <a:t>sorgt dafür</a:t>
            </a:r>
            <a:r>
              <a:rPr lang="en-US" sz="2500" b="0" i="0" u="none" strike="noStrike" cap="none">
                <a:solidFill>
                  <a:srgbClr val="000000"/>
                </a:solidFill>
                <a:latin typeface="Arial"/>
                <a:ea typeface="Arial"/>
                <a:cs typeface="Arial"/>
                <a:sym typeface="Arial"/>
              </a:rPr>
              <a:t>, dass der Weltmarktpreis für Lebensmittel steigt. Das kann sich die Bevölkerung in den ärmeren Ländern nicht </a:t>
            </a:r>
            <a:r>
              <a:rPr lang="en-US" sz="2500" b="1" i="0" u="none" strike="noStrike" cap="none">
                <a:solidFill>
                  <a:srgbClr val="000000"/>
                </a:solidFill>
                <a:latin typeface="Arial"/>
                <a:ea typeface="Arial"/>
                <a:cs typeface="Arial"/>
                <a:sym typeface="Arial"/>
              </a:rPr>
              <a:t>leisten</a:t>
            </a:r>
            <a:r>
              <a:rPr lang="en-US" sz="2500" b="0" i="0" u="none" strike="noStrike" cap="none">
                <a:solidFill>
                  <a:srgbClr val="000000"/>
                </a:solidFill>
                <a:latin typeface="Arial"/>
                <a:ea typeface="Arial"/>
                <a:cs typeface="Arial"/>
                <a:sym typeface="Arial"/>
              </a:rPr>
              <a:t>. Unser Wegwerfen führt damit indirekt zum Hunger in der Welt.</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2"/>
          <p:cNvSpPr txBox="1">
            <a:spLocks noGrp="1"/>
          </p:cNvSpPr>
          <p:nvPr>
            <p:ph type="title"/>
          </p:nvPr>
        </p:nvSpPr>
        <p:spPr>
          <a:xfrm>
            <a:off x="205700" y="274638"/>
            <a:ext cx="84811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563" b="1" u="sng">
                <a:solidFill>
                  <a:srgbClr val="00527D"/>
                </a:solidFill>
              </a:rPr>
              <a:t>Auswirkungen auf die Umwelt (2:51 – 3:35)</a:t>
            </a:r>
            <a:endParaRPr sz="3563" b="1">
              <a:solidFill>
                <a:srgbClr val="00527D"/>
              </a:solidFill>
            </a:endParaRPr>
          </a:p>
        </p:txBody>
      </p:sp>
      <p:sp>
        <p:nvSpPr>
          <p:cNvPr id="206" name="Google Shape;206;p32"/>
          <p:cNvSpPr/>
          <p:nvPr/>
        </p:nvSpPr>
        <p:spPr>
          <a:xfrm>
            <a:off x="331450" y="1440032"/>
            <a:ext cx="8481100" cy="4898756"/>
          </a:xfrm>
          <a:prstGeom prst="roundRect">
            <a:avLst>
              <a:gd name="adj" fmla="val 1183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32"/>
          <p:cNvSpPr txBox="1"/>
          <p:nvPr/>
        </p:nvSpPr>
        <p:spPr>
          <a:xfrm>
            <a:off x="508156" y="1727280"/>
            <a:ext cx="8178644" cy="432426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500" b="0" i="0" u="none" strike="noStrike" cap="none">
                <a:solidFill>
                  <a:srgbClr val="000000"/>
                </a:solidFill>
                <a:latin typeface="Arial"/>
                <a:ea typeface="Arial"/>
                <a:cs typeface="Arial"/>
                <a:sym typeface="Arial"/>
              </a:rPr>
              <a:t>In jedem Lebensmittel stecken eine Menge an wertvollen Ressourcen wie Wasser, Rohstoffe, Energie und Arbeitskraft. Für die von uns in Deutschland weggeworfene Nahrung werden pro Jahr mehr als 2,6 Millionen Hektar Land für die Tonne bewirtschaftet. Das entspricht der Fläche von Mecklenburg-Vorpommern und dem Saarland. Dabei werden über 45 Millionen Tonnen Treibhausgase ausgestoßen. Allein für die Produktion von einem Kilo Äpfeln benötigt man 700 Liter, 1000 Liter für ein Kilo Brot, 5000 Liter für ein Kilo Käse und 15 000 Liter für die selbe Menge Rindfleisch. </a:t>
            </a: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3"/>
          <p:cNvSpPr txBox="1">
            <a:spLocks noGrp="1"/>
          </p:cNvSpPr>
          <p:nvPr>
            <p:ph type="title"/>
          </p:nvPr>
        </p:nvSpPr>
        <p:spPr>
          <a:xfrm>
            <a:off x="205700" y="274638"/>
            <a:ext cx="84811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563" b="1" u="sng">
                <a:solidFill>
                  <a:srgbClr val="00527D"/>
                </a:solidFill>
              </a:rPr>
              <a:t>Was kann der Einzelne tun? (03:35 - end)</a:t>
            </a:r>
            <a:endParaRPr sz="3563" b="1">
              <a:solidFill>
                <a:srgbClr val="00527D"/>
              </a:solidFill>
            </a:endParaRPr>
          </a:p>
        </p:txBody>
      </p:sp>
      <p:sp>
        <p:nvSpPr>
          <p:cNvPr id="214" name="Google Shape;214;p33"/>
          <p:cNvSpPr/>
          <p:nvPr/>
        </p:nvSpPr>
        <p:spPr>
          <a:xfrm>
            <a:off x="331450" y="1557195"/>
            <a:ext cx="8481100" cy="4988096"/>
          </a:xfrm>
          <a:prstGeom prst="roundRect">
            <a:avLst>
              <a:gd name="adj" fmla="val 1183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33"/>
          <p:cNvSpPr txBox="1"/>
          <p:nvPr/>
        </p:nvSpPr>
        <p:spPr>
          <a:xfrm>
            <a:off x="508156" y="1696753"/>
            <a:ext cx="8178644"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500" b="0" i="0" u="none" strike="noStrike" cap="none" dirty="0" err="1">
                <a:solidFill>
                  <a:srgbClr val="000000"/>
                </a:solidFill>
                <a:latin typeface="Arial"/>
                <a:ea typeface="Arial"/>
                <a:cs typeface="Arial"/>
                <a:sym typeface="Arial"/>
              </a:rPr>
              <a:t>Jeder</a:t>
            </a:r>
            <a:r>
              <a:rPr lang="en-US" sz="2500" b="0" i="0" u="none" strike="noStrike" cap="none" dirty="0">
                <a:solidFill>
                  <a:srgbClr val="000000"/>
                </a:solidFill>
                <a:latin typeface="Arial"/>
                <a:ea typeface="Arial"/>
                <a:cs typeface="Arial"/>
                <a:sym typeface="Arial"/>
              </a:rPr>
              <a:t> </a:t>
            </a:r>
            <a:r>
              <a:rPr lang="en-US" sz="2500" b="0" i="0" u="none" strike="noStrike" cap="none" dirty="0" err="1">
                <a:solidFill>
                  <a:srgbClr val="000000"/>
                </a:solidFill>
                <a:latin typeface="Arial"/>
                <a:ea typeface="Arial"/>
                <a:cs typeface="Arial"/>
                <a:sym typeface="Arial"/>
              </a:rPr>
              <a:t>Einkauf</a:t>
            </a:r>
            <a:r>
              <a:rPr lang="en-US" sz="2500" b="0" i="0" u="none" strike="noStrike" cap="none" dirty="0">
                <a:solidFill>
                  <a:srgbClr val="000000"/>
                </a:solidFill>
                <a:latin typeface="Arial"/>
                <a:ea typeface="Arial"/>
                <a:cs typeface="Arial"/>
                <a:sym typeface="Arial"/>
              </a:rPr>
              <a:t> </a:t>
            </a:r>
            <a:r>
              <a:rPr lang="en-US" sz="2500" b="0" i="0" u="none" strike="noStrike" cap="none" dirty="0" err="1">
                <a:solidFill>
                  <a:srgbClr val="000000"/>
                </a:solidFill>
                <a:latin typeface="Arial"/>
                <a:ea typeface="Arial"/>
                <a:cs typeface="Arial"/>
                <a:sym typeface="Arial"/>
              </a:rPr>
              <a:t>ist</a:t>
            </a:r>
            <a:r>
              <a:rPr lang="en-US" sz="2500" b="0" i="0" u="none" strike="noStrike" cap="none" dirty="0">
                <a:solidFill>
                  <a:srgbClr val="000000"/>
                </a:solidFill>
                <a:latin typeface="Arial"/>
                <a:ea typeface="Arial"/>
                <a:cs typeface="Arial"/>
                <a:sym typeface="Arial"/>
              </a:rPr>
              <a:t> </a:t>
            </a:r>
            <a:r>
              <a:rPr lang="en-US" sz="2500" b="0" i="0" u="none" strike="noStrike" cap="none" dirty="0" err="1">
                <a:solidFill>
                  <a:srgbClr val="000000"/>
                </a:solidFill>
                <a:latin typeface="Arial"/>
                <a:ea typeface="Arial"/>
                <a:cs typeface="Arial"/>
                <a:sym typeface="Arial"/>
              </a:rPr>
              <a:t>eine</a:t>
            </a:r>
            <a:r>
              <a:rPr lang="en-US" sz="2500" b="0" i="0" u="none" strike="noStrike" cap="none" dirty="0">
                <a:solidFill>
                  <a:srgbClr val="000000"/>
                </a:solidFill>
                <a:latin typeface="Arial"/>
                <a:ea typeface="Arial"/>
                <a:cs typeface="Arial"/>
                <a:sym typeface="Arial"/>
              </a:rPr>
              <a:t> </a:t>
            </a:r>
            <a:r>
              <a:rPr lang="en-US" sz="2500" b="0" i="0" u="none" strike="noStrike" cap="none" dirty="0" err="1">
                <a:solidFill>
                  <a:srgbClr val="000000"/>
                </a:solidFill>
                <a:latin typeface="Arial"/>
                <a:ea typeface="Arial"/>
                <a:cs typeface="Arial"/>
                <a:sym typeface="Arial"/>
              </a:rPr>
              <a:t>politische</a:t>
            </a:r>
            <a:r>
              <a:rPr lang="en-US" sz="2500" b="0" i="0" u="none" strike="noStrike" cap="none" dirty="0">
                <a:solidFill>
                  <a:srgbClr val="000000"/>
                </a:solidFill>
                <a:latin typeface="Arial"/>
                <a:ea typeface="Arial"/>
                <a:cs typeface="Arial"/>
                <a:sym typeface="Arial"/>
              </a:rPr>
              <a:t> </a:t>
            </a:r>
            <a:r>
              <a:rPr lang="en-US" sz="2500" b="0" i="0" u="none" strike="noStrike" cap="none" dirty="0" err="1">
                <a:solidFill>
                  <a:srgbClr val="000000"/>
                </a:solidFill>
                <a:latin typeface="Arial"/>
                <a:ea typeface="Arial"/>
                <a:cs typeface="Arial"/>
                <a:sym typeface="Arial"/>
              </a:rPr>
              <a:t>Entscheidung</a:t>
            </a:r>
            <a:r>
              <a:rPr lang="en-US" sz="2500" b="0" i="0" u="none" strike="noStrike" cap="none" dirty="0">
                <a:solidFill>
                  <a:srgbClr val="000000"/>
                </a:solidFill>
                <a:latin typeface="Arial"/>
                <a:ea typeface="Arial"/>
                <a:cs typeface="Arial"/>
                <a:sym typeface="Arial"/>
              </a:rPr>
              <a:t>, </a:t>
            </a:r>
            <a:r>
              <a:rPr lang="en-US" sz="2500" b="0" i="0" u="none" strike="noStrike" cap="none" dirty="0" err="1">
                <a:solidFill>
                  <a:srgbClr val="000000"/>
                </a:solidFill>
                <a:latin typeface="Arial"/>
                <a:ea typeface="Arial"/>
                <a:cs typeface="Arial"/>
                <a:sym typeface="Arial"/>
              </a:rPr>
              <a:t>denn</a:t>
            </a:r>
            <a:r>
              <a:rPr lang="en-US" sz="2500" b="0" i="0" u="none" strike="noStrike" cap="none" dirty="0">
                <a:solidFill>
                  <a:srgbClr val="000000"/>
                </a:solidFill>
                <a:latin typeface="Arial"/>
                <a:ea typeface="Arial"/>
                <a:cs typeface="Arial"/>
                <a:sym typeface="Arial"/>
              </a:rPr>
              <a:t> die </a:t>
            </a:r>
            <a:r>
              <a:rPr lang="en-US" sz="2500" b="0" i="0" u="none" strike="noStrike" cap="none" dirty="0" err="1">
                <a:solidFill>
                  <a:srgbClr val="000000"/>
                </a:solidFill>
                <a:latin typeface="Arial"/>
                <a:ea typeface="Arial"/>
                <a:cs typeface="Arial"/>
                <a:sym typeface="Arial"/>
              </a:rPr>
              <a:t>Nachfrage</a:t>
            </a:r>
            <a:r>
              <a:rPr lang="en-US" sz="2500" b="0" i="0" u="none" strike="noStrike" cap="none" dirty="0">
                <a:solidFill>
                  <a:srgbClr val="000000"/>
                </a:solidFill>
                <a:latin typeface="Arial"/>
                <a:ea typeface="Arial"/>
                <a:cs typeface="Arial"/>
                <a:sym typeface="Arial"/>
              </a:rPr>
              <a:t> </a:t>
            </a:r>
            <a:r>
              <a:rPr lang="en-US" sz="2500" b="0" i="0" u="none" strike="noStrike" cap="none" dirty="0" err="1">
                <a:solidFill>
                  <a:srgbClr val="000000"/>
                </a:solidFill>
                <a:latin typeface="Arial"/>
                <a:ea typeface="Arial"/>
                <a:cs typeface="Arial"/>
                <a:sym typeface="Arial"/>
              </a:rPr>
              <a:t>bestimmt</a:t>
            </a:r>
            <a:r>
              <a:rPr lang="en-US" sz="2500" b="0" i="0" u="none" strike="noStrike" cap="none" dirty="0">
                <a:solidFill>
                  <a:srgbClr val="000000"/>
                </a:solidFill>
                <a:latin typeface="Arial"/>
                <a:ea typeface="Arial"/>
                <a:cs typeface="Arial"/>
                <a:sym typeface="Arial"/>
              </a:rPr>
              <a:t> das </a:t>
            </a:r>
            <a:r>
              <a:rPr lang="en-US" sz="2500" b="0" i="0" u="none" strike="noStrike" cap="none" dirty="0" err="1">
                <a:solidFill>
                  <a:srgbClr val="000000"/>
                </a:solidFill>
                <a:latin typeface="Arial"/>
                <a:ea typeface="Arial"/>
                <a:cs typeface="Arial"/>
                <a:sym typeface="Arial"/>
              </a:rPr>
              <a:t>Angebot</a:t>
            </a:r>
            <a:r>
              <a:rPr lang="en-US" sz="2500" b="0" i="0" u="none" strike="noStrike" cap="none" dirty="0">
                <a:solidFill>
                  <a:srgbClr val="000000"/>
                </a:solidFill>
                <a:latin typeface="Arial"/>
                <a:ea typeface="Arial"/>
                <a:cs typeface="Arial"/>
                <a:sym typeface="Arial"/>
              </a:rPr>
              <a:t>. </a:t>
            </a:r>
            <a:r>
              <a:rPr lang="en-US" sz="2500" b="0" i="0" u="none" strike="noStrike" cap="none" dirty="0" err="1">
                <a:solidFill>
                  <a:srgbClr val="000000"/>
                </a:solidFill>
                <a:latin typeface="Arial"/>
                <a:ea typeface="Arial"/>
                <a:cs typeface="Arial"/>
                <a:sym typeface="Arial"/>
              </a:rPr>
              <a:t>Wir</a:t>
            </a:r>
            <a:r>
              <a:rPr lang="en-US" sz="2500" b="0" i="0" u="none" strike="noStrike" cap="none" dirty="0">
                <a:solidFill>
                  <a:srgbClr val="000000"/>
                </a:solidFill>
                <a:latin typeface="Arial"/>
                <a:ea typeface="Arial"/>
                <a:cs typeface="Arial"/>
                <a:sym typeface="Arial"/>
              </a:rPr>
              <a:t> </a:t>
            </a:r>
            <a:r>
              <a:rPr lang="en-US" sz="2500" b="0" i="0" u="none" strike="noStrike" cap="none" dirty="0" err="1">
                <a:solidFill>
                  <a:srgbClr val="000000"/>
                </a:solidFill>
                <a:latin typeface="Arial"/>
                <a:ea typeface="Arial"/>
                <a:cs typeface="Arial"/>
                <a:sym typeface="Arial"/>
              </a:rPr>
              <a:t>alle</a:t>
            </a:r>
            <a:r>
              <a:rPr lang="en-US" sz="2500" b="0" i="0" u="none" strike="noStrike" cap="none" dirty="0">
                <a:solidFill>
                  <a:srgbClr val="000000"/>
                </a:solidFill>
                <a:latin typeface="Arial"/>
                <a:ea typeface="Arial"/>
                <a:cs typeface="Arial"/>
                <a:sym typeface="Arial"/>
              </a:rPr>
              <a:t> </a:t>
            </a:r>
            <a:r>
              <a:rPr lang="en-US" sz="2500" b="0" i="0" u="none" strike="noStrike" cap="none" dirty="0" err="1">
                <a:solidFill>
                  <a:srgbClr val="000000"/>
                </a:solidFill>
                <a:latin typeface="Arial"/>
                <a:ea typeface="Arial"/>
                <a:cs typeface="Arial"/>
                <a:sym typeface="Arial"/>
              </a:rPr>
              <a:t>können</a:t>
            </a:r>
            <a:r>
              <a:rPr lang="en-US" sz="2500" b="0" i="0" u="none" strike="noStrike" cap="none" dirty="0">
                <a:solidFill>
                  <a:srgbClr val="000000"/>
                </a:solidFill>
                <a:latin typeface="Arial"/>
                <a:ea typeface="Arial"/>
                <a:cs typeface="Arial"/>
                <a:sym typeface="Arial"/>
              </a:rPr>
              <a:t> der </a:t>
            </a:r>
            <a:r>
              <a:rPr lang="en-US" sz="2500" b="0" i="0" u="none" strike="noStrike" cap="none" dirty="0" err="1">
                <a:solidFill>
                  <a:srgbClr val="000000"/>
                </a:solidFill>
                <a:latin typeface="Arial"/>
                <a:ea typeface="Arial"/>
                <a:cs typeface="Arial"/>
                <a:sym typeface="Arial"/>
              </a:rPr>
              <a:t>Lebensmittelverschwendung</a:t>
            </a:r>
            <a:r>
              <a:rPr lang="en-US" sz="2500" b="0" i="0" u="none" strike="noStrike" cap="none" dirty="0">
                <a:solidFill>
                  <a:srgbClr val="000000"/>
                </a:solidFill>
                <a:latin typeface="Arial"/>
                <a:ea typeface="Arial"/>
                <a:cs typeface="Arial"/>
                <a:sym typeface="Arial"/>
              </a:rPr>
              <a:t> </a:t>
            </a:r>
            <a:r>
              <a:rPr lang="en-US" sz="2500" b="0" i="0" u="none" strike="noStrike" cap="none" dirty="0" err="1">
                <a:solidFill>
                  <a:srgbClr val="000000"/>
                </a:solidFill>
                <a:latin typeface="Arial"/>
                <a:ea typeface="Arial"/>
                <a:cs typeface="Arial"/>
                <a:sym typeface="Arial"/>
              </a:rPr>
              <a:t>entgegenwirken</a:t>
            </a:r>
            <a:r>
              <a:rPr lang="en-US" sz="2500" b="0" i="0" u="none" strike="noStrike" cap="none" dirty="0">
                <a:solidFill>
                  <a:srgbClr val="000000"/>
                </a:solidFill>
                <a:latin typeface="Arial"/>
                <a:ea typeface="Arial"/>
                <a:cs typeface="Arial"/>
                <a:sym typeface="Arial"/>
              </a:rPr>
              <a:t>, </a:t>
            </a:r>
            <a:r>
              <a:rPr lang="en-US" sz="2500" b="0" i="0" u="none" strike="noStrike" cap="none" dirty="0" err="1">
                <a:solidFill>
                  <a:srgbClr val="000000"/>
                </a:solidFill>
                <a:latin typeface="Arial"/>
                <a:ea typeface="Arial"/>
                <a:cs typeface="Arial"/>
                <a:sym typeface="Arial"/>
              </a:rPr>
              <a:t>indem</a:t>
            </a:r>
            <a:r>
              <a:rPr lang="en-US" sz="2500" b="0" i="0" u="none" strike="noStrike" cap="none" dirty="0">
                <a:solidFill>
                  <a:srgbClr val="000000"/>
                </a:solidFill>
                <a:latin typeface="Arial"/>
                <a:ea typeface="Arial"/>
                <a:cs typeface="Arial"/>
                <a:sym typeface="Arial"/>
              </a:rPr>
              <a:t> </a:t>
            </a:r>
            <a:r>
              <a:rPr lang="en-US" sz="2500" b="0" i="0" u="none" strike="noStrike" cap="none" dirty="0" err="1">
                <a:solidFill>
                  <a:srgbClr val="000000"/>
                </a:solidFill>
                <a:latin typeface="Arial"/>
                <a:ea typeface="Arial"/>
                <a:cs typeface="Arial"/>
                <a:sym typeface="Arial"/>
              </a:rPr>
              <a:t>wir</a:t>
            </a:r>
            <a:r>
              <a:rPr lang="en-US" sz="2500" b="0" i="0" u="none" strike="noStrike" cap="none" dirty="0">
                <a:solidFill>
                  <a:srgbClr val="000000"/>
                </a:solidFill>
                <a:latin typeface="Arial"/>
                <a:ea typeface="Arial"/>
                <a:cs typeface="Arial"/>
                <a:sym typeface="Arial"/>
              </a:rPr>
              <a:t> </a:t>
            </a:r>
            <a:r>
              <a:rPr lang="en-US" sz="2500" b="0" i="0" u="none" strike="noStrike" cap="none" dirty="0" err="1">
                <a:solidFill>
                  <a:srgbClr val="000000"/>
                </a:solidFill>
                <a:latin typeface="Arial"/>
                <a:ea typeface="Arial"/>
                <a:cs typeface="Arial"/>
                <a:sym typeface="Arial"/>
              </a:rPr>
              <a:t>z.B</a:t>
            </a:r>
            <a:r>
              <a:rPr lang="en-US" sz="2500" b="0" i="0" u="none" strike="noStrike" cap="none" dirty="0">
                <a:solidFill>
                  <a:srgbClr val="000000"/>
                </a:solidFill>
                <a:latin typeface="Arial"/>
                <a:ea typeface="Arial"/>
                <a:cs typeface="Arial"/>
                <a:sym typeface="Arial"/>
              </a:rPr>
              <a:t>.: </a:t>
            </a:r>
            <a:endParaRPr dirty="0"/>
          </a:p>
          <a:p>
            <a:pPr marL="342900" marR="0" lvl="0" indent="-342900" algn="l" rtl="0">
              <a:lnSpc>
                <a:spcPct val="100000"/>
              </a:lnSpc>
              <a:spcBef>
                <a:spcPts val="0"/>
              </a:spcBef>
              <a:spcAft>
                <a:spcPts val="0"/>
              </a:spcAft>
              <a:buClr>
                <a:srgbClr val="000000"/>
              </a:buClr>
              <a:buSzPts val="2500"/>
              <a:buFont typeface="Arial"/>
              <a:buChar char="-"/>
            </a:pPr>
            <a:r>
              <a:rPr lang="en-US" sz="2500" b="0" i="0" u="none" strike="noStrike" cap="none" dirty="0" err="1">
                <a:solidFill>
                  <a:srgbClr val="000000"/>
                </a:solidFill>
                <a:latin typeface="Arial"/>
                <a:ea typeface="Arial"/>
                <a:cs typeface="Arial"/>
                <a:sym typeface="Arial"/>
              </a:rPr>
              <a:t>Lebensmittel</a:t>
            </a:r>
            <a:r>
              <a:rPr lang="en-US" sz="2500" b="0" i="0" u="none" strike="noStrike" cap="none" dirty="0">
                <a:solidFill>
                  <a:srgbClr val="000000"/>
                </a:solidFill>
                <a:latin typeface="Arial"/>
                <a:ea typeface="Arial"/>
                <a:cs typeface="Arial"/>
                <a:sym typeface="Arial"/>
              </a:rPr>
              <a:t> </a:t>
            </a:r>
            <a:r>
              <a:rPr lang="en-US" sz="2500" b="0" i="0" u="none" strike="noStrike" cap="none" dirty="0" err="1">
                <a:solidFill>
                  <a:srgbClr val="000000"/>
                </a:solidFill>
                <a:latin typeface="Arial"/>
                <a:ea typeface="Arial"/>
                <a:cs typeface="Arial"/>
                <a:sym typeface="Arial"/>
              </a:rPr>
              <a:t>mehr</a:t>
            </a:r>
            <a:r>
              <a:rPr lang="en-US" sz="2500" b="0" i="0" u="none" strike="noStrike" cap="none" dirty="0">
                <a:solidFill>
                  <a:srgbClr val="000000"/>
                </a:solidFill>
                <a:latin typeface="Arial"/>
                <a:ea typeface="Arial"/>
                <a:cs typeface="Arial"/>
                <a:sym typeface="Arial"/>
              </a:rPr>
              <a:t> </a:t>
            </a:r>
            <a:r>
              <a:rPr lang="en-US" sz="2500" b="1" i="0" u="none" strike="noStrike" cap="none" dirty="0" err="1">
                <a:solidFill>
                  <a:srgbClr val="000000"/>
                </a:solidFill>
                <a:latin typeface="Arial"/>
                <a:ea typeface="Arial"/>
                <a:cs typeface="Arial"/>
                <a:sym typeface="Arial"/>
              </a:rPr>
              <a:t>wertschätzen</a:t>
            </a:r>
            <a:r>
              <a:rPr lang="en-US" sz="2500" b="0" i="0" u="none" strike="noStrike" cap="none" dirty="0">
                <a:solidFill>
                  <a:srgbClr val="000000"/>
                </a:solidFill>
                <a:latin typeface="Arial"/>
                <a:ea typeface="Arial"/>
                <a:cs typeface="Arial"/>
                <a:sym typeface="Arial"/>
              </a:rPr>
              <a:t>, </a:t>
            </a:r>
            <a:endParaRPr dirty="0"/>
          </a:p>
          <a:p>
            <a:pPr marL="342900" marR="0" lvl="0" indent="-342900" algn="l" rtl="0">
              <a:lnSpc>
                <a:spcPct val="100000"/>
              </a:lnSpc>
              <a:spcBef>
                <a:spcPts val="0"/>
              </a:spcBef>
              <a:spcAft>
                <a:spcPts val="0"/>
              </a:spcAft>
              <a:buClr>
                <a:srgbClr val="000000"/>
              </a:buClr>
              <a:buSzPts val="2500"/>
              <a:buFont typeface="Arial"/>
              <a:buChar char="-"/>
            </a:pPr>
            <a:r>
              <a:rPr lang="en-US" sz="2500" b="1" i="0" u="none" strike="noStrike" cap="none" dirty="0" err="1">
                <a:solidFill>
                  <a:srgbClr val="000000"/>
                </a:solidFill>
                <a:latin typeface="Arial"/>
                <a:ea typeface="Arial"/>
                <a:cs typeface="Arial"/>
                <a:sym typeface="Arial"/>
              </a:rPr>
              <a:t>bewusster</a:t>
            </a:r>
            <a:r>
              <a:rPr lang="en-US" sz="2500" b="0" i="0" u="none" strike="noStrike" cap="none" dirty="0">
                <a:solidFill>
                  <a:srgbClr val="000000"/>
                </a:solidFill>
                <a:latin typeface="Arial"/>
                <a:ea typeface="Arial"/>
                <a:cs typeface="Arial"/>
                <a:sym typeface="Arial"/>
              </a:rPr>
              <a:t> </a:t>
            </a:r>
            <a:r>
              <a:rPr lang="en-US" sz="2500" b="0" i="0" u="none" strike="noStrike" cap="none" dirty="0" err="1">
                <a:solidFill>
                  <a:srgbClr val="000000"/>
                </a:solidFill>
                <a:latin typeface="Arial"/>
                <a:ea typeface="Arial"/>
                <a:cs typeface="Arial"/>
                <a:sym typeface="Arial"/>
              </a:rPr>
              <a:t>einkaufen</a:t>
            </a:r>
            <a:r>
              <a:rPr lang="en-US" sz="2500" b="0" i="0" u="none" strike="noStrike" cap="none" dirty="0">
                <a:solidFill>
                  <a:srgbClr val="000000"/>
                </a:solidFill>
                <a:latin typeface="Arial"/>
                <a:ea typeface="Arial"/>
                <a:cs typeface="Arial"/>
                <a:sym typeface="Arial"/>
              </a:rPr>
              <a:t>, </a:t>
            </a:r>
            <a:endParaRPr dirty="0"/>
          </a:p>
          <a:p>
            <a:pPr marL="342900" marR="0" lvl="0" indent="-342900" algn="l" rtl="0">
              <a:lnSpc>
                <a:spcPct val="100000"/>
              </a:lnSpc>
              <a:spcBef>
                <a:spcPts val="0"/>
              </a:spcBef>
              <a:spcAft>
                <a:spcPts val="0"/>
              </a:spcAft>
              <a:buClr>
                <a:srgbClr val="000000"/>
              </a:buClr>
              <a:buSzPts val="2500"/>
              <a:buFont typeface="Arial"/>
              <a:buChar char="-"/>
            </a:pPr>
            <a:r>
              <a:rPr lang="en-US" sz="2500" b="1" i="0" u="none" strike="noStrike" cap="none" dirty="0" err="1">
                <a:solidFill>
                  <a:srgbClr val="000000"/>
                </a:solidFill>
                <a:latin typeface="Arial"/>
                <a:ea typeface="Arial"/>
                <a:cs typeface="Arial"/>
                <a:sym typeface="Arial"/>
              </a:rPr>
              <a:t>Vorräte</a:t>
            </a:r>
            <a:r>
              <a:rPr lang="en-US" sz="2500" b="0" i="0" u="none" strike="noStrike" cap="none" dirty="0">
                <a:solidFill>
                  <a:srgbClr val="000000"/>
                </a:solidFill>
                <a:latin typeface="Arial"/>
                <a:ea typeface="Arial"/>
                <a:cs typeface="Arial"/>
                <a:sym typeface="Arial"/>
              </a:rPr>
              <a:t> </a:t>
            </a:r>
            <a:r>
              <a:rPr lang="en-US" sz="2500" b="0" i="0" u="none" strike="noStrike" cap="none" dirty="0" err="1">
                <a:solidFill>
                  <a:srgbClr val="000000"/>
                </a:solidFill>
                <a:latin typeface="Arial"/>
                <a:ea typeface="Arial"/>
                <a:cs typeface="Arial"/>
                <a:sym typeface="Arial"/>
              </a:rPr>
              <a:t>kontrollieren</a:t>
            </a:r>
            <a:r>
              <a:rPr lang="en-US" sz="2500" b="0" i="0" u="none" strike="noStrike" cap="none" dirty="0">
                <a:solidFill>
                  <a:srgbClr val="000000"/>
                </a:solidFill>
                <a:latin typeface="Arial"/>
                <a:ea typeface="Arial"/>
                <a:cs typeface="Arial"/>
                <a:sym typeface="Arial"/>
              </a:rPr>
              <a:t>,</a:t>
            </a:r>
            <a:endParaRPr dirty="0"/>
          </a:p>
          <a:p>
            <a:pPr marL="342900" marR="0" lvl="0" indent="-342900" algn="l" rtl="0">
              <a:lnSpc>
                <a:spcPct val="100000"/>
              </a:lnSpc>
              <a:spcBef>
                <a:spcPts val="0"/>
              </a:spcBef>
              <a:spcAft>
                <a:spcPts val="0"/>
              </a:spcAft>
              <a:buClr>
                <a:srgbClr val="000000"/>
              </a:buClr>
              <a:buSzPts val="2500"/>
              <a:buFont typeface="Arial"/>
              <a:buChar char="-"/>
            </a:pPr>
            <a:r>
              <a:rPr lang="en-US" sz="2500" b="0" i="0" u="none" strike="noStrike" cap="none" dirty="0" err="1" smtClean="0">
                <a:solidFill>
                  <a:srgbClr val="000000"/>
                </a:solidFill>
                <a:latin typeface="Arial"/>
                <a:ea typeface="Arial"/>
                <a:cs typeface="Arial"/>
                <a:sym typeface="Arial"/>
              </a:rPr>
              <a:t>nur</a:t>
            </a:r>
            <a:r>
              <a:rPr lang="en-US" sz="2500" b="0" i="0" u="none" strike="noStrike" cap="none" dirty="0" smtClean="0">
                <a:solidFill>
                  <a:srgbClr val="000000"/>
                </a:solidFill>
                <a:latin typeface="Arial"/>
                <a:ea typeface="Arial"/>
                <a:cs typeface="Arial"/>
                <a:sym typeface="Arial"/>
              </a:rPr>
              <a:t> </a:t>
            </a:r>
            <a:r>
              <a:rPr lang="en-US" sz="2500" b="0" i="0" u="none" strike="noStrike" cap="none" dirty="0">
                <a:solidFill>
                  <a:srgbClr val="000000"/>
                </a:solidFill>
                <a:latin typeface="Arial"/>
                <a:ea typeface="Arial"/>
                <a:cs typeface="Arial"/>
                <a:sym typeface="Arial"/>
              </a:rPr>
              <a:t>so </a:t>
            </a:r>
            <a:r>
              <a:rPr lang="en-US" sz="2500" b="0" i="0" u="none" strike="noStrike" cap="none" dirty="0" err="1">
                <a:solidFill>
                  <a:srgbClr val="000000"/>
                </a:solidFill>
                <a:latin typeface="Arial"/>
                <a:ea typeface="Arial"/>
                <a:cs typeface="Arial"/>
                <a:sym typeface="Arial"/>
              </a:rPr>
              <a:t>viel</a:t>
            </a:r>
            <a:r>
              <a:rPr lang="en-US" sz="2500" b="0" i="0" u="none" strike="noStrike" cap="none" dirty="0">
                <a:solidFill>
                  <a:srgbClr val="000000"/>
                </a:solidFill>
                <a:latin typeface="Arial"/>
                <a:ea typeface="Arial"/>
                <a:cs typeface="Arial"/>
                <a:sym typeface="Arial"/>
              </a:rPr>
              <a:t> </a:t>
            </a:r>
            <a:r>
              <a:rPr lang="en-US" sz="2500" b="0" i="0" u="none" strike="noStrike" cap="none" dirty="0" err="1">
                <a:solidFill>
                  <a:srgbClr val="000000"/>
                </a:solidFill>
                <a:latin typeface="Arial"/>
                <a:ea typeface="Arial"/>
                <a:cs typeface="Arial"/>
                <a:sym typeface="Arial"/>
              </a:rPr>
              <a:t>kochen</a:t>
            </a:r>
            <a:r>
              <a:rPr lang="en-US" sz="2500" b="0" i="0" u="none" strike="noStrike" cap="none" dirty="0">
                <a:solidFill>
                  <a:srgbClr val="000000"/>
                </a:solidFill>
                <a:latin typeface="Arial"/>
                <a:ea typeface="Arial"/>
                <a:cs typeface="Arial"/>
                <a:sym typeface="Arial"/>
              </a:rPr>
              <a:t>, </a:t>
            </a:r>
            <a:r>
              <a:rPr lang="en-US" sz="2500" b="0" i="0" u="none" strike="noStrike" cap="none" dirty="0" err="1">
                <a:solidFill>
                  <a:srgbClr val="000000"/>
                </a:solidFill>
                <a:latin typeface="Arial"/>
                <a:ea typeface="Arial"/>
                <a:cs typeface="Arial"/>
                <a:sym typeface="Arial"/>
              </a:rPr>
              <a:t>wie</a:t>
            </a:r>
            <a:r>
              <a:rPr lang="en-US" sz="2500" b="0" i="0" u="none" strike="noStrike" cap="none" dirty="0">
                <a:solidFill>
                  <a:srgbClr val="000000"/>
                </a:solidFill>
                <a:latin typeface="Arial"/>
                <a:ea typeface="Arial"/>
                <a:cs typeface="Arial"/>
                <a:sym typeface="Arial"/>
              </a:rPr>
              <a:t> </a:t>
            </a:r>
            <a:r>
              <a:rPr lang="en-US" sz="2500" b="0" i="0" u="none" strike="noStrike" cap="none" dirty="0" err="1">
                <a:solidFill>
                  <a:srgbClr val="000000"/>
                </a:solidFill>
                <a:latin typeface="Arial"/>
                <a:ea typeface="Arial"/>
                <a:cs typeface="Arial"/>
                <a:sym typeface="Arial"/>
              </a:rPr>
              <a:t>wir</a:t>
            </a:r>
            <a:r>
              <a:rPr lang="en-US" sz="2500" b="0" i="0" u="none" strike="noStrike" cap="none" dirty="0">
                <a:solidFill>
                  <a:srgbClr val="000000"/>
                </a:solidFill>
                <a:latin typeface="Arial"/>
                <a:ea typeface="Arial"/>
                <a:cs typeface="Arial"/>
                <a:sym typeface="Arial"/>
              </a:rPr>
              <a:t> </a:t>
            </a:r>
            <a:r>
              <a:rPr lang="en-US" sz="2500" b="1" i="0" u="none" strike="noStrike" cap="none" dirty="0" err="1">
                <a:solidFill>
                  <a:srgbClr val="000000"/>
                </a:solidFill>
                <a:latin typeface="Arial"/>
                <a:ea typeface="Arial"/>
                <a:cs typeface="Arial"/>
                <a:sym typeface="Arial"/>
              </a:rPr>
              <a:t>tatsächlich</a:t>
            </a:r>
            <a:r>
              <a:rPr lang="en-US" sz="2500" b="0" i="0" u="none" strike="noStrike" cap="none" dirty="0">
                <a:solidFill>
                  <a:srgbClr val="000000"/>
                </a:solidFill>
                <a:latin typeface="Arial"/>
                <a:ea typeface="Arial"/>
                <a:cs typeface="Arial"/>
                <a:sym typeface="Arial"/>
              </a:rPr>
              <a:t> </a:t>
            </a:r>
            <a:r>
              <a:rPr lang="en-US" sz="2500" b="0" i="0" u="none" strike="noStrike" cap="none" dirty="0" err="1">
                <a:solidFill>
                  <a:srgbClr val="000000"/>
                </a:solidFill>
                <a:latin typeface="Arial"/>
                <a:ea typeface="Arial"/>
                <a:cs typeface="Arial"/>
                <a:sym typeface="Arial"/>
              </a:rPr>
              <a:t>brauchen</a:t>
            </a:r>
            <a:r>
              <a:rPr lang="en-US" sz="2500" b="0" i="0" u="none" strike="noStrike" cap="none" dirty="0">
                <a:solidFill>
                  <a:srgbClr val="000000"/>
                </a:solidFill>
                <a:latin typeface="Arial"/>
                <a:ea typeface="Arial"/>
                <a:cs typeface="Arial"/>
                <a:sym typeface="Arial"/>
              </a:rPr>
              <a:t>,</a:t>
            </a:r>
            <a:endParaRPr dirty="0"/>
          </a:p>
          <a:p>
            <a:pPr marL="342900" marR="0" lvl="0" indent="-342900" algn="l" rtl="0">
              <a:lnSpc>
                <a:spcPct val="100000"/>
              </a:lnSpc>
              <a:spcBef>
                <a:spcPts val="0"/>
              </a:spcBef>
              <a:spcAft>
                <a:spcPts val="0"/>
              </a:spcAft>
              <a:buClr>
                <a:srgbClr val="000000"/>
              </a:buClr>
              <a:buSzPts val="2500"/>
              <a:buFont typeface="Arial"/>
              <a:buChar char="-"/>
            </a:pPr>
            <a:r>
              <a:rPr lang="en-US" sz="2500" b="0" i="0" u="none" strike="noStrike" cap="none" smtClean="0">
                <a:solidFill>
                  <a:srgbClr val="000000"/>
                </a:solidFill>
                <a:latin typeface="Arial"/>
                <a:ea typeface="Arial"/>
                <a:cs typeface="Arial"/>
                <a:sym typeface="Arial"/>
              </a:rPr>
              <a:t>Reste</a:t>
            </a:r>
            <a:r>
              <a:rPr lang="en-US" sz="2500" b="0" i="0" u="none" strike="noStrike" cap="none" dirty="0" smtClean="0">
                <a:solidFill>
                  <a:srgbClr val="000000"/>
                </a:solidFill>
                <a:latin typeface="Arial"/>
                <a:ea typeface="Arial"/>
                <a:cs typeface="Arial"/>
                <a:sym typeface="Arial"/>
              </a:rPr>
              <a:t> </a:t>
            </a:r>
            <a:r>
              <a:rPr lang="en-US" sz="2500" b="0" i="0" u="none" strike="noStrike" cap="none" dirty="0" err="1">
                <a:solidFill>
                  <a:srgbClr val="000000"/>
                </a:solidFill>
                <a:latin typeface="Arial"/>
                <a:ea typeface="Arial"/>
                <a:cs typeface="Arial"/>
                <a:sym typeface="Arial"/>
              </a:rPr>
              <a:t>essen</a:t>
            </a:r>
            <a:r>
              <a:rPr lang="en-US" sz="2500" b="0" i="0" u="none" strike="noStrike" cap="none" dirty="0">
                <a:solidFill>
                  <a:srgbClr val="000000"/>
                </a:solidFill>
                <a:latin typeface="Arial"/>
                <a:ea typeface="Arial"/>
                <a:cs typeface="Arial"/>
                <a:sym typeface="Arial"/>
              </a:rPr>
              <a:t>, </a:t>
            </a:r>
            <a:endParaRPr dirty="0"/>
          </a:p>
          <a:p>
            <a:pPr marL="342900" marR="0" lvl="0" indent="-342900" algn="l" rtl="0">
              <a:lnSpc>
                <a:spcPct val="100000"/>
              </a:lnSpc>
              <a:spcBef>
                <a:spcPts val="0"/>
              </a:spcBef>
              <a:spcAft>
                <a:spcPts val="0"/>
              </a:spcAft>
              <a:buClr>
                <a:srgbClr val="000000"/>
              </a:buClr>
              <a:buSzPts val="2500"/>
              <a:buFont typeface="Arial"/>
              <a:buChar char="-"/>
            </a:pPr>
            <a:r>
              <a:rPr lang="en-US" sz="2500" b="0" i="0" u="none" strike="noStrike" cap="none" dirty="0" err="1">
                <a:solidFill>
                  <a:srgbClr val="000000"/>
                </a:solidFill>
                <a:latin typeface="Arial"/>
                <a:ea typeface="Arial"/>
                <a:cs typeface="Arial"/>
                <a:sym typeface="Arial"/>
              </a:rPr>
              <a:t>Lebensmittel</a:t>
            </a:r>
            <a:r>
              <a:rPr lang="en-US" sz="2500" b="0" i="0" u="none" strike="noStrike" cap="none" dirty="0">
                <a:solidFill>
                  <a:srgbClr val="000000"/>
                </a:solidFill>
                <a:latin typeface="Arial"/>
                <a:ea typeface="Arial"/>
                <a:cs typeface="Arial"/>
                <a:sym typeface="Arial"/>
              </a:rPr>
              <a:t> </a:t>
            </a:r>
            <a:r>
              <a:rPr lang="en-US" sz="2500" b="0" i="0" u="none" strike="noStrike" cap="none" dirty="0" err="1">
                <a:solidFill>
                  <a:srgbClr val="000000"/>
                </a:solidFill>
                <a:latin typeface="Arial"/>
                <a:ea typeface="Arial"/>
                <a:cs typeface="Arial"/>
                <a:sym typeface="Arial"/>
              </a:rPr>
              <a:t>richtig</a:t>
            </a:r>
            <a:r>
              <a:rPr lang="en-US" sz="2500" b="0" i="0" u="none" strike="noStrike" cap="none" dirty="0">
                <a:solidFill>
                  <a:srgbClr val="000000"/>
                </a:solidFill>
                <a:latin typeface="Arial"/>
                <a:ea typeface="Arial"/>
                <a:cs typeface="Arial"/>
                <a:sym typeface="Arial"/>
              </a:rPr>
              <a:t> </a:t>
            </a:r>
            <a:r>
              <a:rPr lang="en-US" sz="2500" b="1" i="0" u="none" strike="noStrike" cap="none" dirty="0" err="1">
                <a:solidFill>
                  <a:srgbClr val="000000"/>
                </a:solidFill>
                <a:latin typeface="Arial"/>
                <a:ea typeface="Arial"/>
                <a:cs typeface="Arial"/>
                <a:sym typeface="Arial"/>
              </a:rPr>
              <a:t>lagern</a:t>
            </a:r>
            <a:r>
              <a:rPr lang="en-US" sz="2500" b="0" i="0" u="none" strike="noStrike" cap="none" dirty="0">
                <a:solidFill>
                  <a:srgbClr val="000000"/>
                </a:solidFill>
                <a:latin typeface="Arial"/>
                <a:ea typeface="Arial"/>
                <a:cs typeface="Arial"/>
                <a:sym typeface="Arial"/>
              </a:rPr>
              <a:t> </a:t>
            </a:r>
            <a:endParaRPr dirty="0"/>
          </a:p>
          <a:p>
            <a:pPr marL="342900" marR="0" lvl="0" indent="-342900" algn="l" rtl="0">
              <a:lnSpc>
                <a:spcPct val="100000"/>
              </a:lnSpc>
              <a:spcBef>
                <a:spcPts val="0"/>
              </a:spcBef>
              <a:spcAft>
                <a:spcPts val="0"/>
              </a:spcAft>
              <a:buClr>
                <a:srgbClr val="000000"/>
              </a:buClr>
              <a:buSzPts val="2500"/>
              <a:buFont typeface="Arial"/>
              <a:buChar char="-"/>
            </a:pPr>
            <a:r>
              <a:rPr lang="en-US" sz="2500" b="0" i="0" u="none" strike="noStrike" cap="none" dirty="0">
                <a:solidFill>
                  <a:srgbClr val="000000"/>
                </a:solidFill>
                <a:latin typeface="Arial"/>
                <a:ea typeface="Arial"/>
                <a:cs typeface="Arial"/>
                <a:sym typeface="Arial"/>
              </a:rPr>
              <a:t>und das </a:t>
            </a:r>
            <a:r>
              <a:rPr lang="en-US" sz="2500" b="0" i="0" u="none" strike="noStrike" cap="none" dirty="0" err="1">
                <a:solidFill>
                  <a:srgbClr val="000000"/>
                </a:solidFill>
                <a:latin typeface="Arial"/>
                <a:ea typeface="Arial"/>
                <a:cs typeface="Arial"/>
                <a:sym typeface="Arial"/>
              </a:rPr>
              <a:t>Mindesthaltbarkeitsdatum</a:t>
            </a:r>
            <a:r>
              <a:rPr lang="en-US" sz="2500" b="0" i="0" u="none" strike="noStrike" cap="none" dirty="0">
                <a:solidFill>
                  <a:srgbClr val="000000"/>
                </a:solidFill>
                <a:latin typeface="Arial"/>
                <a:ea typeface="Arial"/>
                <a:cs typeface="Arial"/>
                <a:sym typeface="Arial"/>
              </a:rPr>
              <a:t> </a:t>
            </a:r>
            <a:r>
              <a:rPr lang="en-US" sz="2500" b="0" i="0" u="none" strike="noStrike" cap="none" dirty="0" err="1">
                <a:solidFill>
                  <a:srgbClr val="000000"/>
                </a:solidFill>
                <a:latin typeface="Arial"/>
                <a:ea typeface="Arial"/>
                <a:cs typeface="Arial"/>
                <a:sym typeface="Arial"/>
              </a:rPr>
              <a:t>nicht</a:t>
            </a:r>
            <a:r>
              <a:rPr lang="en-US" sz="2500" b="0" i="0" u="none" strike="noStrike" cap="none" dirty="0">
                <a:solidFill>
                  <a:srgbClr val="000000"/>
                </a:solidFill>
                <a:latin typeface="Arial"/>
                <a:ea typeface="Arial"/>
                <a:cs typeface="Arial"/>
                <a:sym typeface="Arial"/>
              </a:rPr>
              <a:t> </a:t>
            </a:r>
            <a:r>
              <a:rPr lang="en-US" sz="2500" b="0" i="0" u="none" strike="noStrike" cap="none" dirty="0" err="1">
                <a:solidFill>
                  <a:srgbClr val="000000"/>
                </a:solidFill>
                <a:latin typeface="Arial"/>
                <a:ea typeface="Arial"/>
                <a:cs typeface="Arial"/>
                <a:sym typeface="Arial"/>
              </a:rPr>
              <a:t>als</a:t>
            </a:r>
            <a:r>
              <a:rPr lang="en-US" sz="2500" b="0" i="0" u="none" strike="noStrike" cap="none" dirty="0">
                <a:solidFill>
                  <a:srgbClr val="000000"/>
                </a:solidFill>
                <a:latin typeface="Arial"/>
                <a:ea typeface="Arial"/>
                <a:cs typeface="Arial"/>
                <a:sym typeface="Arial"/>
              </a:rPr>
              <a:t> </a:t>
            </a:r>
            <a:r>
              <a:rPr lang="en-US" sz="2500" b="1" i="0" u="none" strike="noStrike" cap="none" dirty="0" err="1">
                <a:solidFill>
                  <a:srgbClr val="000000"/>
                </a:solidFill>
                <a:latin typeface="Arial"/>
                <a:ea typeface="Arial"/>
                <a:cs typeface="Arial"/>
                <a:sym typeface="Arial"/>
              </a:rPr>
              <a:t>Verfallsdatum</a:t>
            </a:r>
            <a:r>
              <a:rPr lang="en-US" sz="2500" b="0" i="0" u="none" strike="noStrike" cap="none" dirty="0">
                <a:solidFill>
                  <a:srgbClr val="000000"/>
                </a:solidFill>
                <a:latin typeface="Arial"/>
                <a:ea typeface="Arial"/>
                <a:cs typeface="Arial"/>
                <a:sym typeface="Arial"/>
              </a:rPr>
              <a:t> </a:t>
            </a:r>
            <a:r>
              <a:rPr lang="en-US" sz="2500" b="0" i="0" u="none" strike="noStrike" cap="none" dirty="0" err="1">
                <a:solidFill>
                  <a:srgbClr val="000000"/>
                </a:solidFill>
                <a:latin typeface="Arial"/>
                <a:ea typeface="Arial"/>
                <a:cs typeface="Arial"/>
                <a:sym typeface="Arial"/>
              </a:rPr>
              <a:t>missverstehen</a:t>
            </a:r>
            <a:r>
              <a:rPr lang="en-US" sz="2500" b="0" i="0" u="none" strike="noStrike" cap="none" dirty="0">
                <a:solidFill>
                  <a:srgbClr val="000000"/>
                </a:solidFill>
                <a:latin typeface="Arial"/>
                <a:ea typeface="Arial"/>
                <a:cs typeface="Arial"/>
                <a:sym typeface="Arial"/>
              </a:rPr>
              <a:t>. </a:t>
            </a:r>
            <a:endParaRP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2"/>
          <p:cNvSpPr/>
          <p:nvPr/>
        </p:nvSpPr>
        <p:spPr>
          <a:xfrm>
            <a:off x="310050" y="980535"/>
            <a:ext cx="8523900" cy="5054505"/>
          </a:xfrm>
          <a:prstGeom prst="roundRect">
            <a:avLst>
              <a:gd name="adj" fmla="val 1183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12"/>
          <p:cNvSpPr txBox="1">
            <a:spLocks noGrp="1"/>
          </p:cNvSpPr>
          <p:nvPr>
            <p:ph type="title"/>
          </p:nvPr>
        </p:nvSpPr>
        <p:spPr>
          <a:xfrm>
            <a:off x="457200" y="1"/>
            <a:ext cx="8229600" cy="1002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dirty="0" err="1">
                <a:solidFill>
                  <a:srgbClr val="00527D"/>
                </a:solidFill>
              </a:rPr>
              <a:t>Gruppenpräsentation</a:t>
            </a:r>
            <a:endParaRPr b="1" dirty="0">
              <a:solidFill>
                <a:srgbClr val="00527D"/>
              </a:solidFill>
            </a:endParaRPr>
          </a:p>
        </p:txBody>
      </p:sp>
      <p:sp>
        <p:nvSpPr>
          <p:cNvPr id="223" name="Google Shape;223;p12"/>
          <p:cNvSpPr txBox="1">
            <a:spLocks noGrp="1"/>
          </p:cNvSpPr>
          <p:nvPr>
            <p:ph type="body" idx="1"/>
          </p:nvPr>
        </p:nvSpPr>
        <p:spPr>
          <a:xfrm>
            <a:off x="641425" y="1152125"/>
            <a:ext cx="8045400" cy="55533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1800"/>
              <a:buNone/>
            </a:pPr>
            <a:r>
              <a:rPr lang="en-US" sz="2240" b="1" dirty="0"/>
              <a:t>Students work in small groups to </a:t>
            </a:r>
            <a:r>
              <a:rPr lang="en-US" sz="2240" b="1" dirty="0" err="1"/>
              <a:t>summarise</a:t>
            </a:r>
            <a:r>
              <a:rPr lang="en-US" sz="2240" b="1" dirty="0"/>
              <a:t> what they have learned</a:t>
            </a:r>
            <a:r>
              <a:rPr lang="en-US" dirty="0"/>
              <a:t> </a:t>
            </a:r>
            <a:r>
              <a:rPr lang="en-US" sz="2240" b="1" dirty="0"/>
              <a:t>in this unit of work.  They should creatively present their work in one</a:t>
            </a:r>
            <a:r>
              <a:rPr lang="en-US" dirty="0"/>
              <a:t> </a:t>
            </a:r>
            <a:r>
              <a:rPr lang="en-US" sz="2240" b="1" dirty="0"/>
              <a:t>of the following 4 ways:</a:t>
            </a:r>
            <a:endParaRPr dirty="0"/>
          </a:p>
          <a:p>
            <a:pPr marL="342900" lvl="0" indent="-342900" algn="l" rtl="0">
              <a:lnSpc>
                <a:spcPct val="80000"/>
              </a:lnSpc>
              <a:spcBef>
                <a:spcPts val="448"/>
              </a:spcBef>
              <a:spcAft>
                <a:spcPts val="0"/>
              </a:spcAft>
              <a:buClr>
                <a:schemeClr val="dk1"/>
              </a:buClr>
              <a:buSzPts val="2240"/>
              <a:buNone/>
            </a:pPr>
            <a:endParaRPr sz="2240" b="1" dirty="0"/>
          </a:p>
          <a:p>
            <a:pPr marL="342900" lvl="0" indent="-342900" algn="l" rtl="0">
              <a:lnSpc>
                <a:spcPct val="80000"/>
              </a:lnSpc>
              <a:spcBef>
                <a:spcPts val="448"/>
              </a:spcBef>
              <a:spcAft>
                <a:spcPts val="0"/>
              </a:spcAft>
              <a:buClr>
                <a:schemeClr val="dk1"/>
              </a:buClr>
              <a:buSzPts val="2240"/>
              <a:buNone/>
            </a:pPr>
            <a:r>
              <a:rPr lang="en-US" sz="2240" u="sng" dirty="0">
                <a:solidFill>
                  <a:schemeClr val="hlink"/>
                </a:solidFill>
                <a:hlinkClick r:id="rId3"/>
              </a:rPr>
              <a:t>www.fodey.com</a:t>
            </a:r>
            <a:endParaRPr sz="2240" dirty="0"/>
          </a:p>
          <a:p>
            <a:pPr marL="342900" lvl="0" indent="-342900" algn="l" rtl="0">
              <a:lnSpc>
                <a:spcPct val="80000"/>
              </a:lnSpc>
              <a:spcBef>
                <a:spcPts val="448"/>
              </a:spcBef>
              <a:spcAft>
                <a:spcPts val="0"/>
              </a:spcAft>
              <a:buClr>
                <a:schemeClr val="dk1"/>
              </a:buClr>
              <a:buSzPts val="2240"/>
              <a:buNone/>
            </a:pPr>
            <a:r>
              <a:rPr lang="en-US" sz="2240" dirty="0"/>
              <a:t>Newspaper article</a:t>
            </a:r>
            <a:endParaRPr dirty="0"/>
          </a:p>
          <a:p>
            <a:pPr marL="342900" lvl="0" indent="-342900" algn="l" rtl="0">
              <a:lnSpc>
                <a:spcPct val="80000"/>
              </a:lnSpc>
              <a:spcBef>
                <a:spcPts val="448"/>
              </a:spcBef>
              <a:spcAft>
                <a:spcPts val="0"/>
              </a:spcAft>
              <a:buClr>
                <a:schemeClr val="dk1"/>
              </a:buClr>
              <a:buSzPts val="2240"/>
              <a:buNone/>
            </a:pPr>
            <a:endParaRPr sz="2240" dirty="0"/>
          </a:p>
          <a:p>
            <a:pPr marL="0" lvl="0" indent="0" algn="l" rtl="0">
              <a:lnSpc>
                <a:spcPct val="80000"/>
              </a:lnSpc>
              <a:spcBef>
                <a:spcPts val="448"/>
              </a:spcBef>
              <a:spcAft>
                <a:spcPts val="0"/>
              </a:spcAft>
              <a:buClr>
                <a:schemeClr val="dk1"/>
              </a:buClr>
              <a:buSzPts val="2240"/>
              <a:buNone/>
            </a:pPr>
            <a:r>
              <a:rPr lang="en-US" sz="2240" dirty="0"/>
              <a:t>iMovie</a:t>
            </a:r>
            <a:endParaRPr sz="2240" dirty="0"/>
          </a:p>
          <a:p>
            <a:pPr marL="342900" lvl="0" indent="-342900" algn="l" rtl="0">
              <a:lnSpc>
                <a:spcPct val="80000"/>
              </a:lnSpc>
              <a:spcBef>
                <a:spcPts val="448"/>
              </a:spcBef>
              <a:spcAft>
                <a:spcPts val="0"/>
              </a:spcAft>
              <a:buClr>
                <a:schemeClr val="dk1"/>
              </a:buClr>
              <a:buSzPts val="2240"/>
              <a:buNone/>
            </a:pPr>
            <a:r>
              <a:rPr lang="en-US" sz="2240" dirty="0"/>
              <a:t>Short video clip</a:t>
            </a:r>
            <a:endParaRPr dirty="0"/>
          </a:p>
          <a:p>
            <a:pPr marL="342900" lvl="0" indent="-342900" algn="l" rtl="0">
              <a:lnSpc>
                <a:spcPct val="80000"/>
              </a:lnSpc>
              <a:spcBef>
                <a:spcPts val="448"/>
              </a:spcBef>
              <a:spcAft>
                <a:spcPts val="0"/>
              </a:spcAft>
              <a:buClr>
                <a:schemeClr val="dk1"/>
              </a:buClr>
              <a:buSzPts val="2240"/>
              <a:buNone/>
            </a:pPr>
            <a:endParaRPr sz="2240" dirty="0"/>
          </a:p>
          <a:p>
            <a:pPr marL="342900" lvl="0" indent="-342900" algn="l" rtl="0">
              <a:lnSpc>
                <a:spcPct val="80000"/>
              </a:lnSpc>
              <a:spcBef>
                <a:spcPts val="448"/>
              </a:spcBef>
              <a:spcAft>
                <a:spcPts val="0"/>
              </a:spcAft>
              <a:buClr>
                <a:schemeClr val="dk1"/>
              </a:buClr>
              <a:buSzPts val="2240"/>
              <a:buNone/>
            </a:pPr>
            <a:r>
              <a:rPr lang="en-US" sz="2240" u="sng" dirty="0">
                <a:solidFill>
                  <a:schemeClr val="hlink"/>
                </a:solidFill>
                <a:hlinkClick r:id="rId4"/>
              </a:rPr>
              <a:t>https://bubbl.us/</a:t>
            </a:r>
            <a:endParaRPr sz="2240" dirty="0"/>
          </a:p>
          <a:p>
            <a:pPr marL="342900" lvl="0" indent="-342900" algn="l" rtl="0">
              <a:lnSpc>
                <a:spcPct val="80000"/>
              </a:lnSpc>
              <a:spcBef>
                <a:spcPts val="448"/>
              </a:spcBef>
              <a:spcAft>
                <a:spcPts val="0"/>
              </a:spcAft>
              <a:buClr>
                <a:schemeClr val="dk1"/>
              </a:buClr>
              <a:buSzPts val="2240"/>
              <a:buNone/>
            </a:pPr>
            <a:r>
              <a:rPr lang="en-US" sz="2240" dirty="0"/>
              <a:t>Create a mind map </a:t>
            </a:r>
            <a:endParaRPr dirty="0"/>
          </a:p>
          <a:p>
            <a:pPr marL="342900" lvl="0" indent="-342900" algn="l" rtl="0">
              <a:lnSpc>
                <a:spcPct val="80000"/>
              </a:lnSpc>
              <a:spcBef>
                <a:spcPts val="448"/>
              </a:spcBef>
              <a:spcAft>
                <a:spcPts val="0"/>
              </a:spcAft>
              <a:buClr>
                <a:schemeClr val="dk1"/>
              </a:buClr>
              <a:buSzPts val="2240"/>
              <a:buNone/>
            </a:pPr>
            <a:endParaRPr sz="2240" dirty="0"/>
          </a:p>
        </p:txBody>
      </p:sp>
      <p:pic>
        <p:nvPicPr>
          <p:cNvPr id="224" name="Google Shape;224;p12"/>
          <p:cNvPicPr preferRelativeResize="0"/>
          <p:nvPr/>
        </p:nvPicPr>
        <p:blipFill rotWithShape="1">
          <a:blip r:embed="rId5">
            <a:alphaModFix/>
          </a:blip>
          <a:srcRect/>
          <a:stretch/>
        </p:blipFill>
        <p:spPr>
          <a:xfrm>
            <a:off x="3856597" y="3025700"/>
            <a:ext cx="4268150" cy="2406575"/>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02EE962-F6E6-4C43-A021-C24B5F54F8A5}"/>
              </a:ext>
            </a:extLst>
          </p:cNvPr>
          <p:cNvPicPr>
            <a:picLocks noChangeAspect="1"/>
          </p:cNvPicPr>
          <p:nvPr/>
        </p:nvPicPr>
        <p:blipFill rotWithShape="1">
          <a:blip r:embed="rId2"/>
          <a:srcRect t="54770" b="11999"/>
          <a:stretch/>
        </p:blipFill>
        <p:spPr>
          <a:xfrm>
            <a:off x="86290" y="1185203"/>
            <a:ext cx="8971419" cy="4216791"/>
          </a:xfrm>
          <a:prstGeom prst="rect">
            <a:avLst/>
          </a:prstGeom>
        </p:spPr>
      </p:pic>
    </p:spTree>
    <p:extLst>
      <p:ext uri="{BB962C8B-B14F-4D97-AF65-F5344CB8AC3E}">
        <p14:creationId xmlns:p14="http://schemas.microsoft.com/office/powerpoint/2010/main" val="260341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2" name="Picture 1">
            <a:extLst>
              <a:ext uri="{FF2B5EF4-FFF2-40B4-BE49-F238E27FC236}">
                <a16:creationId xmlns="" xmlns:a16="http://schemas.microsoft.com/office/drawing/2014/main" id="{A54B85FF-8680-430F-B222-5671A1EB32AD}"/>
              </a:ext>
            </a:extLst>
          </p:cNvPr>
          <p:cNvPicPr>
            <a:picLocks noChangeAspect="1"/>
          </p:cNvPicPr>
          <p:nvPr/>
        </p:nvPicPr>
        <p:blipFill rotWithShape="1">
          <a:blip r:embed="rId3"/>
          <a:srcRect l="38685" b="91590"/>
          <a:stretch/>
        </p:blipFill>
        <p:spPr>
          <a:xfrm>
            <a:off x="4171100" y="0"/>
            <a:ext cx="4414851" cy="856517"/>
          </a:xfrm>
          <a:prstGeom prst="rect">
            <a:avLst/>
          </a:prstGeom>
        </p:spPr>
      </p:pic>
      <p:pic>
        <p:nvPicPr>
          <p:cNvPr id="3" name="Picture 2">
            <a:extLst>
              <a:ext uri="{FF2B5EF4-FFF2-40B4-BE49-F238E27FC236}">
                <a16:creationId xmlns="" xmlns:a16="http://schemas.microsoft.com/office/drawing/2014/main" id="{4B7E5F83-920F-452F-BB41-34159CB53A06}"/>
              </a:ext>
            </a:extLst>
          </p:cNvPr>
          <p:cNvPicPr>
            <a:picLocks noChangeAspect="1"/>
          </p:cNvPicPr>
          <p:nvPr/>
        </p:nvPicPr>
        <p:blipFill rotWithShape="1">
          <a:blip r:embed="rId3"/>
          <a:srcRect t="57675" b="7248"/>
          <a:stretch/>
        </p:blipFill>
        <p:spPr>
          <a:xfrm>
            <a:off x="230162" y="1274850"/>
            <a:ext cx="8683675" cy="43083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g7e3cf6bdac_25_4"/>
          <p:cNvPicPr preferRelativeResize="0"/>
          <p:nvPr/>
        </p:nvPicPr>
        <p:blipFill rotWithShape="1">
          <a:blip r:embed="rId3">
            <a:alphaModFix/>
          </a:blip>
          <a:srcRect/>
          <a:stretch/>
        </p:blipFill>
        <p:spPr>
          <a:xfrm>
            <a:off x="2571826" y="2560624"/>
            <a:ext cx="4000350" cy="1161775"/>
          </a:xfrm>
          <a:prstGeom prst="rect">
            <a:avLst/>
          </a:prstGeom>
          <a:noFill/>
          <a:ln>
            <a:noFill/>
          </a:ln>
        </p:spPr>
      </p:pic>
      <p:pic>
        <p:nvPicPr>
          <p:cNvPr id="230" name="Google Shape;230;g7e3cf6bdac_25_4"/>
          <p:cNvPicPr preferRelativeResize="0"/>
          <p:nvPr/>
        </p:nvPicPr>
        <p:blipFill rotWithShape="1">
          <a:blip r:embed="rId4">
            <a:alphaModFix/>
          </a:blip>
          <a:srcRect/>
          <a:stretch/>
        </p:blipFill>
        <p:spPr>
          <a:xfrm>
            <a:off x="2571821" y="3829569"/>
            <a:ext cx="1484869" cy="992644"/>
          </a:xfrm>
          <a:prstGeom prst="rect">
            <a:avLst/>
          </a:prstGeom>
          <a:noFill/>
          <a:ln>
            <a:noFill/>
          </a:ln>
        </p:spPr>
      </p:pic>
      <p:sp>
        <p:nvSpPr>
          <p:cNvPr id="231" name="Google Shape;231;g7e3cf6bdac_25_4"/>
          <p:cNvSpPr/>
          <p:nvPr/>
        </p:nvSpPr>
        <p:spPr>
          <a:xfrm>
            <a:off x="4056700" y="3722400"/>
            <a:ext cx="2515500" cy="1323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2" name="Picture 1">
            <a:extLst>
              <a:ext uri="{FF2B5EF4-FFF2-40B4-BE49-F238E27FC236}">
                <a16:creationId xmlns="" xmlns:a16="http://schemas.microsoft.com/office/drawing/2014/main" id="{635523C1-BC13-4480-BB9C-D9BEA4A0F537}"/>
              </a:ext>
            </a:extLst>
          </p:cNvPr>
          <p:cNvPicPr>
            <a:picLocks noChangeAspect="1"/>
          </p:cNvPicPr>
          <p:nvPr/>
        </p:nvPicPr>
        <p:blipFill rotWithShape="1">
          <a:blip r:embed="rId3"/>
          <a:srcRect l="38685" b="91590"/>
          <a:stretch/>
        </p:blipFill>
        <p:spPr>
          <a:xfrm>
            <a:off x="4580877" y="0"/>
            <a:ext cx="4414851" cy="856517"/>
          </a:xfrm>
          <a:prstGeom prst="rect">
            <a:avLst/>
          </a:prstGeom>
        </p:spPr>
      </p:pic>
      <p:pic>
        <p:nvPicPr>
          <p:cNvPr id="3" name="Picture 2">
            <a:extLst>
              <a:ext uri="{FF2B5EF4-FFF2-40B4-BE49-F238E27FC236}">
                <a16:creationId xmlns="" xmlns:a16="http://schemas.microsoft.com/office/drawing/2014/main" id="{55E8C3AB-9B1F-4A30-9D36-75D958B0A312}"/>
              </a:ext>
            </a:extLst>
          </p:cNvPr>
          <p:cNvPicPr>
            <a:picLocks noChangeAspect="1"/>
          </p:cNvPicPr>
          <p:nvPr/>
        </p:nvPicPr>
        <p:blipFill rotWithShape="1">
          <a:blip r:embed="rId4"/>
          <a:srcRect t="14154" b="46051"/>
          <a:stretch/>
        </p:blipFill>
        <p:spPr>
          <a:xfrm>
            <a:off x="148272" y="1237956"/>
            <a:ext cx="8847456" cy="497996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5"/>
          <p:cNvSpPr txBox="1">
            <a:spLocks noGrp="1"/>
          </p:cNvSpPr>
          <p:nvPr>
            <p:ph type="title"/>
          </p:nvPr>
        </p:nvSpPr>
        <p:spPr>
          <a:xfrm>
            <a:off x="457200" y="167201"/>
            <a:ext cx="8229600" cy="1250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4800" b="1">
                <a:solidFill>
                  <a:srgbClr val="00527D"/>
                </a:solidFill>
              </a:rPr>
              <a:t>Was passiert hier?</a:t>
            </a:r>
            <a:endParaRPr sz="4800" b="1">
              <a:solidFill>
                <a:srgbClr val="00527D"/>
              </a:solidFill>
            </a:endParaRPr>
          </a:p>
        </p:txBody>
      </p:sp>
      <p:pic>
        <p:nvPicPr>
          <p:cNvPr id="110" name="Google Shape;110;p5"/>
          <p:cNvPicPr preferRelativeResize="0">
            <a:picLocks noGrp="1"/>
          </p:cNvPicPr>
          <p:nvPr>
            <p:ph type="body" idx="1"/>
          </p:nvPr>
        </p:nvPicPr>
        <p:blipFill rotWithShape="1">
          <a:blip r:embed="rId3">
            <a:alphaModFix/>
          </a:blip>
          <a:srcRect/>
          <a:stretch/>
        </p:blipFill>
        <p:spPr>
          <a:xfrm>
            <a:off x="1002754" y="1178858"/>
            <a:ext cx="7138491" cy="5353869"/>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
          <p:cNvSpPr txBox="1">
            <a:spLocks noGrp="1"/>
          </p:cNvSpPr>
          <p:nvPr>
            <p:ph type="title"/>
          </p:nvPr>
        </p:nvSpPr>
        <p:spPr>
          <a:xfrm>
            <a:off x="457199" y="133962"/>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563" b="1" u="sng" dirty="0" err="1">
                <a:solidFill>
                  <a:srgbClr val="00527D"/>
                </a:solidFill>
              </a:rPr>
              <a:t>Lebensmittelabfälle</a:t>
            </a:r>
            <a:r>
              <a:rPr lang="en-US" sz="3563" b="1" u="sng" dirty="0">
                <a:solidFill>
                  <a:srgbClr val="00527D"/>
                </a:solidFill>
              </a:rPr>
              <a:t> </a:t>
            </a:r>
            <a:r>
              <a:rPr lang="en-US" sz="3563" b="1" u="sng" dirty="0" err="1">
                <a:solidFill>
                  <a:srgbClr val="00527D"/>
                </a:solidFill>
              </a:rPr>
              <a:t>bis</a:t>
            </a:r>
            <a:r>
              <a:rPr lang="en-US" sz="3563" b="1" u="sng" dirty="0">
                <a:solidFill>
                  <a:srgbClr val="00527D"/>
                </a:solidFill>
              </a:rPr>
              <a:t> 2030 </a:t>
            </a:r>
            <a:r>
              <a:rPr lang="en-US" sz="3563" b="1" u="sng" dirty="0" err="1">
                <a:solidFill>
                  <a:srgbClr val="00527D"/>
                </a:solidFill>
              </a:rPr>
              <a:t>halbieren</a:t>
            </a:r>
            <a:endParaRPr sz="3563" b="1" dirty="0">
              <a:solidFill>
                <a:srgbClr val="00527D"/>
              </a:solidFill>
            </a:endParaRPr>
          </a:p>
        </p:txBody>
      </p:sp>
      <p:pic>
        <p:nvPicPr>
          <p:cNvPr id="117" name="Google Shape;117;p2">
            <a:hlinkClick r:id="rId3"/>
          </p:cNvPr>
          <p:cNvPicPr preferRelativeResize="0"/>
          <p:nvPr/>
        </p:nvPicPr>
        <p:blipFill rotWithShape="1">
          <a:blip r:embed="rId4">
            <a:alphaModFix/>
          </a:blip>
          <a:srcRect/>
          <a:stretch/>
        </p:blipFill>
        <p:spPr>
          <a:xfrm>
            <a:off x="1109662" y="1116012"/>
            <a:ext cx="6924675" cy="546735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p:nvPr/>
        </p:nvSpPr>
        <p:spPr>
          <a:xfrm>
            <a:off x="205700" y="1276962"/>
            <a:ext cx="8347458" cy="5183124"/>
          </a:xfrm>
          <a:prstGeom prst="roundRect">
            <a:avLst>
              <a:gd name="adj" fmla="val 1183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3"/>
          <p:cNvSpPr txBox="1">
            <a:spLocks noGrp="1"/>
          </p:cNvSpPr>
          <p:nvPr>
            <p:ph type="title"/>
          </p:nvPr>
        </p:nvSpPr>
        <p:spPr>
          <a:xfrm>
            <a:off x="457199" y="133962"/>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959" b="1" u="sng">
                <a:solidFill>
                  <a:srgbClr val="00527D"/>
                </a:solidFill>
              </a:rPr>
              <a:t>Verständnisfragen</a:t>
            </a:r>
            <a:endParaRPr sz="3959" b="1">
              <a:solidFill>
                <a:srgbClr val="00527D"/>
              </a:solidFill>
            </a:endParaRPr>
          </a:p>
        </p:txBody>
      </p:sp>
      <p:sp>
        <p:nvSpPr>
          <p:cNvPr id="125" name="Google Shape;125;p3"/>
          <p:cNvSpPr txBox="1"/>
          <p:nvPr/>
        </p:nvSpPr>
        <p:spPr>
          <a:xfrm>
            <a:off x="323558" y="1317906"/>
            <a:ext cx="8229600" cy="570921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500"/>
              <a:buFont typeface="Arial"/>
              <a:buAutoNum type="arabicPlain"/>
            </a:pPr>
            <a:r>
              <a:rPr lang="en-US" sz="2500" b="1" i="0" u="none" strike="noStrike" cap="none" dirty="0">
                <a:solidFill>
                  <a:srgbClr val="000000"/>
                </a:solidFill>
                <a:latin typeface="Arial"/>
                <a:ea typeface="Arial"/>
                <a:cs typeface="Arial"/>
                <a:sym typeface="Arial"/>
              </a:rPr>
              <a:t>What is the aim for 2030? (0:1</a:t>
            </a:r>
            <a:r>
              <a:rPr lang="en-US" sz="2500" b="1" dirty="0"/>
              <a:t>0</a:t>
            </a:r>
            <a:r>
              <a:rPr lang="en-US" sz="2500" b="1" dirty="0" smtClean="0"/>
              <a:t>)</a:t>
            </a:r>
          </a:p>
          <a:p>
            <a:pPr marL="342900" marR="0" lvl="0" indent="-342900" algn="l" rtl="0">
              <a:lnSpc>
                <a:spcPct val="100000"/>
              </a:lnSpc>
              <a:spcBef>
                <a:spcPts val="0"/>
              </a:spcBef>
              <a:spcAft>
                <a:spcPts val="0"/>
              </a:spcAft>
              <a:buClr>
                <a:srgbClr val="000000"/>
              </a:buClr>
              <a:buSzPts val="2500"/>
              <a:buFont typeface="Arial"/>
              <a:buAutoNum type="arabicPlain"/>
            </a:pPr>
            <a:endParaRPr lang="en-US" sz="2500" b="1" dirty="0" smtClean="0"/>
          </a:p>
          <a:p>
            <a:pPr marL="342900" marR="0" lvl="0" indent="-342900" algn="l" rtl="0">
              <a:lnSpc>
                <a:spcPct val="100000"/>
              </a:lnSpc>
              <a:spcBef>
                <a:spcPts val="0"/>
              </a:spcBef>
              <a:spcAft>
                <a:spcPts val="0"/>
              </a:spcAft>
              <a:buClr>
                <a:srgbClr val="000000"/>
              </a:buClr>
              <a:buSzPts val="2500"/>
              <a:buFont typeface="Arial"/>
              <a:buAutoNum type="arabicPlain"/>
            </a:pPr>
            <a:endParaRPr lang="en-US" sz="2500" b="1" dirty="0"/>
          </a:p>
          <a:p>
            <a:pPr marL="342900" indent="-342900">
              <a:buSzPts val="2500"/>
              <a:buFont typeface="Arial"/>
              <a:buAutoNum type="arabicPlain"/>
            </a:pPr>
            <a:r>
              <a:rPr lang="en-GB" sz="2500" b="1" dirty="0"/>
              <a:t>What is the main </a:t>
            </a:r>
            <a:r>
              <a:rPr lang="en-GB" sz="2500" b="1" dirty="0" smtClean="0"/>
              <a:t>condition needed </a:t>
            </a:r>
            <a:r>
              <a:rPr lang="en-GB" sz="2500" b="1" dirty="0" err="1" smtClean="0"/>
              <a:t>toachieve</a:t>
            </a:r>
            <a:r>
              <a:rPr lang="en-GB" sz="2500" b="1" dirty="0" smtClean="0"/>
              <a:t> </a:t>
            </a:r>
            <a:r>
              <a:rPr lang="en-GB" sz="2500" b="1" dirty="0"/>
              <a:t>this goal?(0:17)</a:t>
            </a:r>
            <a:endParaRPr lang="en-GB" sz="2800" dirty="0"/>
          </a:p>
          <a:p>
            <a:pPr marL="342900" marR="0" lvl="0" indent="-184150" algn="l" rtl="0">
              <a:lnSpc>
                <a:spcPct val="100000"/>
              </a:lnSpc>
              <a:spcBef>
                <a:spcPts val="0"/>
              </a:spcBef>
              <a:spcAft>
                <a:spcPts val="0"/>
              </a:spcAft>
              <a:buClr>
                <a:srgbClr val="000000"/>
              </a:buClr>
              <a:buSzPts val="2500"/>
              <a:buFont typeface="Arial"/>
              <a:buNone/>
            </a:pPr>
            <a:endParaRPr sz="25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5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500" b="1" i="0" u="none" strike="noStrike" cap="none" dirty="0">
                <a:solidFill>
                  <a:srgbClr val="000000"/>
                </a:solidFill>
                <a:latin typeface="Arial"/>
                <a:ea typeface="Arial"/>
                <a:cs typeface="Arial"/>
                <a:sym typeface="Arial"/>
              </a:rPr>
              <a:t>3 In order to take action, </a:t>
            </a:r>
            <a:r>
              <a:rPr lang="en-US" sz="2500" b="1" i="0" u="none" strike="noStrike" cap="none" dirty="0" smtClean="0">
                <a:solidFill>
                  <a:srgbClr val="000000"/>
                </a:solidFill>
                <a:latin typeface="Arial"/>
                <a:ea typeface="Arial"/>
                <a:cs typeface="Arial"/>
                <a:sym typeface="Arial"/>
              </a:rPr>
              <a:t>what do we </a:t>
            </a:r>
            <a:r>
              <a:rPr lang="en-US" sz="2500" b="1" i="0" u="none" strike="noStrike" cap="none" dirty="0">
                <a:solidFill>
                  <a:srgbClr val="000000"/>
                </a:solidFill>
                <a:latin typeface="Arial"/>
                <a:ea typeface="Arial"/>
                <a:cs typeface="Arial"/>
                <a:sym typeface="Arial"/>
              </a:rPr>
              <a:t>all need </a:t>
            </a:r>
            <a:r>
              <a:rPr lang="en-US" sz="2500" b="1" i="0" u="none" strike="noStrike" cap="none" dirty="0" smtClean="0">
                <a:solidFill>
                  <a:srgbClr val="000000"/>
                </a:solidFill>
                <a:latin typeface="Arial"/>
                <a:ea typeface="Arial"/>
                <a:cs typeface="Arial"/>
                <a:sym typeface="Arial"/>
              </a:rPr>
              <a:t>to do </a:t>
            </a:r>
            <a:r>
              <a:rPr lang="en-US" sz="2500" b="1" i="0" u="none" strike="noStrike" cap="none" dirty="0">
                <a:solidFill>
                  <a:srgbClr val="000000"/>
                </a:solidFill>
                <a:latin typeface="Arial"/>
                <a:ea typeface="Arial"/>
                <a:cs typeface="Arial"/>
                <a:sym typeface="Arial"/>
              </a:rPr>
              <a:t>first? (</a:t>
            </a:r>
            <a:r>
              <a:rPr lang="en-US" sz="2500" b="1" dirty="0"/>
              <a:t>0:48)</a:t>
            </a:r>
            <a:endParaRPr dirty="0"/>
          </a:p>
          <a:p>
            <a:pPr marL="0" marR="0" lvl="0" indent="0" algn="l" rtl="0">
              <a:lnSpc>
                <a:spcPct val="100000"/>
              </a:lnSpc>
              <a:spcBef>
                <a:spcPts val="0"/>
              </a:spcBef>
              <a:spcAft>
                <a:spcPts val="0"/>
              </a:spcAft>
              <a:buNone/>
            </a:pPr>
            <a:endParaRPr sz="25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5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500" b="1" i="0" u="none" strike="noStrike" cap="none" dirty="0">
                <a:solidFill>
                  <a:srgbClr val="000000"/>
                </a:solidFill>
                <a:latin typeface="Arial"/>
                <a:ea typeface="Arial"/>
                <a:cs typeface="Arial"/>
                <a:sym typeface="Arial"/>
              </a:rPr>
              <a:t>4 What is the name of the German campaign to reduce food waste? (1:0</a:t>
            </a:r>
            <a:r>
              <a:rPr lang="en-US" sz="2500" b="1" dirty="0"/>
              <a:t>9)</a:t>
            </a:r>
            <a:endParaRPr dirty="0"/>
          </a:p>
          <a:p>
            <a:pPr marL="0" marR="0" lvl="0" indent="0" algn="l" rtl="0">
              <a:lnSpc>
                <a:spcPct val="100000"/>
              </a:lnSpc>
              <a:spcBef>
                <a:spcPts val="0"/>
              </a:spcBef>
              <a:spcAft>
                <a:spcPts val="0"/>
              </a:spcAft>
              <a:buNone/>
            </a:pPr>
            <a:endParaRPr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1"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p:nvPr/>
        </p:nvSpPr>
        <p:spPr>
          <a:xfrm>
            <a:off x="205700" y="1276962"/>
            <a:ext cx="8347458" cy="5183124"/>
          </a:xfrm>
          <a:prstGeom prst="roundRect">
            <a:avLst>
              <a:gd name="adj" fmla="val 1183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4"/>
          <p:cNvSpPr txBox="1">
            <a:spLocks noGrp="1"/>
          </p:cNvSpPr>
          <p:nvPr>
            <p:ph type="title"/>
          </p:nvPr>
        </p:nvSpPr>
        <p:spPr>
          <a:xfrm>
            <a:off x="457199" y="133962"/>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959" b="1" u="sng">
                <a:solidFill>
                  <a:srgbClr val="00527D"/>
                </a:solidFill>
              </a:rPr>
              <a:t>Verständnisfragen</a:t>
            </a:r>
            <a:endParaRPr sz="3959" b="1">
              <a:solidFill>
                <a:srgbClr val="00527D"/>
              </a:solidFill>
            </a:endParaRPr>
          </a:p>
        </p:txBody>
      </p:sp>
      <p:sp>
        <p:nvSpPr>
          <p:cNvPr id="133" name="Google Shape;133;p4"/>
          <p:cNvSpPr txBox="1"/>
          <p:nvPr/>
        </p:nvSpPr>
        <p:spPr>
          <a:xfrm>
            <a:off x="457200" y="1360165"/>
            <a:ext cx="8229599" cy="501671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Arial"/>
              <a:buAutoNum type="arabicPlain"/>
            </a:pPr>
            <a:r>
              <a:rPr lang="en-US" sz="2000" b="1" i="0" u="none" strike="noStrike" cap="none" dirty="0">
                <a:solidFill>
                  <a:srgbClr val="000000"/>
                </a:solidFill>
                <a:latin typeface="Arial"/>
                <a:ea typeface="Arial"/>
                <a:cs typeface="Arial"/>
                <a:sym typeface="Arial"/>
              </a:rPr>
              <a:t>What is the aim for 2030?</a:t>
            </a:r>
            <a:endParaRPr dirty="0"/>
          </a:p>
          <a:p>
            <a:pPr marL="0" marR="0" lvl="0" indent="0" algn="l" rtl="0">
              <a:lnSpc>
                <a:spcPct val="100000"/>
              </a:lnSpc>
              <a:spcBef>
                <a:spcPts val="0"/>
              </a:spcBef>
              <a:spcAft>
                <a:spcPts val="0"/>
              </a:spcAft>
              <a:buNone/>
            </a:pPr>
            <a:endParaRPr sz="2000" b="1" i="0" u="none" strike="noStrike" cap="none" dirty="0">
              <a:solidFill>
                <a:srgbClr val="000000"/>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dirty="0">
                <a:solidFill>
                  <a:srgbClr val="000000"/>
                </a:solidFill>
                <a:highlight>
                  <a:srgbClr val="FFFF00"/>
                </a:highlight>
                <a:latin typeface="Arial"/>
                <a:ea typeface="Arial"/>
                <a:cs typeface="Arial"/>
                <a:sym typeface="Arial"/>
              </a:rPr>
              <a:t>- To </a:t>
            </a:r>
            <a:r>
              <a:rPr lang="en-US" sz="2000" b="1" i="0" u="none" strike="noStrike" cap="none" dirty="0" smtClean="0">
                <a:solidFill>
                  <a:srgbClr val="000000"/>
                </a:solidFill>
                <a:highlight>
                  <a:srgbClr val="FFFF00"/>
                </a:highlight>
                <a:latin typeface="Arial"/>
                <a:ea typeface="Arial"/>
                <a:cs typeface="Arial"/>
                <a:sym typeface="Arial"/>
              </a:rPr>
              <a:t>halve global </a:t>
            </a:r>
            <a:r>
              <a:rPr lang="en-US" sz="2000" b="1" i="0" u="none" strike="noStrike" cap="none" dirty="0">
                <a:solidFill>
                  <a:srgbClr val="000000"/>
                </a:solidFill>
                <a:highlight>
                  <a:srgbClr val="FFFF00"/>
                </a:highlight>
                <a:latin typeface="Arial"/>
                <a:ea typeface="Arial"/>
                <a:cs typeface="Arial"/>
                <a:sym typeface="Arial"/>
              </a:rPr>
              <a:t>food </a:t>
            </a:r>
            <a:r>
              <a:rPr lang="en-US" sz="2000" b="1" i="0" u="none" strike="noStrike" cap="none" dirty="0" smtClean="0">
                <a:solidFill>
                  <a:srgbClr val="000000"/>
                </a:solidFill>
                <a:highlight>
                  <a:srgbClr val="FFFF00"/>
                </a:highlight>
                <a:latin typeface="Arial"/>
                <a:ea typeface="Arial"/>
                <a:cs typeface="Arial"/>
                <a:sym typeface="Arial"/>
              </a:rPr>
              <a:t>waste</a:t>
            </a:r>
            <a:endParaRPr sz="2000" b="1" i="0" u="none" strike="noStrike" cap="none" dirty="0">
              <a:solidFill>
                <a:srgbClr val="000000"/>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None/>
            </a:pPr>
            <a:endParaRPr sz="2000" b="1"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AutoNum type="arabicPlain" startAt="2"/>
            </a:pPr>
            <a:r>
              <a:rPr lang="en-US" sz="2000" b="1" i="0" u="none" strike="noStrike" cap="none" dirty="0">
                <a:solidFill>
                  <a:srgbClr val="000000"/>
                </a:solidFill>
                <a:latin typeface="Arial"/>
                <a:ea typeface="Arial"/>
                <a:cs typeface="Arial"/>
                <a:sym typeface="Arial"/>
              </a:rPr>
              <a:t>What is the main condition </a:t>
            </a:r>
            <a:r>
              <a:rPr lang="en-US" sz="2000" b="1" i="0" u="none" strike="noStrike" cap="none" dirty="0" smtClean="0">
                <a:solidFill>
                  <a:srgbClr val="000000"/>
                </a:solidFill>
                <a:latin typeface="Arial"/>
                <a:ea typeface="Arial"/>
                <a:cs typeface="Arial"/>
                <a:sym typeface="Arial"/>
              </a:rPr>
              <a:t>needed to </a:t>
            </a:r>
            <a:r>
              <a:rPr lang="en-US" sz="2000" b="1" i="0" u="none" strike="noStrike" cap="none" dirty="0">
                <a:solidFill>
                  <a:srgbClr val="000000"/>
                </a:solidFill>
                <a:latin typeface="Arial"/>
                <a:ea typeface="Arial"/>
                <a:cs typeface="Arial"/>
                <a:sym typeface="Arial"/>
              </a:rPr>
              <a:t>achieve this goal?</a:t>
            </a:r>
            <a:endParaRPr dirty="0"/>
          </a:p>
          <a:p>
            <a:pPr marL="342900" marR="0" lvl="0" indent="-215900" algn="l" rtl="0">
              <a:lnSpc>
                <a:spcPct val="100000"/>
              </a:lnSpc>
              <a:spcBef>
                <a:spcPts val="0"/>
              </a:spcBef>
              <a:spcAft>
                <a:spcPts val="0"/>
              </a:spcAft>
              <a:buClr>
                <a:srgbClr val="000000"/>
              </a:buClr>
              <a:buSzPts val="2000"/>
              <a:buFont typeface="Arial"/>
              <a:buNone/>
            </a:pPr>
            <a:endParaRPr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dirty="0" smtClean="0">
                <a:solidFill>
                  <a:srgbClr val="000000"/>
                </a:solidFill>
                <a:highlight>
                  <a:srgbClr val="FFFF00"/>
                </a:highlight>
                <a:latin typeface="Arial"/>
                <a:ea typeface="Arial"/>
                <a:cs typeface="Arial"/>
                <a:sym typeface="Arial"/>
              </a:rPr>
              <a:t>- We must all </a:t>
            </a:r>
            <a:r>
              <a:rPr lang="en-GB" sz="2000" b="1" i="0" u="none" strike="noStrike" cap="none" dirty="0" smtClean="0">
                <a:solidFill>
                  <a:srgbClr val="000000"/>
                </a:solidFill>
                <a:highlight>
                  <a:srgbClr val="FFFF00"/>
                </a:highlight>
                <a:latin typeface="Arial"/>
                <a:ea typeface="Arial"/>
                <a:cs typeface="Arial"/>
                <a:sym typeface="Arial"/>
              </a:rPr>
              <a:t>contribute</a:t>
            </a:r>
          </a:p>
          <a:p>
            <a:pPr marL="0" marR="0" lvl="0" indent="0" algn="l" rtl="0">
              <a:lnSpc>
                <a:spcPct val="100000"/>
              </a:lnSpc>
              <a:spcBef>
                <a:spcPts val="0"/>
              </a:spcBef>
              <a:spcAft>
                <a:spcPts val="0"/>
              </a:spcAft>
              <a:buNone/>
            </a:pPr>
            <a:endParaRPr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dirty="0">
                <a:solidFill>
                  <a:srgbClr val="000000"/>
                </a:solidFill>
                <a:latin typeface="Arial"/>
                <a:ea typeface="Arial"/>
                <a:cs typeface="Arial"/>
                <a:sym typeface="Arial"/>
              </a:rPr>
              <a:t>3 In order to take action, </a:t>
            </a:r>
            <a:r>
              <a:rPr lang="en-US" sz="2000" b="1" i="0" u="none" strike="noStrike" cap="none" dirty="0" smtClean="0">
                <a:solidFill>
                  <a:srgbClr val="000000"/>
                </a:solidFill>
                <a:latin typeface="Arial"/>
                <a:ea typeface="Arial"/>
                <a:cs typeface="Arial"/>
                <a:sym typeface="Arial"/>
              </a:rPr>
              <a:t>what do we </a:t>
            </a:r>
            <a:r>
              <a:rPr lang="en-US" sz="2000" b="1" i="0" u="none" strike="noStrike" cap="none" dirty="0">
                <a:solidFill>
                  <a:srgbClr val="000000"/>
                </a:solidFill>
                <a:latin typeface="Arial"/>
                <a:ea typeface="Arial"/>
                <a:cs typeface="Arial"/>
                <a:sym typeface="Arial"/>
              </a:rPr>
              <a:t>all need to </a:t>
            </a:r>
            <a:r>
              <a:rPr lang="en-US" sz="2000" b="1" i="0" u="none" strike="noStrike" cap="none" dirty="0" smtClean="0">
                <a:solidFill>
                  <a:srgbClr val="000000"/>
                </a:solidFill>
                <a:latin typeface="Arial"/>
                <a:ea typeface="Arial"/>
                <a:cs typeface="Arial"/>
                <a:sym typeface="Arial"/>
              </a:rPr>
              <a:t>do first</a:t>
            </a:r>
            <a:r>
              <a:rPr lang="en-US" sz="2000" b="1"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dirty="0">
                <a:solidFill>
                  <a:srgbClr val="000000"/>
                </a:solidFill>
                <a:highlight>
                  <a:srgbClr val="FFFF00"/>
                </a:highlight>
                <a:latin typeface="Arial"/>
                <a:ea typeface="Arial"/>
                <a:cs typeface="Arial"/>
                <a:sym typeface="Arial"/>
              </a:rPr>
              <a:t>- </a:t>
            </a:r>
            <a:r>
              <a:rPr lang="en-US" sz="2000" b="1" i="0" u="none" strike="noStrike" cap="none" dirty="0" smtClean="0">
                <a:solidFill>
                  <a:srgbClr val="000000"/>
                </a:solidFill>
                <a:highlight>
                  <a:srgbClr val="FFFF00"/>
                </a:highlight>
                <a:latin typeface="Arial"/>
                <a:ea typeface="Arial"/>
                <a:cs typeface="Arial"/>
                <a:sym typeface="Arial"/>
              </a:rPr>
              <a:t>Understand </a:t>
            </a:r>
            <a:r>
              <a:rPr lang="en-US" sz="2000" b="1" i="0" u="none" strike="noStrike" cap="none" dirty="0">
                <a:solidFill>
                  <a:srgbClr val="000000"/>
                </a:solidFill>
                <a:highlight>
                  <a:srgbClr val="FFFF00"/>
                </a:highlight>
                <a:latin typeface="Arial"/>
                <a:ea typeface="Arial"/>
                <a:cs typeface="Arial"/>
                <a:sym typeface="Arial"/>
              </a:rPr>
              <a:t>/ become aware of this issue</a:t>
            </a:r>
            <a:endParaRPr sz="2000" b="1" i="0" u="none" strike="noStrike" cap="none" dirty="0">
              <a:solidFill>
                <a:srgbClr val="000000"/>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None/>
            </a:pPr>
            <a:endParaRPr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dirty="0">
                <a:solidFill>
                  <a:srgbClr val="000000"/>
                </a:solidFill>
                <a:latin typeface="Arial"/>
                <a:ea typeface="Arial"/>
                <a:cs typeface="Arial"/>
                <a:sym typeface="Arial"/>
              </a:rPr>
              <a:t>4 What is the name of the German campaign to reduce food waste?</a:t>
            </a:r>
            <a:endParaRPr dirty="0"/>
          </a:p>
          <a:p>
            <a:pPr marL="0" marR="0" lvl="0" indent="0" algn="l" rtl="0">
              <a:lnSpc>
                <a:spcPct val="100000"/>
              </a:lnSpc>
              <a:spcBef>
                <a:spcPts val="0"/>
              </a:spcBef>
              <a:spcAft>
                <a:spcPts val="0"/>
              </a:spcAft>
              <a:buNone/>
            </a:pPr>
            <a:endParaRPr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dirty="0">
                <a:solidFill>
                  <a:srgbClr val="000000"/>
                </a:solidFill>
                <a:highlight>
                  <a:srgbClr val="FFFF00"/>
                </a:highlight>
                <a:latin typeface="Arial"/>
                <a:ea typeface="Arial"/>
                <a:cs typeface="Arial"/>
                <a:sym typeface="Arial"/>
              </a:rPr>
              <a:t>- Too good for the bin („</a:t>
            </a:r>
            <a:r>
              <a:rPr lang="en-US" sz="2000" b="1" i="0" u="none" strike="noStrike" cap="none" dirty="0" err="1">
                <a:solidFill>
                  <a:srgbClr val="000000"/>
                </a:solidFill>
                <a:highlight>
                  <a:srgbClr val="FFFF00"/>
                </a:highlight>
                <a:latin typeface="Arial"/>
                <a:ea typeface="Arial"/>
                <a:cs typeface="Arial"/>
                <a:sym typeface="Arial"/>
              </a:rPr>
              <a:t>Zu</a:t>
            </a:r>
            <a:r>
              <a:rPr lang="en-US" sz="2000" b="1" i="0" u="none" strike="noStrike" cap="none" dirty="0">
                <a:solidFill>
                  <a:srgbClr val="000000"/>
                </a:solidFill>
                <a:highlight>
                  <a:srgbClr val="FFFF00"/>
                </a:highlight>
                <a:latin typeface="Arial"/>
                <a:ea typeface="Arial"/>
                <a:cs typeface="Arial"/>
                <a:sym typeface="Arial"/>
              </a:rPr>
              <a:t> gut </a:t>
            </a:r>
            <a:r>
              <a:rPr lang="en-US" sz="2000" b="1" i="0" u="none" strike="noStrike" cap="none" dirty="0" err="1">
                <a:solidFill>
                  <a:srgbClr val="000000"/>
                </a:solidFill>
                <a:highlight>
                  <a:srgbClr val="FFFF00"/>
                </a:highlight>
                <a:latin typeface="Arial"/>
                <a:ea typeface="Arial"/>
                <a:cs typeface="Arial"/>
                <a:sym typeface="Arial"/>
              </a:rPr>
              <a:t>für</a:t>
            </a:r>
            <a:r>
              <a:rPr lang="en-US" sz="2000" b="1" i="0" u="none" strike="noStrike" cap="none" dirty="0">
                <a:solidFill>
                  <a:srgbClr val="000000"/>
                </a:solidFill>
                <a:highlight>
                  <a:srgbClr val="FFFF00"/>
                </a:highlight>
                <a:latin typeface="Arial"/>
                <a:ea typeface="Arial"/>
                <a:cs typeface="Arial"/>
                <a:sym typeface="Arial"/>
              </a:rPr>
              <a:t> die </a:t>
            </a:r>
            <a:r>
              <a:rPr lang="en-US" sz="2000" b="1" i="0" u="none" strike="noStrike" cap="none" dirty="0" err="1">
                <a:solidFill>
                  <a:srgbClr val="000000"/>
                </a:solidFill>
                <a:highlight>
                  <a:srgbClr val="FFFF00"/>
                </a:highlight>
                <a:latin typeface="Arial"/>
                <a:ea typeface="Arial"/>
                <a:cs typeface="Arial"/>
                <a:sym typeface="Arial"/>
              </a:rPr>
              <a:t>Tonne</a:t>
            </a:r>
            <a:r>
              <a:rPr lang="en-US" sz="2000" b="1" i="0" u="none" strike="noStrike" cap="none" dirty="0">
                <a:solidFill>
                  <a:srgbClr val="000000"/>
                </a:solidFill>
                <a:highlight>
                  <a:srgbClr val="FFFF00"/>
                </a:highlight>
                <a:latin typeface="Arial"/>
                <a:ea typeface="Arial"/>
                <a:cs typeface="Arial"/>
                <a:sym typeface="Arial"/>
              </a:rPr>
              <a:t>“)</a:t>
            </a:r>
            <a:endParaR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p:nvPr/>
        </p:nvSpPr>
        <p:spPr>
          <a:xfrm>
            <a:off x="205700" y="1276962"/>
            <a:ext cx="8347458" cy="5183124"/>
          </a:xfrm>
          <a:prstGeom prst="roundRect">
            <a:avLst>
              <a:gd name="adj" fmla="val 1183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5"/>
          <p:cNvSpPr txBox="1">
            <a:spLocks noGrp="1"/>
          </p:cNvSpPr>
          <p:nvPr>
            <p:ph type="title"/>
          </p:nvPr>
        </p:nvSpPr>
        <p:spPr>
          <a:xfrm>
            <a:off x="457199" y="133962"/>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959" b="1" u="sng">
                <a:solidFill>
                  <a:srgbClr val="00527D"/>
                </a:solidFill>
              </a:rPr>
              <a:t>Verständnisfragen</a:t>
            </a:r>
            <a:endParaRPr sz="3959" b="1">
              <a:solidFill>
                <a:srgbClr val="00527D"/>
              </a:solidFill>
            </a:endParaRPr>
          </a:p>
        </p:txBody>
      </p:sp>
      <p:sp>
        <p:nvSpPr>
          <p:cNvPr id="141" name="Google Shape;141;p25"/>
          <p:cNvSpPr txBox="1"/>
          <p:nvPr/>
        </p:nvSpPr>
        <p:spPr>
          <a:xfrm>
            <a:off x="457199" y="1478969"/>
            <a:ext cx="8229599" cy="463203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500"/>
              <a:buFont typeface="Arial"/>
              <a:buAutoNum type="arabicPlain"/>
            </a:pPr>
            <a:r>
              <a:rPr lang="en-US" sz="2500" b="1" i="0" u="none" strike="noStrike" cap="none">
                <a:solidFill>
                  <a:srgbClr val="000000"/>
                </a:solidFill>
                <a:latin typeface="Arial"/>
                <a:ea typeface="Arial"/>
                <a:cs typeface="Arial"/>
                <a:sym typeface="Arial"/>
              </a:rPr>
              <a:t>Was ist das Ziel für 2030? </a:t>
            </a:r>
            <a:r>
              <a:rPr lang="en-US" sz="2500" b="1">
                <a:solidFill>
                  <a:schemeClr val="dk1"/>
                </a:solidFill>
              </a:rPr>
              <a:t>(0:10)</a:t>
            </a:r>
            <a:endParaRPr sz="25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500" b="1"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500"/>
              <a:buFont typeface="Arial"/>
              <a:buAutoNum type="arabicPlain"/>
            </a:pPr>
            <a:r>
              <a:rPr lang="en-US" sz="2500" b="1" i="0" u="none" strike="noStrike" cap="none">
                <a:solidFill>
                  <a:srgbClr val="000000"/>
                </a:solidFill>
                <a:latin typeface="Arial"/>
                <a:ea typeface="Arial"/>
                <a:cs typeface="Arial"/>
                <a:sym typeface="Arial"/>
              </a:rPr>
              <a:t>Was ist die wichtigste Bedingung, um das Ziel zu erreichen? </a:t>
            </a:r>
            <a:r>
              <a:rPr lang="en-US" sz="2500" b="1">
                <a:solidFill>
                  <a:schemeClr val="dk1"/>
                </a:solidFill>
              </a:rPr>
              <a:t>(0:17)</a:t>
            </a:r>
            <a:endParaRPr/>
          </a:p>
          <a:p>
            <a:pPr marL="0" marR="0" lvl="0" indent="0" algn="l" rtl="0">
              <a:lnSpc>
                <a:spcPct val="100000"/>
              </a:lnSpc>
              <a:spcBef>
                <a:spcPts val="0"/>
              </a:spcBef>
              <a:spcAft>
                <a:spcPts val="0"/>
              </a:spcAft>
              <a:buNone/>
            </a:pPr>
            <a:endParaRPr sz="25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500" b="1" i="0" u="none" strike="noStrike" cap="none">
                <a:solidFill>
                  <a:srgbClr val="000000"/>
                </a:solidFill>
                <a:latin typeface="Arial"/>
                <a:ea typeface="Arial"/>
                <a:cs typeface="Arial"/>
                <a:sym typeface="Arial"/>
              </a:rPr>
              <a:t>3 Bevor wir handeln, müssen wir zuerst… </a:t>
            </a:r>
            <a:r>
              <a:rPr lang="en-US" sz="2500" b="1">
                <a:solidFill>
                  <a:schemeClr val="dk1"/>
                </a:solidFill>
              </a:rPr>
              <a:t>(0:48)</a:t>
            </a:r>
            <a:endParaRPr/>
          </a:p>
          <a:p>
            <a:pPr marL="0" marR="0" lvl="0" indent="0" algn="l" rtl="0">
              <a:lnSpc>
                <a:spcPct val="100000"/>
              </a:lnSpc>
              <a:spcBef>
                <a:spcPts val="0"/>
              </a:spcBef>
              <a:spcAft>
                <a:spcPts val="0"/>
              </a:spcAft>
              <a:buNone/>
            </a:pPr>
            <a:endParaRPr sz="25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5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500" b="1" i="0" u="none" strike="noStrike" cap="none">
                <a:solidFill>
                  <a:srgbClr val="000000"/>
                </a:solidFill>
                <a:latin typeface="Arial"/>
                <a:ea typeface="Arial"/>
                <a:cs typeface="Arial"/>
                <a:sym typeface="Arial"/>
              </a:rPr>
              <a:t>4 Wie heißt die Deutsche Kampagne gegen Lebensmittelabfälle? </a:t>
            </a:r>
            <a:r>
              <a:rPr lang="en-US" sz="2500" b="1">
                <a:solidFill>
                  <a:schemeClr val="dk1"/>
                </a:solidFill>
              </a:rPr>
              <a:t>(1:09)</a:t>
            </a:r>
            <a:endParaRPr/>
          </a:p>
          <a:p>
            <a:pPr marL="0" marR="0" lvl="0" indent="0" algn="l" rtl="0">
              <a:lnSpc>
                <a:spcPct val="100000"/>
              </a:lnSpc>
              <a:spcBef>
                <a:spcPts val="0"/>
              </a:spcBef>
              <a:spcAft>
                <a:spcPts val="0"/>
              </a:spcAft>
              <a:buNone/>
            </a:pPr>
            <a:endParaRPr sz="200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p:nvPr/>
        </p:nvSpPr>
        <p:spPr>
          <a:xfrm>
            <a:off x="205700" y="1276962"/>
            <a:ext cx="8347458" cy="5183124"/>
          </a:xfrm>
          <a:prstGeom prst="roundRect">
            <a:avLst>
              <a:gd name="adj" fmla="val 1183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6"/>
          <p:cNvSpPr txBox="1">
            <a:spLocks noGrp="1"/>
          </p:cNvSpPr>
          <p:nvPr>
            <p:ph type="title"/>
          </p:nvPr>
        </p:nvSpPr>
        <p:spPr>
          <a:xfrm>
            <a:off x="457199" y="133962"/>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959" b="1" u="sng">
                <a:solidFill>
                  <a:srgbClr val="00527D"/>
                </a:solidFill>
              </a:rPr>
              <a:t>Verständnisfragen</a:t>
            </a:r>
            <a:endParaRPr sz="3959" b="1">
              <a:solidFill>
                <a:srgbClr val="00527D"/>
              </a:solidFill>
            </a:endParaRPr>
          </a:p>
        </p:txBody>
      </p:sp>
      <p:sp>
        <p:nvSpPr>
          <p:cNvPr id="149" name="Google Shape;149;p26"/>
          <p:cNvSpPr txBox="1"/>
          <p:nvPr/>
        </p:nvSpPr>
        <p:spPr>
          <a:xfrm>
            <a:off x="457199" y="1360145"/>
            <a:ext cx="8229599" cy="470898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Arial"/>
              <a:buAutoNum type="arabicPlain"/>
            </a:pPr>
            <a:r>
              <a:rPr lang="en-US" sz="2000" b="1" i="0" u="none" strike="noStrike" cap="none">
                <a:solidFill>
                  <a:srgbClr val="000000"/>
                </a:solidFill>
                <a:latin typeface="Arial"/>
                <a:ea typeface="Arial"/>
                <a:cs typeface="Arial"/>
                <a:sym typeface="Arial"/>
              </a:rPr>
              <a:t>Was ist das Ziel für 2030?</a:t>
            </a:r>
            <a:endParaRPr/>
          </a:p>
          <a:p>
            <a:pPr marL="0" marR="0" lvl="0" indent="0" algn="l" rtl="0">
              <a:lnSpc>
                <a:spcPct val="100000"/>
              </a:lnSpc>
              <a:spcBef>
                <a:spcPts val="0"/>
              </a:spcBef>
              <a:spcAft>
                <a:spcPts val="0"/>
              </a:spcAft>
              <a:buNone/>
            </a:pPr>
            <a:endParaRPr sz="2000" b="1" i="0" u="none" strike="noStrike" cap="none">
              <a:solidFill>
                <a:srgbClr val="000000"/>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000000"/>
                </a:solidFill>
                <a:highlight>
                  <a:srgbClr val="FFFF00"/>
                </a:highlight>
                <a:latin typeface="Arial"/>
                <a:ea typeface="Arial"/>
                <a:cs typeface="Arial"/>
                <a:sym typeface="Arial"/>
              </a:rPr>
              <a:t>- Lebensmittelabfälle bis 2030 zu halbieren</a:t>
            </a:r>
            <a:endParaRPr/>
          </a:p>
          <a:p>
            <a:pPr marL="0" marR="0" lvl="0" indent="0" algn="l" rtl="0">
              <a:lnSpc>
                <a:spcPct val="100000"/>
              </a:lnSpc>
              <a:spcBef>
                <a:spcPts val="0"/>
              </a:spcBef>
              <a:spcAft>
                <a:spcPts val="0"/>
              </a:spcAft>
              <a:buNone/>
            </a:pPr>
            <a:endParaRPr sz="2000" b="1"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AutoNum type="arabicPlain" startAt="2"/>
            </a:pPr>
            <a:r>
              <a:rPr lang="en-US" sz="2000" b="1" i="0" u="none" strike="noStrike" cap="none">
                <a:solidFill>
                  <a:srgbClr val="000000"/>
                </a:solidFill>
                <a:latin typeface="Arial"/>
                <a:ea typeface="Arial"/>
                <a:cs typeface="Arial"/>
                <a:sym typeface="Arial"/>
              </a:rPr>
              <a:t>Was ist die wichtigste Bedingung, um das Ziel zu erreichen?</a:t>
            </a:r>
            <a:endParaRPr/>
          </a:p>
          <a:p>
            <a:pPr marL="342900" marR="0" lvl="0" indent="-21590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000000"/>
                </a:solidFill>
                <a:highlight>
                  <a:srgbClr val="FFFF00"/>
                </a:highlight>
                <a:latin typeface="Arial"/>
                <a:ea typeface="Arial"/>
                <a:cs typeface="Arial"/>
                <a:sym typeface="Arial"/>
              </a:rPr>
              <a:t>- Wir müssen alle mitmachen</a:t>
            </a:r>
            <a:endParaRPr/>
          </a:p>
          <a:p>
            <a:pPr marL="0" marR="0" lvl="0" indent="0" algn="l" rtl="0">
              <a:lnSpc>
                <a:spcPct val="100000"/>
              </a:lnSpc>
              <a:spcBef>
                <a:spcPts val="0"/>
              </a:spcBef>
              <a:spcAft>
                <a:spcPts val="0"/>
              </a:spcAft>
              <a:buNone/>
            </a:pP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3 Bevor wir handeln, müssen wir zuerst…</a:t>
            </a:r>
            <a:endParaRPr/>
          </a:p>
          <a:p>
            <a:pPr marL="0" marR="0" lvl="0" indent="0" algn="l" rtl="0">
              <a:lnSpc>
                <a:spcPct val="100000"/>
              </a:lnSpc>
              <a:spcBef>
                <a:spcPts val="0"/>
              </a:spcBef>
              <a:spcAft>
                <a:spcPts val="0"/>
              </a:spcAft>
              <a:buNone/>
            </a:pP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000000"/>
                </a:solidFill>
                <a:highlight>
                  <a:srgbClr val="FFFF00"/>
                </a:highlight>
                <a:latin typeface="Arial"/>
                <a:ea typeface="Arial"/>
                <a:cs typeface="Arial"/>
                <a:sym typeface="Arial"/>
              </a:rPr>
              <a:t>- ein Verständnis (für das Thema) bekommen</a:t>
            </a:r>
            <a:endParaRPr/>
          </a:p>
          <a:p>
            <a:pPr marL="0" marR="0" lvl="0" indent="0" algn="l" rtl="0">
              <a:lnSpc>
                <a:spcPct val="100000"/>
              </a:lnSpc>
              <a:spcBef>
                <a:spcPts val="0"/>
              </a:spcBef>
              <a:spcAft>
                <a:spcPts val="0"/>
              </a:spcAft>
              <a:buNone/>
            </a:pP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4 Wie heißt die Deutsche Kampagne gegen Lebensmittelabfälle?</a:t>
            </a:r>
            <a:endParaRPr/>
          </a:p>
          <a:p>
            <a:pPr marL="0" marR="0" lvl="0" indent="0" algn="l" rtl="0">
              <a:lnSpc>
                <a:spcPct val="100000"/>
              </a:lnSpc>
              <a:spcBef>
                <a:spcPts val="0"/>
              </a:spcBef>
              <a:spcAft>
                <a:spcPts val="0"/>
              </a:spcAft>
              <a:buNone/>
            </a:pP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000000"/>
                </a:solidFill>
                <a:highlight>
                  <a:srgbClr val="FFFF00"/>
                </a:highlight>
                <a:latin typeface="Arial"/>
                <a:ea typeface="Arial"/>
                <a:cs typeface="Arial"/>
                <a:sym typeface="Arial"/>
              </a:rPr>
              <a:t>- „Zu gut für die Tonne“</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1452</Words>
  <Application>Microsoft Office PowerPoint</Application>
  <PresentationFormat>On-screen Show (4:3)</PresentationFormat>
  <Paragraphs>150</Paragraphs>
  <Slides>20</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Was passiert hier?</vt:lpstr>
      <vt:lpstr>Lebensmittelabfälle bis 2030 halbieren</vt:lpstr>
      <vt:lpstr>Verständnisfragen</vt:lpstr>
      <vt:lpstr>Verständnisfragen</vt:lpstr>
      <vt:lpstr>Verständnisfragen</vt:lpstr>
      <vt:lpstr>Verständnisfragen</vt:lpstr>
      <vt:lpstr>Zu gut für die Tonne</vt:lpstr>
      <vt:lpstr>Lebensmittelverschwendung</vt:lpstr>
      <vt:lpstr>Lebensmittelverschwendung - Aufgaben</vt:lpstr>
      <vt:lpstr>Lebensmittelverschwendung (start -00:34)</vt:lpstr>
      <vt:lpstr>Ursachen (00:35 – 2:03)</vt:lpstr>
      <vt:lpstr>Ethische Folgen (2:03 – 2:50)</vt:lpstr>
      <vt:lpstr>Auswirkungen auf die Umwelt (2:51 – 3:35)</vt:lpstr>
      <vt:lpstr>Was kann der Einzelne tun? (03:35 - end)</vt:lpstr>
      <vt:lpstr>Gruppenpräsentation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Suzi Bewell</dc:creator>
  <cp:lastModifiedBy>peter sledge</cp:lastModifiedBy>
  <cp:revision>5</cp:revision>
  <dcterms:created xsi:type="dcterms:W3CDTF">2019-09-19T13:56:06Z</dcterms:created>
  <dcterms:modified xsi:type="dcterms:W3CDTF">2020-08-05T18:02:29Z</dcterms:modified>
</cp:coreProperties>
</file>