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1" roundtripDataSignature="AMtx7mgdqUjlou9lc+wQUpw8syY+ApQ9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80199F-017C-432E-94D4-3A084B31A645}">
  <a:tblStyle styleId="{2380199F-017C-432E-94D4-3A084B31A645}"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553944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n.int/madagascar/"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unhcr.org/nutrition-and-food-security.html" TargetMode="External"/><Relationship Id="rId5" Type="http://schemas.openxmlformats.org/officeDocument/2006/relationships/hyperlink" Target="https://www.worldbank.org/en/country/madagascar" TargetMode="External"/><Relationship Id="rId4" Type="http://schemas.openxmlformats.org/officeDocument/2006/relationships/hyperlink" Target="https://www.unicef.org/madagascar/en/report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xfam.org/en/5-things-you-need-know-about-climate-change-and-hunger"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theguardian.com/business/2017/oct/24/food-ruined-by-drought-could-feed-more-than-80m-a-day-says-world-bank"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Background information about Madagascar:</a:t>
            </a:r>
            <a:endParaRPr dirty="0"/>
          </a:p>
          <a:p>
            <a:pPr marL="0" lvl="0" indent="0" algn="l" rtl="0">
              <a:lnSpc>
                <a:spcPct val="100000"/>
              </a:lnSpc>
              <a:spcBef>
                <a:spcPts val="0"/>
              </a:spcBef>
              <a:spcAft>
                <a:spcPts val="0"/>
              </a:spcAft>
              <a:buClr>
                <a:schemeClr val="dk1"/>
              </a:buClr>
              <a:buSzPts val="1100"/>
              <a:buFont typeface="Arial"/>
              <a:buNone/>
            </a:pPr>
            <a:r>
              <a:rPr lang="en-US" sz="1100" dirty="0">
                <a:solidFill>
                  <a:srgbClr val="000000"/>
                </a:solidFill>
                <a:uFill>
                  <a:noFill/>
                </a:uFill>
                <a:latin typeface="Arial"/>
                <a:ea typeface="Arial"/>
                <a:cs typeface="Arial"/>
                <a:sym typeface="Arial"/>
                <a:hlinkClick r:id="rId3"/>
              </a:rPr>
              <a:t>https://www.un.int/madagascar/</a:t>
            </a:r>
            <a:r>
              <a:rPr lang="en-US" sz="1100" dirty="0">
                <a:solidFill>
                  <a:srgbClr val="000000"/>
                </a:solidFill>
                <a:latin typeface="Arial"/>
                <a:ea typeface="Arial"/>
                <a:cs typeface="Arial"/>
                <a:sym typeface="Arial"/>
              </a:rPr>
              <a:t> ;</a:t>
            </a:r>
            <a:r>
              <a:rPr lang="en-US" sz="1100" dirty="0">
                <a:solidFill>
                  <a:srgbClr val="000000"/>
                </a:solidFill>
                <a:uFill>
                  <a:noFill/>
                </a:uFill>
                <a:latin typeface="Arial"/>
                <a:ea typeface="Arial"/>
                <a:cs typeface="Arial"/>
                <a:sym typeface="Arial"/>
                <a:hlinkClick r:id="rId4"/>
              </a:rPr>
              <a:t> https://www.unicef.org/madagascar/en/reports</a:t>
            </a:r>
            <a:r>
              <a:rPr lang="en-US" sz="1100" dirty="0">
                <a:solidFill>
                  <a:srgbClr val="000000"/>
                </a:solidFill>
                <a:latin typeface="Arial"/>
                <a:ea typeface="Arial"/>
                <a:cs typeface="Arial"/>
                <a:sym typeface="Arial"/>
              </a:rPr>
              <a:t>;</a:t>
            </a:r>
            <a:r>
              <a:rPr lang="en-US" sz="1100" dirty="0">
                <a:solidFill>
                  <a:srgbClr val="000000"/>
                </a:solidFill>
                <a:uFill>
                  <a:noFill/>
                </a:uFill>
                <a:latin typeface="Arial"/>
                <a:ea typeface="Arial"/>
                <a:cs typeface="Arial"/>
                <a:sym typeface="Arial"/>
                <a:hlinkClick r:id="rId5"/>
              </a:rPr>
              <a:t> https://www.worldbank.org/en/country/madagascar</a:t>
            </a:r>
            <a:r>
              <a:rPr lang="en-US" sz="1100" dirty="0">
                <a:solidFill>
                  <a:srgbClr val="000000"/>
                </a:solidFill>
                <a:latin typeface="Arial"/>
                <a:ea typeface="Arial"/>
                <a:cs typeface="Arial"/>
                <a:sym typeface="Arial"/>
              </a:rPr>
              <a:t>; </a:t>
            </a:r>
            <a:r>
              <a:rPr lang="en-US" sz="1100" dirty="0">
                <a:solidFill>
                  <a:srgbClr val="000000"/>
                </a:solidFill>
                <a:uFill>
                  <a:noFill/>
                </a:uFill>
                <a:latin typeface="Arial"/>
                <a:ea typeface="Arial"/>
                <a:cs typeface="Arial"/>
                <a:sym typeface="Arial"/>
                <a:hlinkClick r:id="rId6"/>
              </a:rPr>
              <a:t>https://www.unhcr.org/nutrition-and-food-security.html</a:t>
            </a:r>
            <a:endParaRPr sz="1100"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dirty="0">
              <a:solidFill>
                <a:srgbClr val="000000"/>
              </a:solidFill>
            </a:endParaRPr>
          </a:p>
          <a:p>
            <a:pPr marL="0" lvl="0" indent="0" algn="l" rtl="0">
              <a:lnSpc>
                <a:spcPct val="100000"/>
              </a:lnSpc>
              <a:spcBef>
                <a:spcPts val="0"/>
              </a:spcBef>
              <a:spcAft>
                <a:spcPts val="0"/>
              </a:spcAft>
              <a:buSzPts val="1400"/>
              <a:buNone/>
            </a:pPr>
            <a:r>
              <a:rPr lang="en-US" dirty="0">
                <a:solidFill>
                  <a:srgbClr val="000000"/>
                </a:solidFill>
              </a:rPr>
              <a:t>https://pixabay.com/nl/photos/voedsel-vork-mes-tabel-plaat-2803655/</a:t>
            </a:r>
            <a:endParaRPr dirty="0">
              <a:solidFill>
                <a:srgbClr val="000000"/>
              </a:solidFill>
            </a:endParaRPr>
          </a:p>
        </p:txBody>
      </p:sp>
      <p:sp>
        <p:nvSpPr>
          <p:cNvPr id="90" name="Google Shape;9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7732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Pupils are asked to independently research the island of Madagascar, perhaps for homework?</a:t>
            </a:r>
            <a:endParaRPr dirty="0"/>
          </a:p>
          <a:p>
            <a:pPr marL="0" lvl="0" indent="0" algn="l" rtl="0">
              <a:lnSpc>
                <a:spcPct val="100000"/>
              </a:lnSpc>
              <a:spcBef>
                <a:spcPts val="0"/>
              </a:spcBef>
              <a:spcAft>
                <a:spcPts val="0"/>
              </a:spcAft>
              <a:buSzPts val="1400"/>
              <a:buNone/>
            </a:pPr>
            <a:r>
              <a:rPr lang="en-US" b="1" dirty="0"/>
              <a:t>Extension: </a:t>
            </a:r>
            <a:r>
              <a:rPr lang="en-US" dirty="0"/>
              <a:t>Find one fun or interesting fact about Madagascar.</a:t>
            </a:r>
            <a:endParaRPr dirty="0"/>
          </a:p>
          <a:p>
            <a:pPr marL="0" lvl="0" indent="0" algn="l" rtl="0">
              <a:lnSpc>
                <a:spcPct val="100000"/>
              </a:lnSpc>
              <a:spcBef>
                <a:spcPts val="0"/>
              </a:spcBef>
              <a:spcAft>
                <a:spcPts val="0"/>
              </a:spcAft>
              <a:buSzPts val="1400"/>
              <a:buNone/>
            </a:pPr>
            <a:r>
              <a:rPr lang="en-US" dirty="0"/>
              <a:t>22 446 000 inhabitants /  </a:t>
            </a:r>
            <a:r>
              <a:rPr lang="en-US" dirty="0" err="1"/>
              <a:t>Fläche</a:t>
            </a:r>
            <a:r>
              <a:rPr lang="en-US" dirty="0"/>
              <a:t> 587 040 km2 / </a:t>
            </a:r>
            <a:r>
              <a:rPr lang="en-US" dirty="0" err="1"/>
              <a:t>Dichte</a:t>
            </a:r>
            <a:r>
              <a:rPr lang="en-US" dirty="0"/>
              <a:t> 36.25 </a:t>
            </a:r>
            <a:r>
              <a:rPr lang="en-US" dirty="0" err="1"/>
              <a:t>Einwohner</a:t>
            </a:r>
            <a:r>
              <a:rPr lang="en-US" dirty="0"/>
              <a:t> pro km2 / </a:t>
            </a:r>
            <a:r>
              <a:rPr lang="en-US" dirty="0" err="1"/>
              <a:t>Typisches</a:t>
            </a:r>
            <a:r>
              <a:rPr lang="en-US" dirty="0"/>
              <a:t> </a:t>
            </a:r>
            <a:r>
              <a:rPr lang="en-US" dirty="0" err="1"/>
              <a:t>Nationalgericht</a:t>
            </a:r>
            <a:r>
              <a:rPr lang="en-US" dirty="0"/>
              <a:t> </a:t>
            </a:r>
            <a:r>
              <a:rPr lang="en-US" dirty="0" err="1"/>
              <a:t>Pute</a:t>
            </a:r>
            <a:r>
              <a:rPr lang="en-US" dirty="0"/>
              <a:t> </a:t>
            </a:r>
            <a:r>
              <a:rPr lang="en-US" dirty="0" err="1"/>
              <a:t>mit</a:t>
            </a:r>
            <a:r>
              <a:rPr lang="en-US" dirty="0"/>
              <a:t> </a:t>
            </a:r>
            <a:r>
              <a:rPr lang="en-US" dirty="0" err="1"/>
              <a:t>Kokosmilch</a:t>
            </a:r>
            <a:r>
              <a:rPr lang="en-US" dirty="0"/>
              <a:t> und </a:t>
            </a:r>
            <a:r>
              <a:rPr lang="en-US" dirty="0" err="1"/>
              <a:t>Tomate</a:t>
            </a:r>
            <a:r>
              <a:rPr lang="en-US" dirty="0"/>
              <a:t>, </a:t>
            </a:r>
            <a:r>
              <a:rPr lang="en-US" dirty="0" err="1"/>
              <a:t>Meeresfrüchte</a:t>
            </a:r>
            <a:r>
              <a:rPr lang="en-US" dirty="0"/>
              <a:t>, </a:t>
            </a:r>
            <a:r>
              <a:rPr lang="en-US" dirty="0" err="1"/>
              <a:t>geräuchertes</a:t>
            </a:r>
            <a:r>
              <a:rPr lang="en-US" dirty="0"/>
              <a:t> Zebra, Reis </a:t>
            </a:r>
            <a:r>
              <a:rPr lang="en-US" dirty="0" err="1"/>
              <a:t>ist</a:t>
            </a:r>
            <a:r>
              <a:rPr lang="en-US" dirty="0"/>
              <a:t> das am </a:t>
            </a:r>
            <a:r>
              <a:rPr lang="en-US" dirty="0" err="1"/>
              <a:t>meisten</a:t>
            </a:r>
            <a:r>
              <a:rPr lang="en-US" dirty="0"/>
              <a:t> </a:t>
            </a:r>
            <a:r>
              <a:rPr lang="en-US" dirty="0" err="1"/>
              <a:t>konsumierte</a:t>
            </a:r>
            <a:r>
              <a:rPr lang="en-US" dirty="0"/>
              <a:t> </a:t>
            </a:r>
            <a:r>
              <a:rPr lang="en-US" dirty="0" err="1"/>
              <a:t>Nahrungsmittel</a:t>
            </a:r>
            <a:r>
              <a:rPr lang="en-US" dirty="0"/>
              <a:t> in </a:t>
            </a:r>
            <a:r>
              <a:rPr lang="en-US" dirty="0" err="1"/>
              <a:t>Madagaskar</a:t>
            </a:r>
            <a:r>
              <a:rPr lang="en-US" dirty="0"/>
              <a:t>; </a:t>
            </a:r>
            <a:endParaRPr dirty="0"/>
          </a:p>
        </p:txBody>
      </p:sp>
      <p:sp>
        <p:nvSpPr>
          <p:cNvPr id="164" name="Google Shape;164;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41849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Read text and answer the True or False questions (next slide) in English </a:t>
            </a:r>
            <a:endParaRPr dirty="0"/>
          </a:p>
          <a:p>
            <a:pPr marL="0" lvl="0" indent="0" algn="l" rtl="0">
              <a:lnSpc>
                <a:spcPct val="100000"/>
              </a:lnSpc>
              <a:spcBef>
                <a:spcPts val="0"/>
              </a:spcBef>
              <a:spcAft>
                <a:spcPts val="0"/>
              </a:spcAft>
              <a:buSzPts val="1400"/>
              <a:buNone/>
            </a:pPr>
            <a:r>
              <a:rPr lang="en-US" dirty="0"/>
              <a:t>Source translated from French into German: </a:t>
            </a:r>
            <a:r>
              <a:rPr lang="en-US" sz="1200" b="1" dirty="0">
                <a:solidFill>
                  <a:srgbClr val="00527D"/>
                </a:solidFill>
              </a:rPr>
              <a:t>1jour1actu du 10 au 16 mars 2017</a:t>
            </a:r>
            <a:endParaRPr dirty="0"/>
          </a:p>
          <a:p>
            <a:pPr marL="0" lvl="0" indent="0" algn="l" rtl="0">
              <a:lnSpc>
                <a:spcPct val="100000"/>
              </a:lnSpc>
              <a:spcBef>
                <a:spcPts val="0"/>
              </a:spcBef>
              <a:spcAft>
                <a:spcPts val="0"/>
              </a:spcAft>
              <a:buSzPts val="1400"/>
              <a:buNone/>
            </a:pPr>
            <a:r>
              <a:rPr lang="en-US" sz="1200" b="0" dirty="0"/>
              <a:t>The article </a:t>
            </a:r>
            <a:r>
              <a:rPr lang="en-US" sz="1200" b="0" dirty="0" err="1"/>
              <a:t>emphasi</a:t>
            </a:r>
            <a:r>
              <a:rPr lang="en-US" dirty="0" err="1"/>
              <a:t>s</a:t>
            </a:r>
            <a:r>
              <a:rPr lang="en-US" sz="1200" b="0" dirty="0" err="1"/>
              <a:t>es</a:t>
            </a:r>
            <a:r>
              <a:rPr lang="en-US" sz="1200" b="0" dirty="0"/>
              <a:t> war as a cause of famine. In reality there are several interrelated causes of famine, which include both climate change as</a:t>
            </a:r>
            <a:r>
              <a:rPr lang="en-US" sz="1200" b="0" baseline="0" dirty="0"/>
              <a:t> well as w</a:t>
            </a:r>
            <a:r>
              <a:rPr lang="en-US" sz="1200" b="0" dirty="0"/>
              <a:t>ars/conflicts. </a:t>
            </a:r>
            <a:endParaRPr sz="1200" b="0" dirty="0"/>
          </a:p>
          <a:p>
            <a:pPr marL="0" lvl="0" indent="0" algn="l" rtl="0">
              <a:lnSpc>
                <a:spcPct val="100000"/>
              </a:lnSpc>
              <a:spcBef>
                <a:spcPts val="0"/>
              </a:spcBef>
              <a:spcAft>
                <a:spcPts val="0"/>
              </a:spcAft>
              <a:buSzPts val="1400"/>
              <a:buNone/>
            </a:pPr>
            <a:r>
              <a:rPr lang="en-US" u="sng" dirty="0">
                <a:solidFill>
                  <a:schemeClr val="hlink"/>
                </a:solidFill>
                <a:hlinkClick r:id="rId3"/>
              </a:rPr>
              <a:t>https://www.oxfam.org/en/5-things-you-need-know-about-climate-change-and-hunger</a:t>
            </a:r>
            <a:r>
              <a:rPr lang="en-US" dirty="0"/>
              <a:t> </a:t>
            </a:r>
            <a:endParaRPr dirty="0"/>
          </a:p>
          <a:p>
            <a:pPr marL="0" lvl="0" indent="0" algn="l" rtl="0">
              <a:lnSpc>
                <a:spcPct val="100000"/>
              </a:lnSpc>
              <a:spcBef>
                <a:spcPts val="0"/>
              </a:spcBef>
              <a:spcAft>
                <a:spcPts val="0"/>
              </a:spcAft>
              <a:buSzPts val="1400"/>
              <a:buNone/>
            </a:pPr>
            <a:r>
              <a:rPr lang="en-US" u="sng" dirty="0">
                <a:solidFill>
                  <a:schemeClr val="hlink"/>
                </a:solidFill>
                <a:hlinkClick r:id="rId4"/>
              </a:rPr>
              <a:t>https://www.theguardian.com/business/2017/oct/24/food-ruined-by-drought-could-feed-more-than-80m-a-day-says-world-bank</a:t>
            </a:r>
            <a:endParaRPr dirty="0"/>
          </a:p>
          <a:p>
            <a:pPr marL="0" marR="0" lvl="0" indent="0" algn="l" rtl="0">
              <a:lnSpc>
                <a:spcPct val="100000"/>
              </a:lnSpc>
              <a:spcBef>
                <a:spcPts val="0"/>
              </a:spcBef>
              <a:spcAft>
                <a:spcPts val="0"/>
              </a:spcAft>
              <a:buClr>
                <a:schemeClr val="dk1"/>
              </a:buClr>
              <a:buSzPts val="1200"/>
              <a:buFont typeface="Calibri"/>
              <a:buNone/>
            </a:pPr>
            <a:r>
              <a:rPr lang="en-US" dirty="0"/>
              <a:t>For more information on the causes and solutions to World Hunger, see our </a:t>
            </a:r>
            <a:r>
              <a:rPr lang="en-US" sz="1200" b="1" dirty="0">
                <a:solidFill>
                  <a:schemeClr val="dk1"/>
                </a:solidFill>
                <a:latin typeface="Calibri"/>
                <a:ea typeface="Calibri"/>
                <a:cs typeface="Calibri"/>
                <a:sym typeface="Calibri"/>
              </a:rPr>
              <a:t>SDG2: No Hunger– the big ideas</a:t>
            </a:r>
            <a:endParaRPr sz="1200" b="0" dirty="0"/>
          </a:p>
          <a:p>
            <a:pPr marL="0" lvl="0" indent="0" algn="l" rtl="0">
              <a:lnSpc>
                <a:spcPct val="100000"/>
              </a:lnSpc>
              <a:spcBef>
                <a:spcPts val="0"/>
              </a:spcBef>
              <a:spcAft>
                <a:spcPts val="0"/>
              </a:spcAft>
              <a:buSzPts val="1400"/>
              <a:buNone/>
            </a:pPr>
            <a:endParaRPr b="0" dirty="0"/>
          </a:p>
        </p:txBody>
      </p:sp>
      <p:sp>
        <p:nvSpPr>
          <p:cNvPr id="172" name="Google Shape;172;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080851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Solution: 1. False, 2. True, 3. True, 4. False, 5. True</a:t>
            </a:r>
            <a:endParaRPr dirty="0"/>
          </a:p>
        </p:txBody>
      </p:sp>
      <p:sp>
        <p:nvSpPr>
          <p:cNvPr id="179" name="Google Shape;17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8137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US" dirty="0"/>
              <a:t>Positive press – famine is decreasing </a:t>
            </a:r>
            <a:endParaRPr dirty="0"/>
          </a:p>
          <a:p>
            <a:pPr marL="0" lvl="0" indent="0" algn="l" rtl="0">
              <a:lnSpc>
                <a:spcPct val="100000"/>
              </a:lnSpc>
              <a:spcBef>
                <a:spcPts val="0"/>
              </a:spcBef>
              <a:spcAft>
                <a:spcPts val="0"/>
              </a:spcAft>
              <a:buSzPts val="1400"/>
              <a:buNone/>
            </a:pPr>
            <a:r>
              <a:rPr lang="en-US" dirty="0"/>
              <a:t>Present the facts and ask the students what they understand</a:t>
            </a:r>
            <a:endParaRPr dirty="0"/>
          </a:p>
          <a:p>
            <a:pPr marL="0" lvl="0" indent="0" algn="l" rtl="0">
              <a:lnSpc>
                <a:spcPct val="100000"/>
              </a:lnSpc>
              <a:spcBef>
                <a:spcPts val="0"/>
              </a:spcBef>
              <a:spcAft>
                <a:spcPts val="0"/>
              </a:spcAft>
              <a:buSzPts val="1400"/>
              <a:buNone/>
            </a:pPr>
            <a:r>
              <a:rPr lang="en-US" dirty="0"/>
              <a:t>Is hunger on the increase or decrease? Do inequalities still exist?</a:t>
            </a:r>
            <a:endParaRPr dirty="0"/>
          </a:p>
          <a:p>
            <a:pPr marL="0" lvl="0" indent="0" algn="l" rtl="0">
              <a:lnSpc>
                <a:spcPct val="100000"/>
              </a:lnSpc>
              <a:spcBef>
                <a:spcPts val="0"/>
              </a:spcBef>
              <a:spcAft>
                <a:spcPts val="0"/>
              </a:spcAft>
              <a:buSzPts val="1400"/>
              <a:buNone/>
            </a:pPr>
            <a:r>
              <a:rPr lang="en-US" dirty="0"/>
              <a:t>Who are the worst hit?</a:t>
            </a:r>
            <a:endParaRPr dirty="0"/>
          </a:p>
          <a:p>
            <a:pPr marL="0" lvl="0" indent="0" algn="l" rtl="0">
              <a:lnSpc>
                <a:spcPct val="100000"/>
              </a:lnSpc>
              <a:spcBef>
                <a:spcPts val="0"/>
              </a:spcBef>
              <a:spcAft>
                <a:spcPts val="0"/>
              </a:spcAft>
              <a:buSzPts val="1400"/>
              <a:buNone/>
            </a:pPr>
            <a:r>
              <a:rPr lang="en-US" dirty="0"/>
              <a:t>Can you recall from the previous lessons why this might be?</a:t>
            </a:r>
            <a:endParaRPr dirty="0"/>
          </a:p>
          <a:p>
            <a:pPr marL="0" lvl="0" indent="0" algn="l" rtl="0">
              <a:lnSpc>
                <a:spcPct val="100000"/>
              </a:lnSpc>
              <a:spcBef>
                <a:spcPts val="0"/>
              </a:spcBef>
              <a:spcAft>
                <a:spcPts val="0"/>
              </a:spcAft>
              <a:buSzPts val="1400"/>
              <a:buNone/>
            </a:pPr>
            <a:r>
              <a:rPr lang="en-US" dirty="0"/>
              <a:t>What more could be done to help remedy the situation?</a:t>
            </a:r>
            <a:endParaRPr dirty="0"/>
          </a:p>
          <a:p>
            <a:pPr marL="0" marR="0" lvl="0" indent="0" algn="l" rtl="0">
              <a:lnSpc>
                <a:spcPct val="100000"/>
              </a:lnSpc>
              <a:spcBef>
                <a:spcPts val="0"/>
              </a:spcBef>
              <a:spcAft>
                <a:spcPts val="0"/>
              </a:spcAft>
              <a:buClr>
                <a:srgbClr val="000000"/>
              </a:buClr>
              <a:buSzPts val="1400"/>
              <a:buFont typeface="Arial"/>
              <a:buNone/>
            </a:pPr>
            <a:r>
              <a:rPr lang="en-US" dirty="0"/>
              <a:t>Source: 1jour1actu No 45 Du 26 </a:t>
            </a:r>
            <a:r>
              <a:rPr lang="en-US" dirty="0" err="1"/>
              <a:t>septembre</a:t>
            </a:r>
            <a:r>
              <a:rPr lang="en-US" dirty="0"/>
              <a:t> au 2 </a:t>
            </a:r>
            <a:r>
              <a:rPr lang="en-US" dirty="0" err="1"/>
              <a:t>octobre</a:t>
            </a:r>
            <a:r>
              <a:rPr lang="en-US" dirty="0"/>
              <a:t> 2004  (Translated from French into German)</a:t>
            </a:r>
            <a:endParaRPr dirty="0"/>
          </a:p>
          <a:p>
            <a:pPr marL="0" lvl="0" indent="0" algn="l" rtl="0">
              <a:lnSpc>
                <a:spcPct val="100000"/>
              </a:lnSpc>
              <a:spcBef>
                <a:spcPts val="0"/>
              </a:spcBef>
              <a:spcAft>
                <a:spcPts val="0"/>
              </a:spcAft>
              <a:buSzPts val="1400"/>
              <a:buNone/>
            </a:pPr>
            <a:endParaRPr dirty="0"/>
          </a:p>
        </p:txBody>
      </p:sp>
      <p:sp>
        <p:nvSpPr>
          <p:cNvPr id="187" name="Google Shape;187;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2517666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e3dfcd29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7e3dfcd29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120422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e3e8536f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7e3e8536f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7e3e8536f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extLst>
      <p:ext uri="{BB962C8B-B14F-4D97-AF65-F5344CB8AC3E}">
        <p14:creationId xmlns:p14="http://schemas.microsoft.com/office/powerpoint/2010/main" val="5693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e3e8536fd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7e3e8536f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7e3e8536fd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extLst>
      <p:ext uri="{BB962C8B-B14F-4D97-AF65-F5344CB8AC3E}">
        <p14:creationId xmlns:p14="http://schemas.microsoft.com/office/powerpoint/2010/main" val="1766907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1200"/>
              </a:spcBef>
              <a:spcAft>
                <a:spcPts val="0"/>
              </a:spcAft>
              <a:buSzPts val="1400"/>
              <a:buNone/>
            </a:pPr>
            <a:r>
              <a:rPr lang="en-US"/>
              <a:t>Discuss with students: What do they know about food in relation to social inequality? </a:t>
            </a:r>
            <a:endParaRPr/>
          </a:p>
          <a:p>
            <a:pPr marL="0" lvl="0" indent="0" algn="l" rtl="0">
              <a:lnSpc>
                <a:spcPct val="100000"/>
              </a:lnSpc>
              <a:spcBef>
                <a:spcPts val="1200"/>
              </a:spcBef>
              <a:spcAft>
                <a:spcPts val="0"/>
              </a:spcAft>
              <a:buSzPts val="1400"/>
              <a:buNone/>
            </a:pPr>
            <a:r>
              <a:rPr lang="en-US"/>
              <a:t>Source: https://pixabay.com/de/photos/hungersnot-armut-reis-3544048/</a:t>
            </a:r>
            <a:endParaRPr/>
          </a:p>
        </p:txBody>
      </p:sp>
      <p:sp>
        <p:nvSpPr>
          <p:cNvPr id="111" name="Google Shape;11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184157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728bfd58c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728bfd58c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Students research facts online.</a:t>
            </a:r>
            <a:br>
              <a:rPr lang="en-US" dirty="0"/>
            </a:br>
            <a:r>
              <a:rPr lang="en-US" dirty="0"/>
              <a:t>Solutions: 1- yes; 2- men; 3 – yes, increasing; 4 – social insecurity, unemployment/low-income; 5 – poverty/global North vs global South/ adults vs children, etc.</a:t>
            </a:r>
            <a:endParaRPr dirty="0"/>
          </a:p>
          <a:p>
            <a:pPr marL="0" lvl="0" indent="0" algn="l" rtl="0">
              <a:lnSpc>
                <a:spcPct val="100000"/>
              </a:lnSpc>
              <a:spcBef>
                <a:spcPts val="0"/>
              </a:spcBef>
              <a:spcAft>
                <a:spcPts val="0"/>
              </a:spcAft>
              <a:buSzPts val="1400"/>
              <a:buNone/>
            </a:pPr>
            <a:r>
              <a:rPr lang="en-US" dirty="0"/>
              <a:t>Sources to use </a:t>
            </a:r>
            <a:r>
              <a:rPr lang="en-US" dirty="0" err="1"/>
              <a:t>eg</a:t>
            </a:r>
            <a:r>
              <a:rPr lang="en-US" dirty="0"/>
              <a:t>: </a:t>
            </a:r>
            <a:endParaRPr dirty="0"/>
          </a:p>
          <a:p>
            <a:pPr marL="0" lvl="0" indent="0" algn="l" rtl="0">
              <a:lnSpc>
                <a:spcPct val="100000"/>
              </a:lnSpc>
              <a:spcBef>
                <a:spcPts val="0"/>
              </a:spcBef>
              <a:spcAft>
                <a:spcPts val="0"/>
              </a:spcAft>
              <a:buSzPts val="1400"/>
              <a:buNone/>
            </a:pPr>
            <a:r>
              <a:rPr lang="en-US" dirty="0"/>
              <a:t>https://www.ifb-adipositas.de/adipositas/entwicklungen</a:t>
            </a:r>
            <a:endParaRPr dirty="0"/>
          </a:p>
          <a:p>
            <a:pPr marL="0" lvl="0" indent="0" algn="l" rtl="0">
              <a:lnSpc>
                <a:spcPct val="100000"/>
              </a:lnSpc>
              <a:spcBef>
                <a:spcPts val="0"/>
              </a:spcBef>
              <a:spcAft>
                <a:spcPts val="0"/>
              </a:spcAft>
              <a:buSzPts val="1400"/>
              <a:buNone/>
            </a:pPr>
            <a:r>
              <a:rPr lang="en-US" dirty="0"/>
              <a:t>https://de.statista.com/themen/1468/uebergewicht-und-adipositas/</a:t>
            </a:r>
            <a:endParaRPr dirty="0"/>
          </a:p>
          <a:p>
            <a:pPr marL="0" lvl="0" indent="0" algn="l" rtl="0">
              <a:lnSpc>
                <a:spcPct val="100000"/>
              </a:lnSpc>
              <a:spcBef>
                <a:spcPts val="0"/>
              </a:spcBef>
              <a:spcAft>
                <a:spcPts val="0"/>
              </a:spcAft>
              <a:buSzPts val="1400"/>
              <a:buNone/>
            </a:pPr>
            <a:endParaRPr dirty="0"/>
          </a:p>
        </p:txBody>
      </p:sp>
      <p:sp>
        <p:nvSpPr>
          <p:cNvPr id="120" name="Google Shape;120;g728bfd58c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260647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728bfd58cd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728bfd58cd_0_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Students skim read the text. They find the English translation for the words in bold. They </a:t>
            </a:r>
            <a:r>
              <a:rPr lang="en-US" dirty="0" err="1"/>
              <a:t>summarise</a:t>
            </a:r>
            <a:r>
              <a:rPr lang="en-US" dirty="0"/>
              <a:t> what they understood in 3 sentences.</a:t>
            </a:r>
            <a:endParaRPr dirty="0"/>
          </a:p>
          <a:p>
            <a:pPr marL="0" lvl="0" indent="0" algn="l" rtl="0">
              <a:lnSpc>
                <a:spcPct val="100000"/>
              </a:lnSpc>
              <a:spcBef>
                <a:spcPts val="0"/>
              </a:spcBef>
              <a:spcAft>
                <a:spcPts val="0"/>
              </a:spcAft>
              <a:buSzPts val="1400"/>
              <a:buNone/>
            </a:pPr>
            <a:r>
              <a:rPr lang="en-US" dirty="0" err="1"/>
              <a:t>Lösungen</a:t>
            </a:r>
            <a:r>
              <a:rPr lang="en-US" dirty="0"/>
              <a:t>: </a:t>
            </a:r>
            <a:r>
              <a:rPr lang="en-US" dirty="0" err="1"/>
              <a:t>Grundbedürfnis</a:t>
            </a:r>
            <a:r>
              <a:rPr lang="en-US" dirty="0"/>
              <a:t> – basic need; </a:t>
            </a:r>
            <a:r>
              <a:rPr lang="en-US" dirty="0" err="1"/>
              <a:t>angemessen</a:t>
            </a:r>
            <a:r>
              <a:rPr lang="en-US" dirty="0"/>
              <a:t> – adequate; </a:t>
            </a:r>
            <a:r>
              <a:rPr lang="en-US" dirty="0" err="1"/>
              <a:t>Kinderrechte</a:t>
            </a:r>
            <a:r>
              <a:rPr lang="en-US" dirty="0"/>
              <a:t> – children´s rights; </a:t>
            </a:r>
            <a:r>
              <a:rPr lang="en-US" dirty="0" err="1"/>
              <a:t>Opfer</a:t>
            </a:r>
            <a:r>
              <a:rPr lang="en-US" dirty="0"/>
              <a:t>- victims; </a:t>
            </a:r>
            <a:r>
              <a:rPr lang="en-US" dirty="0" err="1"/>
              <a:t>Mangelernährung</a:t>
            </a:r>
            <a:r>
              <a:rPr lang="en-US" dirty="0"/>
              <a:t> – malnutrition; </a:t>
            </a:r>
            <a:r>
              <a:rPr lang="en-US" dirty="0" err="1"/>
              <a:t>mehr</a:t>
            </a:r>
            <a:r>
              <a:rPr lang="en-US" dirty="0"/>
              <a:t> </a:t>
            </a:r>
            <a:r>
              <a:rPr lang="en-US" dirty="0" err="1"/>
              <a:t>als</a:t>
            </a:r>
            <a:r>
              <a:rPr lang="en-US" dirty="0"/>
              <a:t> die </a:t>
            </a:r>
            <a:r>
              <a:rPr lang="en-US" dirty="0" err="1"/>
              <a:t>Hälfte</a:t>
            </a:r>
            <a:r>
              <a:rPr lang="en-US" dirty="0"/>
              <a:t> – more than half; </a:t>
            </a:r>
            <a:r>
              <a:rPr lang="en-US" dirty="0" err="1"/>
              <a:t>unterernährt</a:t>
            </a:r>
            <a:r>
              <a:rPr lang="en-US" dirty="0"/>
              <a:t> – malnourished; </a:t>
            </a:r>
            <a:r>
              <a:rPr lang="en-US" dirty="0" err="1"/>
              <a:t>unzureichend</a:t>
            </a:r>
            <a:r>
              <a:rPr lang="en-US" dirty="0"/>
              <a:t> – insufficient; </a:t>
            </a:r>
            <a:r>
              <a:rPr lang="en-US" dirty="0" err="1"/>
              <a:t>Naturkatastrophen</a:t>
            </a:r>
            <a:r>
              <a:rPr lang="en-US" dirty="0"/>
              <a:t> – natural disasters; </a:t>
            </a:r>
            <a:r>
              <a:rPr lang="en-US" dirty="0" err="1"/>
              <a:t>Klimawandel</a:t>
            </a:r>
            <a:r>
              <a:rPr lang="en-US" dirty="0"/>
              <a:t> – climate change; </a:t>
            </a:r>
            <a:r>
              <a:rPr lang="en-US" dirty="0" err="1"/>
              <a:t>Hauptgründe</a:t>
            </a:r>
            <a:r>
              <a:rPr lang="en-US" dirty="0"/>
              <a:t> – main reasons</a:t>
            </a:r>
            <a:endParaRPr dirty="0"/>
          </a:p>
          <a:p>
            <a:pPr marL="0" lvl="0" indent="0" algn="l" rtl="0">
              <a:lnSpc>
                <a:spcPct val="100000"/>
              </a:lnSpc>
              <a:spcBef>
                <a:spcPts val="0"/>
              </a:spcBef>
              <a:spcAft>
                <a:spcPts val="0"/>
              </a:spcAft>
              <a:buSzPts val="1400"/>
              <a:buNone/>
            </a:pPr>
            <a:r>
              <a:rPr lang="en-US" dirty="0"/>
              <a:t>Text based on :</a:t>
            </a:r>
            <a:endParaRPr dirty="0"/>
          </a:p>
          <a:p>
            <a:pPr marL="0" lvl="0" indent="0" algn="l" rtl="0">
              <a:lnSpc>
                <a:spcPct val="100000"/>
              </a:lnSpc>
              <a:spcBef>
                <a:spcPts val="0"/>
              </a:spcBef>
              <a:spcAft>
                <a:spcPts val="0"/>
              </a:spcAft>
              <a:buSzPts val="1400"/>
              <a:buNone/>
            </a:pPr>
            <a:r>
              <a:rPr lang="en-US" dirty="0"/>
              <a:t>https://www.aktiongegendenhunger.de/laender/afrika/madagaskar</a:t>
            </a:r>
            <a:endParaRPr dirty="0"/>
          </a:p>
          <a:p>
            <a:pPr marL="0" lvl="0" indent="0" algn="l" rtl="0">
              <a:lnSpc>
                <a:spcPct val="100000"/>
              </a:lnSpc>
              <a:spcBef>
                <a:spcPts val="0"/>
              </a:spcBef>
              <a:spcAft>
                <a:spcPts val="0"/>
              </a:spcAft>
              <a:buSzPts val="1400"/>
              <a:buNone/>
            </a:pPr>
            <a:r>
              <a:rPr lang="en-US" dirty="0"/>
              <a:t>https://www.globalhungerindex.org/de/madagascar.html</a:t>
            </a:r>
            <a:endParaRPr dirty="0"/>
          </a:p>
          <a:p>
            <a:pPr marL="0" lvl="0" indent="0" algn="l" rtl="0">
              <a:lnSpc>
                <a:spcPct val="100000"/>
              </a:lnSpc>
              <a:spcBef>
                <a:spcPts val="0"/>
              </a:spcBef>
              <a:spcAft>
                <a:spcPts val="0"/>
              </a:spcAft>
              <a:buSzPts val="1400"/>
              <a:buNone/>
            </a:pPr>
            <a:r>
              <a:rPr lang="en-US" dirty="0"/>
              <a:t>https://www.welthungerhilfe.de/informieren/laender/madagaskar/</a:t>
            </a:r>
            <a:endParaRPr dirty="0"/>
          </a:p>
        </p:txBody>
      </p:sp>
      <p:sp>
        <p:nvSpPr>
          <p:cNvPr id="128" name="Google Shape;128;g728bfd58cd_0_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859557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Transcript (German and English version) provided in the resource section on our website.</a:t>
            </a:r>
            <a:endParaRPr dirty="0"/>
          </a:p>
          <a:p>
            <a:pPr marL="0" lvl="0" indent="0" algn="l" rtl="0">
              <a:lnSpc>
                <a:spcPct val="100000"/>
              </a:lnSpc>
              <a:spcBef>
                <a:spcPts val="0"/>
              </a:spcBef>
              <a:spcAft>
                <a:spcPts val="0"/>
              </a:spcAft>
              <a:buSzPts val="1400"/>
              <a:buNone/>
            </a:pPr>
            <a:r>
              <a:rPr lang="en-US" dirty="0"/>
              <a:t>Video: https://www.youtube.com/watch?v=nPrK8sVKy7o&amp;feature=youtu.be</a:t>
            </a:r>
            <a:endParaRPr dirty="0"/>
          </a:p>
          <a:p>
            <a:pPr marL="0" lvl="0" indent="0" algn="l" rtl="0">
              <a:lnSpc>
                <a:spcPct val="100000"/>
              </a:lnSpc>
              <a:spcBef>
                <a:spcPts val="0"/>
              </a:spcBef>
              <a:spcAft>
                <a:spcPts val="0"/>
              </a:spcAft>
              <a:buSzPts val="1400"/>
              <a:buNone/>
            </a:pPr>
            <a:endParaRPr dirty="0"/>
          </a:p>
        </p:txBody>
      </p:sp>
      <p:sp>
        <p:nvSpPr>
          <p:cNvPr id="136" name="Google Shape;13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1856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Tipp: Transcript (German and English version) provided in the resource section on our website.</a:t>
            </a:r>
            <a:endParaRPr dirty="0"/>
          </a:p>
          <a:p>
            <a:pPr marL="0" lvl="0" indent="0" algn="l" rtl="0">
              <a:lnSpc>
                <a:spcPct val="100000"/>
              </a:lnSpc>
              <a:spcBef>
                <a:spcPts val="0"/>
              </a:spcBef>
              <a:spcAft>
                <a:spcPts val="0"/>
              </a:spcAft>
              <a:buSzPts val="1400"/>
              <a:buNone/>
            </a:pPr>
            <a:r>
              <a:rPr lang="en-US" dirty="0"/>
              <a:t>Video: https://www.youtube.com/watch?v=nPrK8sVKy7o&amp;feature=youtu.be</a:t>
            </a:r>
            <a:endParaRPr dirty="0"/>
          </a:p>
          <a:p>
            <a:pPr marL="0" lvl="0" indent="0" algn="l" rtl="0">
              <a:lnSpc>
                <a:spcPct val="100000"/>
              </a:lnSpc>
              <a:spcBef>
                <a:spcPts val="0"/>
              </a:spcBef>
              <a:spcAft>
                <a:spcPts val="0"/>
              </a:spcAft>
              <a:buSzPts val="1400"/>
              <a:buNone/>
            </a:pPr>
            <a:endParaRPr dirty="0"/>
          </a:p>
        </p:txBody>
      </p:sp>
      <p:sp>
        <p:nvSpPr>
          <p:cNvPr id="146" name="Google Shape;14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30266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Tipp: Transcript (German and English version) provided in the resource section on our website.</a:t>
            </a:r>
            <a:endParaRPr dirty="0"/>
          </a:p>
          <a:p>
            <a:pPr marL="0" lvl="0" indent="0" algn="l" rtl="0">
              <a:lnSpc>
                <a:spcPct val="100000"/>
              </a:lnSpc>
              <a:spcBef>
                <a:spcPts val="0"/>
              </a:spcBef>
              <a:spcAft>
                <a:spcPts val="0"/>
              </a:spcAft>
              <a:buSzPts val="1400"/>
              <a:buNone/>
            </a:pPr>
            <a:r>
              <a:rPr lang="en-US" dirty="0"/>
              <a:t>Video: https://www.youtube.com/watch?v=nPrK8sVKy7o&amp;feature=youtu.be</a:t>
            </a:r>
            <a:endParaRPr dirty="0"/>
          </a:p>
          <a:p>
            <a:pPr marL="0" lvl="0" indent="0" algn="l" rtl="0">
              <a:lnSpc>
                <a:spcPct val="100000"/>
              </a:lnSpc>
              <a:spcBef>
                <a:spcPts val="0"/>
              </a:spcBef>
              <a:spcAft>
                <a:spcPts val="0"/>
              </a:spcAft>
              <a:buSzPts val="1400"/>
              <a:buNone/>
            </a:pPr>
            <a:endParaRPr dirty="0"/>
          </a:p>
        </p:txBody>
      </p:sp>
      <p:sp>
        <p:nvSpPr>
          <p:cNvPr id="155" name="Google Shape;155;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957837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2" name="Google Shape;72;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27"/>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4200"/>
              <a:buFont typeface="Calibri"/>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7" name="Google Shape;27;p27"/>
          <p:cNvSpPr txBox="1">
            <a:spLocks noGrp="1"/>
          </p:cNvSpPr>
          <p:nvPr>
            <p:ph type="body" idx="1"/>
          </p:nvPr>
        </p:nvSpPr>
        <p:spPr>
          <a:xfrm>
            <a:off x="311700" y="1638233"/>
            <a:ext cx="8520600" cy="4453600"/>
          </a:xfrm>
          <a:prstGeom prst="rect">
            <a:avLst/>
          </a:prstGeom>
          <a:noFill/>
          <a:ln>
            <a:noFill/>
          </a:ln>
        </p:spPr>
        <p:txBody>
          <a:bodyPr spcFirstLastPara="1" wrap="square" lIns="91425" tIns="91425" rIns="91425" bIns="91425" anchor="t" anchorCtr="0">
            <a:noAutofit/>
          </a:bodyPr>
          <a:lstStyle>
            <a:lvl1pPr marL="457200" lvl="0" indent="-342900" algn="l">
              <a:lnSpc>
                <a:spcPct val="100000"/>
              </a:lnSpc>
              <a:spcBef>
                <a:spcPts val="0"/>
              </a:spcBef>
              <a:spcAft>
                <a:spcPts val="0"/>
              </a:spcAft>
              <a:buClr>
                <a:schemeClr val="dk1"/>
              </a:buClr>
              <a:buSzPts val="1800"/>
              <a:buChar char="●"/>
              <a:defRPr/>
            </a:lvl1pPr>
            <a:lvl2pPr marL="914400" lvl="1" indent="-317500" algn="l">
              <a:lnSpc>
                <a:spcPct val="100000"/>
              </a:lnSpc>
              <a:spcBef>
                <a:spcPts val="1600"/>
              </a:spcBef>
              <a:spcAft>
                <a:spcPts val="0"/>
              </a:spcAft>
              <a:buClr>
                <a:schemeClr val="dk1"/>
              </a:buClr>
              <a:buSzPts val="1400"/>
              <a:buChar char="○"/>
              <a:defRPr/>
            </a:lvl2pPr>
            <a:lvl3pPr marL="1371600" lvl="2" indent="-317500" algn="l">
              <a:lnSpc>
                <a:spcPct val="100000"/>
              </a:lnSpc>
              <a:spcBef>
                <a:spcPts val="1600"/>
              </a:spcBef>
              <a:spcAft>
                <a:spcPts val="0"/>
              </a:spcAft>
              <a:buClr>
                <a:schemeClr val="dk1"/>
              </a:buClr>
              <a:buSzPts val="1400"/>
              <a:buChar char="■"/>
              <a:defRPr/>
            </a:lvl3pPr>
            <a:lvl4pPr marL="1828800" lvl="3" indent="-317500" algn="l">
              <a:lnSpc>
                <a:spcPct val="100000"/>
              </a:lnSpc>
              <a:spcBef>
                <a:spcPts val="1600"/>
              </a:spcBef>
              <a:spcAft>
                <a:spcPts val="0"/>
              </a:spcAft>
              <a:buClr>
                <a:schemeClr val="dk1"/>
              </a:buClr>
              <a:buSzPts val="1400"/>
              <a:buChar char="●"/>
              <a:defRPr/>
            </a:lvl4pPr>
            <a:lvl5pPr marL="2286000" lvl="4" indent="-317500" algn="l">
              <a:lnSpc>
                <a:spcPct val="100000"/>
              </a:lnSpc>
              <a:spcBef>
                <a:spcPts val="1600"/>
              </a:spcBef>
              <a:spcAft>
                <a:spcPts val="0"/>
              </a:spcAft>
              <a:buClr>
                <a:schemeClr val="dk1"/>
              </a:buClr>
              <a:buSzPts val="1400"/>
              <a:buChar char="○"/>
              <a:defRPr/>
            </a:lvl5pPr>
            <a:lvl6pPr marL="2743200" lvl="5" indent="-317500" algn="l">
              <a:lnSpc>
                <a:spcPct val="100000"/>
              </a:lnSpc>
              <a:spcBef>
                <a:spcPts val="1600"/>
              </a:spcBef>
              <a:spcAft>
                <a:spcPts val="0"/>
              </a:spcAft>
              <a:buClr>
                <a:schemeClr val="dk1"/>
              </a:buClr>
              <a:buSzPts val="1400"/>
              <a:buChar char="■"/>
              <a:defRPr/>
            </a:lvl6pPr>
            <a:lvl7pPr marL="3200400" lvl="6" indent="-317500" algn="l">
              <a:lnSpc>
                <a:spcPct val="100000"/>
              </a:lnSpc>
              <a:spcBef>
                <a:spcPts val="1600"/>
              </a:spcBef>
              <a:spcAft>
                <a:spcPts val="0"/>
              </a:spcAft>
              <a:buClr>
                <a:schemeClr val="dk1"/>
              </a:buClr>
              <a:buSzPts val="1400"/>
              <a:buChar char="●"/>
              <a:defRPr/>
            </a:lvl7pPr>
            <a:lvl8pPr marL="3657600" lvl="7" indent="-317500" algn="l">
              <a:lnSpc>
                <a:spcPct val="100000"/>
              </a:lnSpc>
              <a:spcBef>
                <a:spcPts val="1600"/>
              </a:spcBef>
              <a:spcAft>
                <a:spcPts val="0"/>
              </a:spcAft>
              <a:buClr>
                <a:schemeClr val="dk1"/>
              </a:buClr>
              <a:buSzPts val="1400"/>
              <a:buChar char="○"/>
              <a:defRPr/>
            </a:lvl8pPr>
            <a:lvl9pPr marL="4114800" lvl="8" indent="-317500" algn="l">
              <a:lnSpc>
                <a:spcPct val="100000"/>
              </a:lnSpc>
              <a:spcBef>
                <a:spcPts val="1600"/>
              </a:spcBef>
              <a:spcAft>
                <a:spcPts val="1600"/>
              </a:spcAft>
              <a:buClr>
                <a:schemeClr val="dk1"/>
              </a:buClr>
              <a:buSzPts val="1400"/>
              <a:buChar char="■"/>
              <a:defRPr/>
            </a:lvl9pPr>
          </a:lstStyle>
          <a:p>
            <a:endParaRPr/>
          </a:p>
        </p:txBody>
      </p:sp>
      <p:sp>
        <p:nvSpPr>
          <p:cNvPr id="28" name="Google Shape;28;p2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8" name="Google Shape;3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4" name="Google Shape;44;p3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5" name="Google Shape;4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1" name="Google Shape;51;p3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2" name="Google Shape;52;p3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3" name="Google Shape;53;p3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4" name="Google Shape;5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7B8CF"/>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trusselltrust.org/get-help/find-a-foodb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nPrK8sVKy7o&amp;feature=youtu.b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nPrK8sVKy7o&amp;feature=youtu.b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nPrK8sVKy7o&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a:stretch/>
        </p:blipFill>
        <p:spPr>
          <a:xfrm>
            <a:off x="0" y="-45500"/>
            <a:ext cx="9144000" cy="6949000"/>
          </a:xfrm>
          <a:prstGeom prst="rect">
            <a:avLst/>
          </a:prstGeom>
          <a:noFill/>
          <a:ln>
            <a:noFill/>
          </a:ln>
        </p:spPr>
      </p:pic>
      <p:sp>
        <p:nvSpPr>
          <p:cNvPr id="93" name="Google Shape;93;p1"/>
          <p:cNvSpPr txBox="1"/>
          <p:nvPr/>
        </p:nvSpPr>
        <p:spPr>
          <a:xfrm>
            <a:off x="1200746" y="3869799"/>
            <a:ext cx="4450200" cy="15696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1" i="0" u="none" strike="noStrike" cap="none">
                <a:solidFill>
                  <a:srgbClr val="FFFFFF"/>
                </a:solidFill>
                <a:latin typeface="Calibri"/>
                <a:ea typeface="Calibri"/>
                <a:cs typeface="Calibri"/>
                <a:sym typeface="Calibri"/>
              </a:rPr>
              <a:t>Kein Hunger</a:t>
            </a:r>
            <a:endParaRPr sz="6000" b="1"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FFFFFF"/>
                </a:solidFill>
                <a:latin typeface="Calibri"/>
                <a:ea typeface="Calibri"/>
                <a:cs typeface="Calibri"/>
                <a:sym typeface="Calibri"/>
              </a:rPr>
              <a:t>Lesson 2</a:t>
            </a:r>
            <a:endParaRPr sz="3600" b="1"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Madagaskar</a:t>
            </a:r>
            <a:endParaRPr b="1">
              <a:solidFill>
                <a:srgbClr val="00527D"/>
              </a:solidFill>
            </a:endParaRPr>
          </a:p>
        </p:txBody>
      </p:sp>
      <p:sp>
        <p:nvSpPr>
          <p:cNvPr id="167" name="Google Shape;167;p18"/>
          <p:cNvSpPr txBox="1">
            <a:spLocks noGrp="1"/>
          </p:cNvSpPr>
          <p:nvPr>
            <p:ph type="body" idx="1"/>
          </p:nvPr>
        </p:nvSpPr>
        <p:spPr>
          <a:xfrm>
            <a:off x="457200" y="1600200"/>
            <a:ext cx="8229600" cy="4953000"/>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3200"/>
              <a:buNone/>
            </a:pPr>
            <a:r>
              <a:rPr lang="en-US" b="1" dirty="0" err="1"/>
              <a:t>Flagge</a:t>
            </a:r>
            <a:r>
              <a:rPr lang="en-US" b="1" dirty="0"/>
              <a:t>:</a:t>
            </a:r>
            <a:endParaRPr dirty="0"/>
          </a:p>
          <a:p>
            <a:pPr marL="342900" lvl="0" indent="-342900" algn="l" rtl="0">
              <a:lnSpc>
                <a:spcPct val="90000"/>
              </a:lnSpc>
              <a:spcBef>
                <a:spcPts val="640"/>
              </a:spcBef>
              <a:spcAft>
                <a:spcPts val="0"/>
              </a:spcAft>
              <a:buClr>
                <a:schemeClr val="dk1"/>
              </a:buClr>
              <a:buSzPts val="3200"/>
              <a:buNone/>
            </a:pPr>
            <a:endParaRPr b="1" dirty="0"/>
          </a:p>
          <a:p>
            <a:pPr marL="342900" lvl="0" indent="-342900" algn="l" rtl="0">
              <a:lnSpc>
                <a:spcPct val="90000"/>
              </a:lnSpc>
              <a:spcBef>
                <a:spcPts val="640"/>
              </a:spcBef>
              <a:spcAft>
                <a:spcPts val="0"/>
              </a:spcAft>
              <a:buClr>
                <a:schemeClr val="dk1"/>
              </a:buClr>
              <a:buSzPts val="3200"/>
              <a:buNone/>
            </a:pPr>
            <a:endParaRPr b="1" dirty="0"/>
          </a:p>
          <a:p>
            <a:pPr marL="342900" lvl="0" indent="-342900" algn="l" rtl="0">
              <a:lnSpc>
                <a:spcPct val="90000"/>
              </a:lnSpc>
              <a:spcBef>
                <a:spcPts val="640"/>
              </a:spcBef>
              <a:spcAft>
                <a:spcPts val="0"/>
              </a:spcAft>
              <a:buClr>
                <a:schemeClr val="dk1"/>
              </a:buClr>
              <a:buSzPts val="3200"/>
              <a:buNone/>
            </a:pPr>
            <a:r>
              <a:rPr lang="en-US" b="1" dirty="0" err="1"/>
              <a:t>Hauptstadt</a:t>
            </a:r>
            <a:r>
              <a:rPr lang="en-US" b="1" dirty="0"/>
              <a:t>:</a:t>
            </a:r>
            <a:r>
              <a:rPr lang="en-US" b="1" dirty="0">
                <a:highlight>
                  <a:srgbClr val="FFFFFF"/>
                </a:highlight>
              </a:rPr>
              <a:t>                             </a:t>
            </a:r>
            <a:endParaRPr dirty="0">
              <a:highlight>
                <a:srgbClr val="FFFFFF"/>
              </a:highlight>
            </a:endParaRPr>
          </a:p>
          <a:p>
            <a:pPr marL="342900" lvl="0" indent="-342900" algn="l" rtl="0">
              <a:lnSpc>
                <a:spcPct val="90000"/>
              </a:lnSpc>
              <a:spcBef>
                <a:spcPts val="640"/>
              </a:spcBef>
              <a:spcAft>
                <a:spcPts val="0"/>
              </a:spcAft>
              <a:buClr>
                <a:schemeClr val="dk1"/>
              </a:buClr>
              <a:buSzPts val="3200"/>
              <a:buNone/>
            </a:pPr>
            <a:r>
              <a:rPr lang="en-US" b="1" dirty="0" err="1"/>
              <a:t>Amtssprache</a:t>
            </a:r>
            <a:r>
              <a:rPr lang="en-US" b="1" dirty="0"/>
              <a:t>(n):</a:t>
            </a:r>
            <a:endParaRPr dirty="0"/>
          </a:p>
          <a:p>
            <a:pPr marL="342900" lvl="0" indent="-342900" algn="l" rtl="0">
              <a:lnSpc>
                <a:spcPct val="90000"/>
              </a:lnSpc>
              <a:spcBef>
                <a:spcPts val="640"/>
              </a:spcBef>
              <a:spcAft>
                <a:spcPts val="0"/>
              </a:spcAft>
              <a:buClr>
                <a:schemeClr val="dk1"/>
              </a:buClr>
              <a:buSzPts val="3200"/>
              <a:buNone/>
            </a:pPr>
            <a:r>
              <a:rPr lang="en-US" b="1" dirty="0" err="1"/>
              <a:t>Einwohnerzahl</a:t>
            </a:r>
            <a:r>
              <a:rPr lang="en-US" b="1" dirty="0"/>
              <a:t>:</a:t>
            </a:r>
            <a:endParaRPr dirty="0"/>
          </a:p>
          <a:p>
            <a:pPr marL="342900" lvl="0" indent="-342900" algn="l" rtl="0">
              <a:lnSpc>
                <a:spcPct val="90000"/>
              </a:lnSpc>
              <a:spcBef>
                <a:spcPts val="640"/>
              </a:spcBef>
              <a:spcAft>
                <a:spcPts val="0"/>
              </a:spcAft>
              <a:buClr>
                <a:schemeClr val="dk1"/>
              </a:buClr>
              <a:buSzPts val="3200"/>
              <a:buNone/>
            </a:pPr>
            <a:r>
              <a:rPr lang="en-US" b="1" dirty="0" err="1"/>
              <a:t>Fläche</a:t>
            </a:r>
            <a:r>
              <a:rPr lang="en-US" b="1" dirty="0"/>
              <a:t> (</a:t>
            </a:r>
            <a:r>
              <a:rPr lang="en-US" b="1" dirty="0" err="1"/>
              <a:t>Einwohner</a:t>
            </a:r>
            <a:r>
              <a:rPr lang="en-US" b="1" dirty="0"/>
              <a:t> pro km2):</a:t>
            </a:r>
            <a:endParaRPr dirty="0"/>
          </a:p>
          <a:p>
            <a:pPr marL="342900" lvl="0" indent="-342900" algn="l" rtl="0">
              <a:lnSpc>
                <a:spcPct val="90000"/>
              </a:lnSpc>
              <a:spcBef>
                <a:spcPts val="640"/>
              </a:spcBef>
              <a:spcAft>
                <a:spcPts val="0"/>
              </a:spcAft>
              <a:buClr>
                <a:schemeClr val="dk1"/>
              </a:buClr>
              <a:buSzPts val="3200"/>
              <a:buNone/>
            </a:pPr>
            <a:r>
              <a:rPr lang="en-US" b="1" dirty="0" err="1"/>
              <a:t>Dichte</a:t>
            </a:r>
            <a:r>
              <a:rPr lang="en-US" b="1" dirty="0"/>
              <a:t>:</a:t>
            </a:r>
            <a:endParaRPr dirty="0"/>
          </a:p>
          <a:p>
            <a:pPr marL="342900" lvl="0" indent="-342900" algn="l" rtl="0">
              <a:lnSpc>
                <a:spcPct val="90000"/>
              </a:lnSpc>
              <a:spcBef>
                <a:spcPts val="640"/>
              </a:spcBef>
              <a:spcAft>
                <a:spcPts val="0"/>
              </a:spcAft>
              <a:buClr>
                <a:schemeClr val="dk1"/>
              </a:buClr>
              <a:buSzPts val="3200"/>
              <a:buNone/>
            </a:pPr>
            <a:r>
              <a:rPr lang="en-US" b="1" dirty="0" err="1"/>
              <a:t>Typische</a:t>
            </a:r>
            <a:r>
              <a:rPr lang="en-US" b="1" dirty="0"/>
              <a:t> </a:t>
            </a:r>
            <a:r>
              <a:rPr lang="en-US" b="1" dirty="0" err="1"/>
              <a:t>Nationalgerichte</a:t>
            </a:r>
            <a:r>
              <a:rPr lang="en-US" b="1" dirty="0"/>
              <a:t>:</a:t>
            </a:r>
            <a:endParaRPr b="1" dirty="0"/>
          </a:p>
        </p:txBody>
      </p:sp>
      <p:graphicFrame>
        <p:nvGraphicFramePr>
          <p:cNvPr id="168" name="Google Shape;168;p18"/>
          <p:cNvGraphicFramePr/>
          <p:nvPr/>
        </p:nvGraphicFramePr>
        <p:xfrm>
          <a:off x="2222500" y="1600190"/>
          <a:ext cx="3581400" cy="1463050"/>
        </p:xfrm>
        <a:graphic>
          <a:graphicData uri="http://schemas.openxmlformats.org/drawingml/2006/table">
            <a:tbl>
              <a:tblPr firstRow="1" bandRow="1">
                <a:noFill/>
                <a:tableStyleId>{2380199F-017C-432E-94D4-3A084B31A645}</a:tableStyleId>
              </a:tblPr>
              <a:tblGrid>
                <a:gridCol w="35814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solidFill>
                      <a:srgbClr val="FFFFFF"/>
                    </a:solidFill>
                  </a:tcPr>
                </a:tc>
                <a:extLst>
                  <a:ext uri="{0D108BD9-81ED-4DB2-BD59-A6C34878D82A}">
                    <a16:rowId xmlns:a16="http://schemas.microsoft.com/office/drawing/2014/main" val="10000"/>
                  </a:ext>
                </a:extLst>
              </a:tr>
            </a:tbl>
          </a:graphicData>
        </a:graphic>
      </p:graphicFrame>
      <p:sp>
        <p:nvSpPr>
          <p:cNvPr id="5" name="Rounded Rectangle 3">
            <a:extLst>
              <a:ext uri="{FF2B5EF4-FFF2-40B4-BE49-F238E27FC236}">
                <a16:creationId xmlns:a16="http://schemas.microsoft.com/office/drawing/2014/main" id="{89126400-6A7F-413F-BECF-22E9BB658533}"/>
              </a:ext>
            </a:extLst>
          </p:cNvPr>
          <p:cNvSpPr/>
          <p:nvPr/>
        </p:nvSpPr>
        <p:spPr>
          <a:xfrm rot="1955065">
            <a:off x="5001491" y="4090889"/>
            <a:ext cx="3896289" cy="1434662"/>
          </a:xfrm>
          <a:prstGeom prst="roundRect">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GB" sz="2400" dirty="0">
                <a:solidFill>
                  <a:schemeClr val="tx1"/>
                </a:solidFill>
                <a:latin typeface="Calibri" panose="020F0502020204030204" pitchFamily="34" charset="0"/>
                <a:cs typeface="Calibri" panose="020F0502020204030204" pitchFamily="34" charset="0"/>
              </a:rPr>
              <a:t>Extension</a:t>
            </a:r>
            <a:r>
              <a:rPr lang="es-CO" sz="2400" dirty="0">
                <a:solidFill>
                  <a:schemeClr val="tx1"/>
                </a:solidFill>
                <a:latin typeface="Calibri" panose="020F0502020204030204" pitchFamily="34" charset="0"/>
                <a:cs typeface="Calibri" panose="020F0502020204030204" pitchFamily="34" charset="0"/>
              </a:rPr>
              <a:t>: </a:t>
            </a:r>
          </a:p>
          <a:p>
            <a:pPr algn="ctr"/>
            <a:r>
              <a:rPr lang="en-GB" sz="2400" dirty="0">
                <a:solidFill>
                  <a:schemeClr val="tx1"/>
                </a:solidFill>
                <a:latin typeface="Calibri" panose="020F0502020204030204" pitchFamily="34" charset="0"/>
                <a:cs typeface="Calibri" panose="020F0502020204030204" pitchFamily="34" charset="0"/>
              </a:rPr>
              <a:t>Find one fun or interesting fact about Madagascar </a:t>
            </a:r>
          </a:p>
          <a:p>
            <a:pPr algn="ctr"/>
            <a:r>
              <a:rPr lang="en-GB" sz="1600" dirty="0">
                <a:solidFill>
                  <a:schemeClr val="tx1"/>
                </a:solidFill>
                <a:latin typeface="Calibri" panose="020F0502020204030204" pitchFamily="34" charset="0"/>
                <a:cs typeface="Calibri" panose="020F0502020204030204" pitchFamily="34" charset="0"/>
              </a:rPr>
              <a:t>(try to be original!) </a:t>
            </a:r>
            <a:endParaRPr lang="es-CO" sz="1600"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p:nvPr/>
        </p:nvSpPr>
        <p:spPr>
          <a:xfrm>
            <a:off x="507650" y="1431800"/>
            <a:ext cx="8280600" cy="4863900"/>
          </a:xfrm>
          <a:prstGeom prst="roundRect">
            <a:avLst>
              <a:gd name="adj" fmla="val 11999"/>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19"/>
          <p:cNvSpPr txBox="1">
            <a:spLocks noGrp="1"/>
          </p:cNvSpPr>
          <p:nvPr>
            <p:ph type="title"/>
          </p:nvPr>
        </p:nvSpPr>
        <p:spPr>
          <a:xfrm>
            <a:off x="457200" y="128713"/>
            <a:ext cx="82296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SOS - Hunger in Afrika</a:t>
            </a:r>
            <a:br>
              <a:rPr lang="en-US" b="1">
                <a:solidFill>
                  <a:srgbClr val="00527D"/>
                </a:solidFill>
              </a:rPr>
            </a:br>
            <a:endParaRPr sz="2000" b="1">
              <a:solidFill>
                <a:srgbClr val="00527D"/>
              </a:solidFill>
            </a:endParaRPr>
          </a:p>
        </p:txBody>
      </p:sp>
      <p:sp>
        <p:nvSpPr>
          <p:cNvPr id="176" name="Google Shape;176;p19"/>
          <p:cNvSpPr txBox="1">
            <a:spLocks noGrp="1"/>
          </p:cNvSpPr>
          <p:nvPr>
            <p:ph type="body" idx="1"/>
          </p:nvPr>
        </p:nvSpPr>
        <p:spPr>
          <a:xfrm>
            <a:off x="457200" y="1600200"/>
            <a:ext cx="8229600" cy="50419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SzPts val="2480"/>
              <a:buNone/>
            </a:pPr>
            <a:r>
              <a:rPr lang="en-US" sz="2480" dirty="0"/>
              <a:t>	Ja, </a:t>
            </a:r>
            <a:r>
              <a:rPr lang="en-US" sz="2480" dirty="0" err="1"/>
              <a:t>alle</a:t>
            </a:r>
            <a:r>
              <a:rPr lang="en-US" sz="2480" dirty="0"/>
              <a:t> Menschen </a:t>
            </a:r>
            <a:r>
              <a:rPr lang="en-US" sz="2480" dirty="0" err="1"/>
              <a:t>könnten</a:t>
            </a:r>
            <a:r>
              <a:rPr lang="en-US" sz="2480" dirty="0"/>
              <a:t> </a:t>
            </a:r>
            <a:r>
              <a:rPr lang="en-US" sz="2480" dirty="0" err="1"/>
              <a:t>etwas</a:t>
            </a:r>
            <a:r>
              <a:rPr lang="en-US" sz="2480" dirty="0"/>
              <a:t> </a:t>
            </a:r>
            <a:r>
              <a:rPr lang="en-US" sz="2480" dirty="0" err="1"/>
              <a:t>zu</a:t>
            </a:r>
            <a:r>
              <a:rPr lang="en-US" sz="2480" dirty="0"/>
              <a:t> </a:t>
            </a:r>
            <a:r>
              <a:rPr lang="en-US" sz="2480" dirty="0" err="1"/>
              <a:t>essen</a:t>
            </a:r>
            <a:r>
              <a:rPr lang="en-US" sz="2480" dirty="0"/>
              <a:t> </a:t>
            </a:r>
            <a:r>
              <a:rPr lang="en-US" sz="2480" dirty="0" err="1"/>
              <a:t>haben</a:t>
            </a:r>
            <a:r>
              <a:rPr lang="en-US" sz="2480" dirty="0"/>
              <a:t>. </a:t>
            </a:r>
            <a:r>
              <a:rPr lang="en-US" sz="2480" dirty="0" err="1"/>
              <a:t>Denn</a:t>
            </a:r>
            <a:r>
              <a:rPr lang="en-US" sz="2480" dirty="0"/>
              <a:t> die </a:t>
            </a:r>
            <a:r>
              <a:rPr lang="en-US" sz="2480" dirty="0" err="1"/>
              <a:t>moderne</a:t>
            </a:r>
            <a:r>
              <a:rPr lang="en-US" sz="2480" dirty="0"/>
              <a:t> </a:t>
            </a:r>
            <a:r>
              <a:rPr lang="en-US" sz="2480" dirty="0" err="1"/>
              <a:t>Technologie</a:t>
            </a:r>
            <a:r>
              <a:rPr lang="en-US" sz="2480" dirty="0"/>
              <a:t> </a:t>
            </a:r>
            <a:r>
              <a:rPr lang="en-US" sz="2480" dirty="0" err="1"/>
              <a:t>macht</a:t>
            </a:r>
            <a:r>
              <a:rPr lang="en-US" sz="2480" dirty="0"/>
              <a:t> </a:t>
            </a:r>
            <a:r>
              <a:rPr lang="en-US" sz="2480" dirty="0" err="1"/>
              <a:t>es</a:t>
            </a:r>
            <a:r>
              <a:rPr lang="en-US" sz="2480" dirty="0"/>
              <a:t> </a:t>
            </a:r>
            <a:r>
              <a:rPr lang="en-US" sz="2480" dirty="0" err="1"/>
              <a:t>möglich</a:t>
            </a:r>
            <a:r>
              <a:rPr lang="en-US" sz="2480" dirty="0"/>
              <a:t>, </a:t>
            </a:r>
            <a:r>
              <a:rPr lang="en-US" sz="2480" dirty="0" err="1"/>
              <a:t>viel</a:t>
            </a:r>
            <a:r>
              <a:rPr lang="en-US" sz="2480" dirty="0"/>
              <a:t> </a:t>
            </a:r>
            <a:r>
              <a:rPr lang="en-US" sz="2480" dirty="0" err="1"/>
              <a:t>mehr</a:t>
            </a:r>
            <a:r>
              <a:rPr lang="en-US" sz="2480" dirty="0"/>
              <a:t> </a:t>
            </a:r>
            <a:r>
              <a:rPr lang="en-US" sz="2480" dirty="0" err="1"/>
              <a:t>Feldfrüchte</a:t>
            </a:r>
            <a:r>
              <a:rPr lang="en-US" sz="2480" dirty="0"/>
              <a:t> </a:t>
            </a:r>
            <a:r>
              <a:rPr lang="en-US" sz="2480" dirty="0" err="1"/>
              <a:t>als</a:t>
            </a:r>
            <a:r>
              <a:rPr lang="en-US" sz="2480" dirty="0"/>
              <a:t> </a:t>
            </a:r>
            <a:r>
              <a:rPr lang="en-US" sz="2480" dirty="0" err="1"/>
              <a:t>früher</a:t>
            </a:r>
            <a:r>
              <a:rPr lang="en-US" sz="2480" dirty="0"/>
              <a:t> </a:t>
            </a:r>
            <a:r>
              <a:rPr lang="en-US" sz="2480" dirty="0" err="1"/>
              <a:t>anzubauen</a:t>
            </a:r>
            <a:r>
              <a:rPr lang="en-US" sz="2480" dirty="0"/>
              <a:t> und </a:t>
            </a:r>
            <a:r>
              <a:rPr lang="en-US" sz="2480" dirty="0" err="1"/>
              <a:t>viel</a:t>
            </a:r>
            <a:r>
              <a:rPr lang="en-US" sz="2480" dirty="0"/>
              <a:t> </a:t>
            </a:r>
            <a:r>
              <a:rPr lang="en-US" sz="2480" dirty="0" err="1"/>
              <a:t>mehr</a:t>
            </a:r>
            <a:r>
              <a:rPr lang="en-US" sz="2480" dirty="0"/>
              <a:t> </a:t>
            </a:r>
            <a:r>
              <a:rPr lang="en-US" sz="2480" dirty="0" err="1"/>
              <a:t>Tiere</a:t>
            </a:r>
            <a:r>
              <a:rPr lang="en-US" sz="2480" dirty="0"/>
              <a:t> </a:t>
            </a:r>
            <a:r>
              <a:rPr lang="en-US" sz="2480" dirty="0" err="1"/>
              <a:t>zu</a:t>
            </a:r>
            <a:r>
              <a:rPr lang="en-US" sz="2480" dirty="0"/>
              <a:t> </a:t>
            </a:r>
            <a:r>
              <a:rPr lang="en-US" sz="2480" dirty="0" err="1"/>
              <a:t>züchten</a:t>
            </a:r>
            <a:r>
              <a:rPr lang="en-US" sz="2480" dirty="0"/>
              <a:t>. Und </a:t>
            </a:r>
            <a:r>
              <a:rPr lang="en-US" sz="2480" dirty="0" err="1"/>
              <a:t>doch</a:t>
            </a:r>
            <a:r>
              <a:rPr lang="en-US" sz="2480" dirty="0"/>
              <a:t> </a:t>
            </a:r>
            <a:r>
              <a:rPr lang="en-US" sz="2480" dirty="0" err="1"/>
              <a:t>sind</a:t>
            </a:r>
            <a:r>
              <a:rPr lang="en-US" sz="2480" dirty="0"/>
              <a:t> </a:t>
            </a:r>
            <a:r>
              <a:rPr lang="en-US" sz="2480" dirty="0" err="1"/>
              <a:t>heute</a:t>
            </a:r>
            <a:r>
              <a:rPr lang="en-US" sz="2480" dirty="0"/>
              <a:t> 20 </a:t>
            </a:r>
            <a:r>
              <a:rPr lang="en-US" sz="2480" dirty="0" err="1"/>
              <a:t>Millionen</a:t>
            </a:r>
            <a:r>
              <a:rPr lang="en-US" sz="2480" dirty="0"/>
              <a:t> </a:t>
            </a:r>
            <a:r>
              <a:rPr lang="en-US" sz="2480" dirty="0" err="1"/>
              <a:t>Männer</a:t>
            </a:r>
            <a:r>
              <a:rPr lang="en-US" sz="2480" dirty="0"/>
              <a:t>, Frauen und Kinder </a:t>
            </a:r>
            <a:r>
              <a:rPr lang="en-US" sz="2480" dirty="0" err="1"/>
              <a:t>vom</a:t>
            </a:r>
            <a:r>
              <a:rPr lang="en-US" sz="2480" dirty="0"/>
              <a:t> </a:t>
            </a:r>
            <a:r>
              <a:rPr lang="en-US" sz="2480" dirty="0" err="1"/>
              <a:t>Hungertod</a:t>
            </a:r>
            <a:r>
              <a:rPr lang="en-US" sz="2480" dirty="0"/>
              <a:t> </a:t>
            </a:r>
            <a:r>
              <a:rPr lang="en-US" sz="2480" dirty="0" err="1"/>
              <a:t>bedroht</a:t>
            </a:r>
            <a:r>
              <a:rPr lang="en-US" sz="2480" dirty="0"/>
              <a:t>.	</a:t>
            </a:r>
            <a:endParaRPr dirty="0"/>
          </a:p>
          <a:p>
            <a:pPr marL="342900" lvl="0" indent="-342900" algn="l" rtl="0">
              <a:lnSpc>
                <a:spcPct val="80000"/>
              </a:lnSpc>
              <a:spcBef>
                <a:spcPts val="0"/>
              </a:spcBef>
              <a:spcAft>
                <a:spcPts val="0"/>
              </a:spcAft>
              <a:buSzPts val="2480"/>
              <a:buNone/>
            </a:pPr>
            <a:r>
              <a:rPr lang="en-US" sz="2480" dirty="0"/>
              <a:t>	Die </a:t>
            </a:r>
            <a:r>
              <a:rPr lang="en-US" sz="2480" dirty="0" err="1"/>
              <a:t>Tragödie</a:t>
            </a:r>
            <a:r>
              <a:rPr lang="en-US" sz="2480" dirty="0"/>
              <a:t> </a:t>
            </a:r>
            <a:r>
              <a:rPr lang="en-US" sz="2480" dirty="0" err="1"/>
              <a:t>spielt</a:t>
            </a:r>
            <a:r>
              <a:rPr lang="en-US" sz="2480" dirty="0"/>
              <a:t> </a:t>
            </a:r>
            <a:r>
              <a:rPr lang="en-US" sz="2480" dirty="0" err="1"/>
              <a:t>sich</a:t>
            </a:r>
            <a:r>
              <a:rPr lang="en-US" sz="2480" dirty="0"/>
              <a:t> in </a:t>
            </a:r>
            <a:r>
              <a:rPr lang="en-US" sz="2480" dirty="0" err="1"/>
              <a:t>Afrika</a:t>
            </a:r>
            <a:r>
              <a:rPr lang="en-US" sz="2480" dirty="0"/>
              <a:t> und </a:t>
            </a:r>
            <a:r>
              <a:rPr lang="en-US" sz="2480" dirty="0" err="1"/>
              <a:t>im</a:t>
            </a:r>
            <a:r>
              <a:rPr lang="en-US" sz="2480" dirty="0"/>
              <a:t> </a:t>
            </a:r>
            <a:r>
              <a:rPr lang="en-US" sz="2480" dirty="0" err="1"/>
              <a:t>Nahen</a:t>
            </a:r>
            <a:r>
              <a:rPr lang="en-US" sz="2480" dirty="0"/>
              <a:t> </a:t>
            </a:r>
            <a:r>
              <a:rPr lang="en-US" sz="2480" dirty="0" err="1"/>
              <a:t>Osten</a:t>
            </a:r>
            <a:r>
              <a:rPr lang="en-US" sz="2480" dirty="0"/>
              <a:t> ab, </a:t>
            </a:r>
            <a:r>
              <a:rPr lang="en-US" sz="2480" dirty="0" err="1"/>
              <a:t>vor</a:t>
            </a:r>
            <a:r>
              <a:rPr lang="en-US" sz="2480" dirty="0"/>
              <a:t> </a:t>
            </a:r>
            <a:r>
              <a:rPr lang="en-US" sz="2480" dirty="0" err="1"/>
              <a:t>allem</a:t>
            </a:r>
            <a:r>
              <a:rPr lang="en-US" sz="2480" dirty="0"/>
              <a:t> in </a:t>
            </a:r>
            <a:r>
              <a:rPr lang="en-US" sz="2480" dirty="0" err="1"/>
              <a:t>Ländern</a:t>
            </a:r>
            <a:r>
              <a:rPr lang="en-US" sz="2480" dirty="0"/>
              <a:t>, die </a:t>
            </a:r>
            <a:r>
              <a:rPr lang="en-US" sz="2480" dirty="0" err="1"/>
              <a:t>regelmäßig</a:t>
            </a:r>
            <a:r>
              <a:rPr lang="en-US" sz="2480" dirty="0"/>
              <a:t> von </a:t>
            </a:r>
            <a:r>
              <a:rPr lang="en-US" sz="2480" dirty="0" err="1"/>
              <a:t>Dürre</a:t>
            </a:r>
            <a:r>
              <a:rPr lang="en-US" sz="2480" dirty="0"/>
              <a:t> </a:t>
            </a:r>
            <a:r>
              <a:rPr lang="en-US" sz="2480" dirty="0" err="1"/>
              <a:t>betroffen</a:t>
            </a:r>
            <a:r>
              <a:rPr lang="en-US" sz="2480" dirty="0"/>
              <a:t> </a:t>
            </a:r>
            <a:r>
              <a:rPr lang="en-US" sz="2480" dirty="0" err="1"/>
              <a:t>sind</a:t>
            </a:r>
            <a:r>
              <a:rPr lang="en-US" sz="2480" dirty="0"/>
              <a:t>. </a:t>
            </a:r>
            <a:r>
              <a:rPr lang="en-US" sz="2480" dirty="0" err="1"/>
              <a:t>Wassermangel</a:t>
            </a:r>
            <a:r>
              <a:rPr lang="en-US" sz="2480" dirty="0"/>
              <a:t> </a:t>
            </a:r>
            <a:r>
              <a:rPr lang="en-US" sz="2480" dirty="0" err="1"/>
              <a:t>führt</a:t>
            </a:r>
            <a:r>
              <a:rPr lang="en-US" sz="2480" dirty="0"/>
              <a:t> </a:t>
            </a:r>
            <a:r>
              <a:rPr lang="en-US" sz="2480" dirty="0" err="1"/>
              <a:t>dort</a:t>
            </a:r>
            <a:r>
              <a:rPr lang="en-US" sz="2480" dirty="0"/>
              <a:t> </a:t>
            </a:r>
            <a:r>
              <a:rPr lang="en-US" sz="2480" dirty="0" err="1"/>
              <a:t>schnell</a:t>
            </a:r>
            <a:r>
              <a:rPr lang="en-US" sz="2480" dirty="0"/>
              <a:t> </a:t>
            </a:r>
            <a:r>
              <a:rPr lang="en-US" sz="2480" dirty="0" err="1"/>
              <a:t>zu</a:t>
            </a:r>
            <a:r>
              <a:rPr lang="en-US" sz="2480" dirty="0"/>
              <a:t> </a:t>
            </a:r>
            <a:r>
              <a:rPr lang="en-US" sz="2480" dirty="0" err="1"/>
              <a:t>einer</a:t>
            </a:r>
            <a:r>
              <a:rPr lang="en-US" sz="2480" dirty="0"/>
              <a:t> </a:t>
            </a:r>
            <a:r>
              <a:rPr lang="en-US" sz="2480" dirty="0" err="1"/>
              <a:t>Krise</a:t>
            </a:r>
            <a:r>
              <a:rPr lang="en-US" sz="2480" dirty="0"/>
              <a:t>, da fast </a:t>
            </a:r>
            <a:r>
              <a:rPr lang="en-US" sz="2480" dirty="0" err="1"/>
              <a:t>alle</a:t>
            </a:r>
            <a:r>
              <a:rPr lang="en-US" sz="2480" dirty="0"/>
              <a:t> Menschen in der </a:t>
            </a:r>
            <a:r>
              <a:rPr lang="en-US" sz="2480" dirty="0" err="1"/>
              <a:t>Landwirtschaft</a:t>
            </a:r>
            <a:r>
              <a:rPr lang="en-US" sz="2480" dirty="0"/>
              <a:t> </a:t>
            </a:r>
            <a:r>
              <a:rPr lang="en-US" sz="2480" dirty="0" err="1"/>
              <a:t>arbeiten</a:t>
            </a:r>
            <a:r>
              <a:rPr lang="en-US" sz="2480" dirty="0"/>
              <a:t>.  Der </a:t>
            </a:r>
            <a:r>
              <a:rPr lang="en-US" sz="2480" dirty="0" err="1"/>
              <a:t>fehlende</a:t>
            </a:r>
            <a:r>
              <a:rPr lang="en-US" sz="2480" dirty="0"/>
              <a:t> Regen </a:t>
            </a:r>
            <a:r>
              <a:rPr lang="en-US" sz="2480" dirty="0" err="1"/>
              <a:t>verbrennt</a:t>
            </a:r>
            <a:r>
              <a:rPr lang="en-US" sz="2480" dirty="0"/>
              <a:t> die Felder und </a:t>
            </a:r>
            <a:r>
              <a:rPr lang="en-US" sz="2480" dirty="0" err="1"/>
              <a:t>lässt</a:t>
            </a:r>
            <a:r>
              <a:rPr lang="en-US" sz="2480" dirty="0"/>
              <a:t> </a:t>
            </a:r>
            <a:r>
              <a:rPr lang="en-US" sz="2480" dirty="0" err="1"/>
              <a:t>Tiere</a:t>
            </a:r>
            <a:r>
              <a:rPr lang="en-US" sz="2480" dirty="0"/>
              <a:t> </a:t>
            </a:r>
            <a:r>
              <a:rPr lang="en-US" sz="2480" dirty="0" err="1"/>
              <a:t>verhungern</a:t>
            </a:r>
            <a:r>
              <a:rPr lang="en-US" sz="2480" dirty="0"/>
              <a:t>.  Aber die </a:t>
            </a:r>
            <a:r>
              <a:rPr lang="en-US" sz="2480" dirty="0" err="1"/>
              <a:t>Hauptursache</a:t>
            </a:r>
            <a:r>
              <a:rPr lang="en-US" sz="2480" dirty="0"/>
              <a:t> </a:t>
            </a:r>
            <a:r>
              <a:rPr lang="en-US" sz="2480" dirty="0" err="1"/>
              <a:t>für</a:t>
            </a:r>
            <a:r>
              <a:rPr lang="en-US" sz="2480" dirty="0"/>
              <a:t> </a:t>
            </a:r>
            <a:r>
              <a:rPr lang="en-US" sz="2480" dirty="0" err="1"/>
              <a:t>diese</a:t>
            </a:r>
            <a:r>
              <a:rPr lang="en-US" sz="2480" dirty="0"/>
              <a:t> </a:t>
            </a:r>
            <a:r>
              <a:rPr lang="en-US" sz="2480" dirty="0" err="1"/>
              <a:t>Hungersnöte</a:t>
            </a:r>
            <a:r>
              <a:rPr lang="en-US" sz="2480" dirty="0"/>
              <a:t> </a:t>
            </a:r>
            <a:r>
              <a:rPr lang="en-US" sz="2480" dirty="0" err="1"/>
              <a:t>sind</a:t>
            </a:r>
            <a:r>
              <a:rPr lang="en-US" sz="2480" dirty="0"/>
              <a:t> </a:t>
            </a:r>
            <a:r>
              <a:rPr lang="en-US" sz="2480" dirty="0" err="1"/>
              <a:t>eigentlich</a:t>
            </a:r>
            <a:r>
              <a:rPr lang="en-US" sz="2480" dirty="0"/>
              <a:t> Krieg und </a:t>
            </a:r>
            <a:r>
              <a:rPr lang="en-US" sz="2480" dirty="0" err="1"/>
              <a:t>Klimawandel</a:t>
            </a:r>
            <a:r>
              <a:rPr lang="en-US" sz="2480" dirty="0"/>
              <a:t>, die </a:t>
            </a:r>
            <a:r>
              <a:rPr lang="en-US" sz="2480" dirty="0" err="1"/>
              <a:t>alle</a:t>
            </a:r>
            <a:r>
              <a:rPr lang="en-US" sz="2480" dirty="0"/>
              <a:t> </a:t>
            </a:r>
            <a:r>
              <a:rPr lang="en-US" sz="2480" dirty="0" err="1"/>
              <a:t>diese</a:t>
            </a:r>
            <a:r>
              <a:rPr lang="en-US" sz="2480" dirty="0"/>
              <a:t> </a:t>
            </a:r>
            <a:r>
              <a:rPr lang="en-US" sz="2480" dirty="0" err="1"/>
              <a:t>Länder</a:t>
            </a:r>
            <a:r>
              <a:rPr lang="en-US" sz="2480" dirty="0"/>
              <a:t> </a:t>
            </a:r>
            <a:r>
              <a:rPr lang="en-US" sz="2480" dirty="0" err="1"/>
              <a:t>betreffen</a:t>
            </a:r>
            <a:r>
              <a:rPr lang="en-US" sz="2480" dirty="0"/>
              <a:t>.</a:t>
            </a:r>
            <a:endParaRPr sz="248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p:nvPr/>
        </p:nvSpPr>
        <p:spPr>
          <a:xfrm>
            <a:off x="203675" y="1417650"/>
            <a:ext cx="8754900" cy="4740300"/>
          </a:xfrm>
          <a:prstGeom prst="roundRect">
            <a:avLst>
              <a:gd name="adj" fmla="val 1114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0"/>
          <p:cNvSpPr txBox="1">
            <a:spLocks noGrp="1"/>
          </p:cNvSpPr>
          <p:nvPr>
            <p:ph type="title"/>
          </p:nvPr>
        </p:nvSpPr>
        <p:spPr>
          <a:xfrm>
            <a:off x="457200" y="177363"/>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3959"/>
              <a:buFont typeface="Calibri"/>
              <a:buNone/>
            </a:pPr>
            <a:r>
              <a:rPr lang="en-US" sz="3563" b="1">
                <a:solidFill>
                  <a:srgbClr val="00527D"/>
                </a:solidFill>
              </a:rPr>
              <a:t>SOS Hunger in Afrika</a:t>
            </a:r>
            <a:br>
              <a:rPr lang="en-US" sz="3563" b="1">
                <a:solidFill>
                  <a:srgbClr val="00527D"/>
                </a:solidFill>
              </a:rPr>
            </a:br>
            <a:r>
              <a:rPr lang="en-US" sz="3563" b="1">
                <a:solidFill>
                  <a:srgbClr val="00527D"/>
                </a:solidFill>
              </a:rPr>
              <a:t>Richtig oder Falsch?</a:t>
            </a:r>
            <a:endParaRPr sz="3563" b="1">
              <a:solidFill>
                <a:srgbClr val="00527D"/>
              </a:solidFill>
            </a:endParaRPr>
          </a:p>
        </p:txBody>
      </p:sp>
      <p:sp>
        <p:nvSpPr>
          <p:cNvPr id="183" name="Google Shape;183;p20"/>
          <p:cNvSpPr txBox="1">
            <a:spLocks noGrp="1"/>
          </p:cNvSpPr>
          <p:nvPr>
            <p:ph type="body" idx="1"/>
          </p:nvPr>
        </p:nvSpPr>
        <p:spPr>
          <a:xfrm>
            <a:off x="457200" y="1555845"/>
            <a:ext cx="8229600" cy="4602105"/>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720"/>
              <a:buNone/>
            </a:pPr>
            <a:r>
              <a:rPr lang="en-US" sz="2720" dirty="0"/>
              <a:t>True or false…</a:t>
            </a:r>
            <a:endParaRPr dirty="0"/>
          </a:p>
          <a:p>
            <a:pPr marL="342900" lvl="0" indent="-342900" algn="l" rtl="0">
              <a:lnSpc>
                <a:spcPct val="80000"/>
              </a:lnSpc>
              <a:spcBef>
                <a:spcPts val="544"/>
              </a:spcBef>
              <a:spcAft>
                <a:spcPts val="0"/>
              </a:spcAft>
              <a:buClr>
                <a:schemeClr val="dk1"/>
              </a:buClr>
              <a:buSzPts val="2720"/>
              <a:buNone/>
            </a:pPr>
            <a:endParaRPr sz="2720" dirty="0"/>
          </a:p>
          <a:p>
            <a:pPr marL="457200" lvl="0" indent="-401320" algn="l" rtl="0">
              <a:lnSpc>
                <a:spcPct val="80000"/>
              </a:lnSpc>
              <a:spcBef>
                <a:spcPts val="544"/>
              </a:spcBef>
              <a:spcAft>
                <a:spcPts val="0"/>
              </a:spcAft>
              <a:buSzPts val="2720"/>
              <a:buAutoNum type="arabicPeriod"/>
            </a:pPr>
            <a:r>
              <a:rPr lang="en-US" sz="2720" dirty="0"/>
              <a:t>It would be impossible for there to be enough food in the world for everyone.</a:t>
            </a:r>
            <a:endParaRPr dirty="0"/>
          </a:p>
          <a:p>
            <a:pPr marL="457200" lvl="0" indent="-401320" algn="l" rtl="0">
              <a:lnSpc>
                <a:spcPct val="80000"/>
              </a:lnSpc>
              <a:spcBef>
                <a:spcPts val="0"/>
              </a:spcBef>
              <a:spcAft>
                <a:spcPts val="0"/>
              </a:spcAft>
              <a:buSzPts val="2720"/>
              <a:buAutoNum type="arabicPeriod"/>
            </a:pPr>
            <a:r>
              <a:rPr lang="en-US" sz="2720" dirty="0"/>
              <a:t>Modern techniques mean we have the capacity to grow</a:t>
            </a:r>
            <a:r>
              <a:rPr lang="en-US" dirty="0"/>
              <a:t> </a:t>
            </a:r>
            <a:r>
              <a:rPr lang="en-US" sz="2720" dirty="0"/>
              <a:t>more and rear more animals.</a:t>
            </a:r>
            <a:endParaRPr dirty="0"/>
          </a:p>
          <a:p>
            <a:pPr marL="457200" lvl="0" indent="-401320" algn="l" rtl="0">
              <a:lnSpc>
                <a:spcPct val="80000"/>
              </a:lnSpc>
              <a:spcBef>
                <a:spcPts val="0"/>
              </a:spcBef>
              <a:spcAft>
                <a:spcPts val="0"/>
              </a:spcAft>
              <a:buSzPts val="2720"/>
              <a:buAutoNum type="arabicPeriod"/>
            </a:pPr>
            <a:r>
              <a:rPr lang="en-US" sz="2720" dirty="0"/>
              <a:t>The Middle East and Africa are worst areas hit by famine.</a:t>
            </a:r>
            <a:endParaRPr dirty="0"/>
          </a:p>
          <a:p>
            <a:pPr marL="457200" lvl="0" indent="-401320" algn="l" rtl="0">
              <a:lnSpc>
                <a:spcPct val="80000"/>
              </a:lnSpc>
              <a:spcBef>
                <a:spcPts val="0"/>
              </a:spcBef>
              <a:spcAft>
                <a:spcPts val="0"/>
              </a:spcAft>
              <a:buSzPts val="2720"/>
              <a:buAutoNum type="arabicPeriod"/>
            </a:pPr>
            <a:r>
              <a:rPr lang="en-US" sz="2720" dirty="0"/>
              <a:t>There is enough water and drought is not an issue in</a:t>
            </a:r>
            <a:endParaRPr dirty="0"/>
          </a:p>
          <a:p>
            <a:pPr marL="457200" lvl="0" indent="0" algn="l" rtl="0">
              <a:lnSpc>
                <a:spcPct val="80000"/>
              </a:lnSpc>
              <a:spcBef>
                <a:spcPts val="544"/>
              </a:spcBef>
              <a:spcAft>
                <a:spcPts val="0"/>
              </a:spcAft>
              <a:buSzPts val="1800"/>
              <a:buNone/>
            </a:pPr>
            <a:r>
              <a:rPr lang="en-US" sz="2720" dirty="0"/>
              <a:t>these places.</a:t>
            </a:r>
            <a:endParaRPr dirty="0"/>
          </a:p>
          <a:p>
            <a:pPr marL="55880" lvl="0" indent="0" algn="l" rtl="0">
              <a:lnSpc>
                <a:spcPct val="80000"/>
              </a:lnSpc>
              <a:spcBef>
                <a:spcPts val="544"/>
              </a:spcBef>
              <a:spcAft>
                <a:spcPts val="0"/>
              </a:spcAft>
              <a:buSzPts val="2720"/>
              <a:buNone/>
            </a:pPr>
            <a:r>
              <a:rPr lang="en-US" sz="2720" dirty="0"/>
              <a:t>5. The main causes of famine are war and climate</a:t>
            </a:r>
            <a:endParaRPr dirty="0"/>
          </a:p>
          <a:p>
            <a:pPr marL="55880" lvl="0" indent="0" algn="l" rtl="0">
              <a:lnSpc>
                <a:spcPct val="80000"/>
              </a:lnSpc>
              <a:spcBef>
                <a:spcPts val="544"/>
              </a:spcBef>
              <a:spcAft>
                <a:spcPts val="0"/>
              </a:spcAft>
              <a:buSzPts val="2720"/>
              <a:buNone/>
            </a:pPr>
            <a:r>
              <a:rPr lang="en-US" sz="2720" dirty="0"/>
              <a:t>    change.</a:t>
            </a:r>
            <a:endParaRPr sz="272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p:nvPr/>
        </p:nvSpPr>
        <p:spPr>
          <a:xfrm>
            <a:off x="410308" y="1261850"/>
            <a:ext cx="7940100" cy="1215900"/>
          </a:xfrm>
          <a:prstGeom prst="roundRect">
            <a:avLst>
              <a:gd name="adj" fmla="val 16667"/>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1"/>
          <p:cNvSpPr txBox="1">
            <a:spLocks noGrp="1"/>
          </p:cNvSpPr>
          <p:nvPr>
            <p:ph type="title"/>
          </p:nvPr>
        </p:nvSpPr>
        <p:spPr>
          <a:xfrm>
            <a:off x="0" y="110177"/>
            <a:ext cx="9144000" cy="1143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3099"/>
              <a:buNone/>
            </a:pPr>
            <a:r>
              <a:rPr lang="en-US" sz="2789" b="1">
                <a:solidFill>
                  <a:srgbClr val="00527D"/>
                </a:solidFill>
              </a:rPr>
              <a:t>Der Hunger ist auf dem Rückzug: In 10 Jahren wurden 100 Millionen Menschen auf der Welt vor dem Hunger gerettet.</a:t>
            </a:r>
            <a:endParaRPr sz="3563" b="1">
              <a:solidFill>
                <a:srgbClr val="00527D"/>
              </a:solidFill>
            </a:endParaRPr>
          </a:p>
        </p:txBody>
      </p:sp>
      <p:sp>
        <p:nvSpPr>
          <p:cNvPr id="191" name="Google Shape;191;p21"/>
          <p:cNvSpPr txBox="1">
            <a:spLocks noGrp="1"/>
          </p:cNvSpPr>
          <p:nvPr>
            <p:ph type="body" idx="1"/>
          </p:nvPr>
        </p:nvSpPr>
        <p:spPr>
          <a:xfrm>
            <a:off x="504092" y="1253177"/>
            <a:ext cx="8229600" cy="46887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Clr>
                <a:schemeClr val="dk1"/>
              </a:buClr>
              <a:buSzPts val="3200"/>
              <a:buChar char="•"/>
            </a:pPr>
            <a:r>
              <a:rPr lang="en-US"/>
              <a:t>2004: 900 Millionen Menschen hungern</a:t>
            </a:r>
            <a:endParaRPr/>
          </a:p>
          <a:p>
            <a:pPr marL="342900" lvl="0" indent="-342900" algn="l" rtl="0">
              <a:lnSpc>
                <a:spcPct val="100000"/>
              </a:lnSpc>
              <a:spcBef>
                <a:spcPts val="0"/>
              </a:spcBef>
              <a:spcAft>
                <a:spcPts val="0"/>
              </a:spcAft>
              <a:buClr>
                <a:schemeClr val="dk1"/>
              </a:buClr>
              <a:buSzPts val="3200"/>
              <a:buChar char="•"/>
            </a:pPr>
            <a:r>
              <a:rPr lang="en-US"/>
              <a:t> 2014: 805 Millionen Menschen hungern</a:t>
            </a:r>
            <a:endParaRPr/>
          </a:p>
          <a:p>
            <a:pPr marL="342900" lvl="0" indent="-342900" algn="ctr" rtl="0">
              <a:lnSpc>
                <a:spcPct val="100000"/>
              </a:lnSpc>
              <a:spcBef>
                <a:spcPts val="640"/>
              </a:spcBef>
              <a:spcAft>
                <a:spcPts val="0"/>
              </a:spcAft>
              <a:buClr>
                <a:srgbClr val="FF0000"/>
              </a:buClr>
              <a:buSzPts val="3200"/>
              <a:buNone/>
            </a:pPr>
            <a:endParaRPr b="1">
              <a:solidFill>
                <a:srgbClr val="FF0000"/>
              </a:solidFill>
            </a:endParaRPr>
          </a:p>
          <a:p>
            <a:pPr marL="342900" lvl="0" indent="-342900" algn="ctr" rtl="0">
              <a:lnSpc>
                <a:spcPct val="100000"/>
              </a:lnSpc>
              <a:spcBef>
                <a:spcPts val="640"/>
              </a:spcBef>
              <a:spcAft>
                <a:spcPts val="0"/>
              </a:spcAft>
              <a:buClr>
                <a:srgbClr val="FF0000"/>
              </a:buClr>
              <a:buSzPts val="3200"/>
              <a:buNone/>
            </a:pPr>
            <a:r>
              <a:rPr lang="en-US" b="1">
                <a:solidFill>
                  <a:srgbClr val="FF0000"/>
                </a:solidFill>
              </a:rPr>
              <a:t>Ungleiche Entwicklung auf den Kontinenten</a:t>
            </a:r>
            <a:endParaRPr/>
          </a:p>
        </p:txBody>
      </p:sp>
      <p:graphicFrame>
        <p:nvGraphicFramePr>
          <p:cNvPr id="192" name="Google Shape;192;p21"/>
          <p:cNvGraphicFramePr/>
          <p:nvPr/>
        </p:nvGraphicFramePr>
        <p:xfrm>
          <a:off x="457200" y="3581400"/>
          <a:ext cx="8229600" cy="3060700"/>
        </p:xfrm>
        <a:graphic>
          <a:graphicData uri="http://schemas.openxmlformats.org/drawingml/2006/table">
            <a:tbl>
              <a:tblPr firstRow="1" bandRow="1">
                <a:noFill/>
                <a:tableStyleId>{2380199F-017C-432E-94D4-3A084B31A645}</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0607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SÜDAMERIKA</a:t>
                      </a:r>
                      <a:endParaRPr sz="1400" u="none" strike="noStrike" cap="none"/>
                    </a:p>
                    <a:p>
                      <a:pPr marL="0" marR="0" lvl="0" indent="0" algn="ctr" rtl="0">
                        <a:lnSpc>
                          <a:spcPct val="100000"/>
                        </a:lnSpc>
                        <a:spcBef>
                          <a:spcPts val="0"/>
                        </a:spcBef>
                        <a:spcAft>
                          <a:spcPts val="0"/>
                        </a:spcAft>
                        <a:buClr>
                          <a:srgbClr val="000000"/>
                        </a:buClr>
                        <a:buSzPts val="1800"/>
                        <a:buFont typeface="Arial"/>
                        <a:buNone/>
                      </a:pPr>
                      <a:endParaRPr sz="1800" b="1" u="none" strike="noStrike" cap="none"/>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Von 3 Menschen, die unterernährt waren, haben 2 jetzt genug zu essen.</a:t>
                      </a:r>
                      <a:endParaRPr/>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ctr" rtl="0">
                        <a:lnSpc>
                          <a:spcPct val="100000"/>
                        </a:lnSpc>
                        <a:spcBef>
                          <a:spcPts val="0"/>
                        </a:spcBef>
                        <a:spcAft>
                          <a:spcPts val="0"/>
                        </a:spcAft>
                        <a:buClr>
                          <a:srgbClr val="000000"/>
                        </a:buClr>
                        <a:buSzPts val="1800"/>
                        <a:buFont typeface="Arial"/>
                        <a:buNone/>
                      </a:pPr>
                      <a:endParaRPr sz="1800" b="0" u="none" strike="noStrike" cap="none"/>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ASIEN</a:t>
                      </a:r>
                      <a:endParaRPr sz="1400" u="none" strike="noStrike" cap="none"/>
                    </a:p>
                    <a:p>
                      <a:pPr marL="0" marR="0" lvl="0" indent="0" algn="ctr" rtl="0">
                        <a:lnSpc>
                          <a:spcPct val="100000"/>
                        </a:lnSpc>
                        <a:spcBef>
                          <a:spcPts val="0"/>
                        </a:spcBef>
                        <a:spcAft>
                          <a:spcPts val="0"/>
                        </a:spcAft>
                        <a:buClr>
                          <a:srgbClr val="000000"/>
                        </a:buClr>
                        <a:buSzPts val="1800"/>
                        <a:buFont typeface="Arial"/>
                        <a:buNone/>
                      </a:pPr>
                      <a:endParaRPr sz="1800" b="1" u="none" strike="noStrike" cap="none"/>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Von 3 Personen, die unterernährt waren, haben jetzt etwas mehr als 1 Person genug zu essen.</a:t>
                      </a:r>
                      <a:endParaRPr sz="1800" u="none" strike="noStrike" cap="none"/>
                    </a:p>
                  </a:txBody>
                  <a:tcPr marL="91450" marR="91450" marT="45725" marB="45725">
                    <a:solidFill>
                      <a:srgbClr val="FFFFFF"/>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 </a:t>
                      </a: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SUBSAHARA AFRIKA</a:t>
                      </a:r>
                      <a:endParaRPr/>
                    </a:p>
                    <a:p>
                      <a:pPr marL="0" marR="0" lvl="0" indent="0" algn="ctr" rtl="0">
                        <a:lnSpc>
                          <a:spcPct val="100000"/>
                        </a:lnSpc>
                        <a:spcBef>
                          <a:spcPts val="0"/>
                        </a:spcBef>
                        <a:spcAft>
                          <a:spcPts val="0"/>
                        </a:spcAft>
                        <a:buClr>
                          <a:srgbClr val="000000"/>
                        </a:buClr>
                        <a:buSzPts val="1800"/>
                        <a:buFont typeface="Arial"/>
                        <a:buNone/>
                      </a:pPr>
                      <a:endParaRPr sz="1800" b="1" u="none" strike="noStrike" cap="none"/>
                    </a:p>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Von 3 Personen, die unterernährt waren, hat jetzt 1 Person genug zu essen.</a:t>
                      </a:r>
                      <a:endParaRPr sz="1800" b="1" u="none" strike="noStrike" cap="none"/>
                    </a:p>
                  </a:txBody>
                  <a:tcPr marL="91450" marR="91450" marT="45725" marB="45725">
                    <a:solidFill>
                      <a:srgbClr val="FFFFFF"/>
                    </a:solidFill>
                  </a:tcPr>
                </a:tc>
                <a:extLst>
                  <a:ext uri="{0D108BD9-81ED-4DB2-BD59-A6C34878D82A}">
                    <a16:rowId xmlns:a16="http://schemas.microsoft.com/office/drawing/2014/main" val="10000"/>
                  </a:ext>
                </a:extLst>
              </a:tr>
            </a:tbl>
          </a:graphicData>
        </a:graphic>
      </p:graphicFrame>
      <p:sp>
        <p:nvSpPr>
          <p:cNvPr id="193" name="Google Shape;193;p21"/>
          <p:cNvSpPr/>
          <p:nvPr/>
        </p:nvSpPr>
        <p:spPr>
          <a:xfrm>
            <a:off x="1409700" y="3841750"/>
            <a:ext cx="558800" cy="546100"/>
          </a:xfrm>
          <a:prstGeom prst="smileyFace">
            <a:avLst>
              <a:gd name="adj" fmla="val 4653"/>
            </a:avLst>
          </a:prstGeom>
          <a:gradFill>
            <a:gsLst>
              <a:gs pos="0">
                <a:srgbClr val="A0C94A"/>
              </a:gs>
              <a:gs pos="100000">
                <a:srgbClr val="DBFF9C"/>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p21"/>
          <p:cNvSpPr/>
          <p:nvPr/>
        </p:nvSpPr>
        <p:spPr>
          <a:xfrm>
            <a:off x="7061200" y="3841750"/>
            <a:ext cx="558800" cy="546100"/>
          </a:xfrm>
          <a:prstGeom prst="smileyFace">
            <a:avLst>
              <a:gd name="adj" fmla="val -4649"/>
            </a:avLst>
          </a:prstGeom>
          <a:gradFill>
            <a:gsLst>
              <a:gs pos="0">
                <a:srgbClr val="D13F3B"/>
              </a:gs>
              <a:gs pos="100000">
                <a:srgbClr val="FF9995"/>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p21"/>
          <p:cNvSpPr/>
          <p:nvPr/>
        </p:nvSpPr>
        <p:spPr>
          <a:xfrm>
            <a:off x="4254500" y="3841750"/>
            <a:ext cx="558800" cy="546100"/>
          </a:xfrm>
          <a:prstGeom prst="smileyFace">
            <a:avLst>
              <a:gd name="adj" fmla="val 2"/>
            </a:avLst>
          </a:prstGeom>
          <a:solidFill>
            <a:srgbClr val="FFFF00"/>
          </a:solidFill>
          <a:ln w="9525" cap="flat" cmpd="sng">
            <a:solidFill>
              <a:schemeClr val="dk1"/>
            </a:solidFill>
            <a:prstDash val="solid"/>
            <a:round/>
            <a:headEnd type="none" w="sm" len="sm"/>
            <a:tailEnd type="none" w="sm" len="sm"/>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extLst>
              <a:ext uri="{FF2B5EF4-FFF2-40B4-BE49-F238E27FC236}">
                <a16:creationId xmlns:a16="http://schemas.microsoft.com/office/drawing/2014/main" id="{6FB3F0AF-7264-4BE8-BC61-939942C89A91}"/>
              </a:ext>
            </a:extLst>
          </p:cNvPr>
          <p:cNvPicPr>
            <a:picLocks noChangeAspect="1"/>
          </p:cNvPicPr>
          <p:nvPr/>
        </p:nvPicPr>
        <p:blipFill rotWithShape="1">
          <a:blip r:embed="rId3"/>
          <a:srcRect t="55795" b="16308"/>
          <a:stretch/>
        </p:blipFill>
        <p:spPr>
          <a:xfrm>
            <a:off x="40386" y="1536895"/>
            <a:ext cx="9063227" cy="3576249"/>
          </a:xfrm>
          <a:prstGeom prst="rect">
            <a:avLst/>
          </a:prstGeom>
        </p:spPr>
      </p:pic>
    </p:spTree>
    <p:extLst>
      <p:ext uri="{BB962C8B-B14F-4D97-AF65-F5344CB8AC3E}">
        <p14:creationId xmlns:p14="http://schemas.microsoft.com/office/powerpoint/2010/main" val="358938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g7e3dfcd293_0_0"/>
          <p:cNvPicPr preferRelativeResize="0"/>
          <p:nvPr/>
        </p:nvPicPr>
        <p:blipFill rotWithShape="1">
          <a:blip r:embed="rId3">
            <a:alphaModFix/>
          </a:blip>
          <a:srcRect/>
          <a:stretch/>
        </p:blipFill>
        <p:spPr>
          <a:xfrm>
            <a:off x="2571826" y="2560624"/>
            <a:ext cx="4000350" cy="1161775"/>
          </a:xfrm>
          <a:prstGeom prst="rect">
            <a:avLst/>
          </a:prstGeom>
          <a:noFill/>
          <a:ln>
            <a:noFill/>
          </a:ln>
        </p:spPr>
      </p:pic>
      <p:pic>
        <p:nvPicPr>
          <p:cNvPr id="201" name="Google Shape;201;g7e3dfcd293_0_0"/>
          <p:cNvPicPr preferRelativeResize="0"/>
          <p:nvPr/>
        </p:nvPicPr>
        <p:blipFill rotWithShape="1">
          <a:blip r:embed="rId4">
            <a:alphaModFix/>
          </a:blip>
          <a:srcRect/>
          <a:stretch/>
        </p:blipFill>
        <p:spPr>
          <a:xfrm>
            <a:off x="2571821" y="3829569"/>
            <a:ext cx="1484869" cy="992644"/>
          </a:xfrm>
          <a:prstGeom prst="rect">
            <a:avLst/>
          </a:prstGeom>
          <a:noFill/>
          <a:ln>
            <a:noFill/>
          </a:ln>
        </p:spPr>
      </p:pic>
      <p:sp>
        <p:nvSpPr>
          <p:cNvPr id="202" name="Google Shape;202;g7e3dfcd293_0_0"/>
          <p:cNvSpPr/>
          <p:nvPr/>
        </p:nvSpPr>
        <p:spPr>
          <a:xfrm>
            <a:off x="4056700" y="3722400"/>
            <a:ext cx="2515500" cy="1323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0" i="0" u="none" strike="noStrike" cap="none">
                <a:solidFill>
                  <a:srgbClr val="FFFFFF"/>
                </a:solidFill>
                <a:latin typeface="Calibri"/>
                <a:ea typeface="Calibri"/>
                <a:cs typeface="Calibri"/>
                <a:sym typeface="Calibri"/>
              </a:rPr>
              <a:t>World Class Teaching project has been funded with support from the European Commission. The contents of these actions are the sole responsibility of the contractor and can in no way be taken to reflect the views of the European Union.</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2" name="Picture 1">
            <a:extLst>
              <a:ext uri="{FF2B5EF4-FFF2-40B4-BE49-F238E27FC236}">
                <a16:creationId xmlns:a16="http://schemas.microsoft.com/office/drawing/2014/main" id="{6678BABD-3133-4D25-B56B-73A60CA50D78}"/>
              </a:ext>
            </a:extLst>
          </p:cNvPr>
          <p:cNvPicPr>
            <a:picLocks noChangeAspect="1"/>
          </p:cNvPicPr>
          <p:nvPr/>
        </p:nvPicPr>
        <p:blipFill rotWithShape="1">
          <a:blip r:embed="rId3"/>
          <a:srcRect l="36074" b="91795"/>
          <a:stretch/>
        </p:blipFill>
        <p:spPr>
          <a:xfrm>
            <a:off x="4048704" y="0"/>
            <a:ext cx="4959279" cy="900332"/>
          </a:xfrm>
          <a:prstGeom prst="rect">
            <a:avLst/>
          </a:prstGeom>
        </p:spPr>
      </p:pic>
      <p:pic>
        <p:nvPicPr>
          <p:cNvPr id="3" name="Picture 2">
            <a:extLst>
              <a:ext uri="{FF2B5EF4-FFF2-40B4-BE49-F238E27FC236}">
                <a16:creationId xmlns:a16="http://schemas.microsoft.com/office/drawing/2014/main" id="{24E62B41-37E1-4837-8584-84DB84E7B9C6}"/>
              </a:ext>
            </a:extLst>
          </p:cNvPr>
          <p:cNvPicPr>
            <a:picLocks noChangeAspect="1"/>
          </p:cNvPicPr>
          <p:nvPr/>
        </p:nvPicPr>
        <p:blipFill rotWithShape="1">
          <a:blip r:embed="rId3"/>
          <a:srcRect t="61368" b="1128"/>
          <a:stretch/>
        </p:blipFill>
        <p:spPr>
          <a:xfrm>
            <a:off x="132233" y="1620130"/>
            <a:ext cx="8879534" cy="47103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2" name="Picture 1">
            <a:extLst>
              <a:ext uri="{FF2B5EF4-FFF2-40B4-BE49-F238E27FC236}">
                <a16:creationId xmlns:a16="http://schemas.microsoft.com/office/drawing/2014/main" id="{F77368CF-1EE5-44C0-8E45-577C497688F8}"/>
              </a:ext>
            </a:extLst>
          </p:cNvPr>
          <p:cNvPicPr>
            <a:picLocks noChangeAspect="1"/>
          </p:cNvPicPr>
          <p:nvPr/>
        </p:nvPicPr>
        <p:blipFill rotWithShape="1">
          <a:blip r:embed="rId3"/>
          <a:srcRect l="36074" b="91795"/>
          <a:stretch/>
        </p:blipFill>
        <p:spPr>
          <a:xfrm>
            <a:off x="4048704" y="0"/>
            <a:ext cx="4959279" cy="900332"/>
          </a:xfrm>
          <a:prstGeom prst="rect">
            <a:avLst/>
          </a:prstGeom>
        </p:spPr>
      </p:pic>
      <p:pic>
        <p:nvPicPr>
          <p:cNvPr id="3" name="Picture 2">
            <a:extLst>
              <a:ext uri="{FF2B5EF4-FFF2-40B4-BE49-F238E27FC236}">
                <a16:creationId xmlns:a16="http://schemas.microsoft.com/office/drawing/2014/main" id="{395FC0BB-013A-4D6C-9242-4AE0D75EF3CE}"/>
              </a:ext>
            </a:extLst>
          </p:cNvPr>
          <p:cNvPicPr>
            <a:picLocks noChangeAspect="1"/>
          </p:cNvPicPr>
          <p:nvPr/>
        </p:nvPicPr>
        <p:blipFill rotWithShape="1">
          <a:blip r:embed="rId4"/>
          <a:srcRect t="14769" b="44206"/>
          <a:stretch/>
        </p:blipFill>
        <p:spPr>
          <a:xfrm>
            <a:off x="232497" y="1223889"/>
            <a:ext cx="8679006" cy="503623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p:nvPr/>
        </p:nvSpPr>
        <p:spPr>
          <a:xfrm>
            <a:off x="300950" y="1079150"/>
            <a:ext cx="8596800" cy="5386800"/>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7"/>
          <p:cNvSpPr txBox="1">
            <a:spLocks noGrp="1"/>
          </p:cNvSpPr>
          <p:nvPr>
            <p:ph type="title"/>
          </p:nvPr>
        </p:nvSpPr>
        <p:spPr>
          <a:xfrm>
            <a:off x="39524" y="87400"/>
            <a:ext cx="9006001" cy="8784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Clr>
                <a:schemeClr val="dk1"/>
              </a:buClr>
              <a:buSzPts val="4400"/>
              <a:buFont typeface="Calibri"/>
              <a:buNone/>
            </a:pPr>
            <a:r>
              <a:rPr lang="en-US" sz="3780" b="1">
                <a:solidFill>
                  <a:srgbClr val="00527D"/>
                </a:solidFill>
              </a:rPr>
              <a:t>Zugang zu Nahrung: eine soziale Ungleichheit?</a:t>
            </a:r>
            <a:endParaRPr sz="3780" b="1">
              <a:solidFill>
                <a:srgbClr val="00527D"/>
              </a:solidFill>
            </a:endParaRPr>
          </a:p>
        </p:txBody>
      </p:sp>
      <p:sp>
        <p:nvSpPr>
          <p:cNvPr id="115" name="Google Shape;115;p17"/>
          <p:cNvSpPr txBox="1">
            <a:spLocks noGrp="1"/>
          </p:cNvSpPr>
          <p:nvPr>
            <p:ph type="body" idx="1"/>
          </p:nvPr>
        </p:nvSpPr>
        <p:spPr>
          <a:xfrm>
            <a:off x="457200" y="1210475"/>
            <a:ext cx="8229600" cy="552360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400"/>
              </a:spcBef>
              <a:spcAft>
                <a:spcPts val="0"/>
              </a:spcAft>
              <a:buClr>
                <a:schemeClr val="dk1"/>
              </a:buClr>
              <a:buSzPts val="2000"/>
              <a:buNone/>
            </a:pPr>
            <a:endParaRPr/>
          </a:p>
          <a:p>
            <a:pPr marL="342900" lvl="0" indent="-342900" algn="l" rtl="0">
              <a:lnSpc>
                <a:spcPct val="80000"/>
              </a:lnSpc>
              <a:spcBef>
                <a:spcPts val="400"/>
              </a:spcBef>
              <a:spcAft>
                <a:spcPts val="0"/>
              </a:spcAft>
              <a:buClr>
                <a:schemeClr val="dk1"/>
              </a:buClr>
              <a:buSzPts val="2000"/>
              <a:buNone/>
            </a:pPr>
            <a:endParaRPr sz="2000"/>
          </a:p>
        </p:txBody>
      </p:sp>
      <p:pic>
        <p:nvPicPr>
          <p:cNvPr id="116" name="Google Shape;116;p17"/>
          <p:cNvPicPr preferRelativeResize="0"/>
          <p:nvPr/>
        </p:nvPicPr>
        <p:blipFill rotWithShape="1">
          <a:blip r:embed="rId3">
            <a:alphaModFix/>
          </a:blip>
          <a:srcRect/>
          <a:stretch/>
        </p:blipFill>
        <p:spPr>
          <a:xfrm>
            <a:off x="760549" y="1336333"/>
            <a:ext cx="7622902" cy="4872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728bfd58cd_0_0"/>
          <p:cNvSpPr/>
          <p:nvPr/>
        </p:nvSpPr>
        <p:spPr>
          <a:xfrm>
            <a:off x="300950" y="1079150"/>
            <a:ext cx="8596800" cy="5386800"/>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g728bfd58cd_0_0"/>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b="1" dirty="0" err="1">
                <a:solidFill>
                  <a:srgbClr val="00527D"/>
                </a:solidFill>
              </a:rPr>
              <a:t>Forschung</a:t>
            </a:r>
            <a:endParaRPr b="1" dirty="0">
              <a:solidFill>
                <a:srgbClr val="00527D"/>
              </a:solidFill>
            </a:endParaRPr>
          </a:p>
        </p:txBody>
      </p:sp>
      <p:sp>
        <p:nvSpPr>
          <p:cNvPr id="124" name="Google Shape;124;g728bfd58cd_0_0"/>
          <p:cNvSpPr txBox="1">
            <a:spLocks noGrp="1"/>
          </p:cNvSpPr>
          <p:nvPr>
            <p:ph type="body" idx="1"/>
          </p:nvPr>
        </p:nvSpPr>
        <p:spPr>
          <a:xfrm>
            <a:off x="457200" y="1061020"/>
            <a:ext cx="8730508" cy="5201541"/>
          </a:xfrm>
          <a:prstGeom prst="rect">
            <a:avLst/>
          </a:prstGeom>
          <a:noFill/>
          <a:ln>
            <a:noFill/>
          </a:ln>
        </p:spPr>
        <p:txBody>
          <a:bodyPr spcFirstLastPara="1" wrap="square" lIns="91425" tIns="45700" rIns="91425" bIns="45700" anchor="t" anchorCtr="0">
            <a:noAutofit/>
          </a:bodyPr>
          <a:lstStyle/>
          <a:p>
            <a:pPr marL="0" lvl="0" indent="0">
              <a:lnSpc>
                <a:spcPct val="115000"/>
              </a:lnSpc>
              <a:spcBef>
                <a:spcPts val="1200"/>
              </a:spcBef>
              <a:buSzPts val="1100"/>
              <a:buNone/>
            </a:pPr>
            <a:r>
              <a:rPr lang="en-US" dirty="0"/>
              <a:t>1 Is obesity on the increase in Germany? Yes / No</a:t>
            </a:r>
            <a:endParaRPr dirty="0"/>
          </a:p>
          <a:p>
            <a:pPr marL="0" lvl="0" indent="0" algn="l" rtl="0">
              <a:lnSpc>
                <a:spcPct val="115000"/>
              </a:lnSpc>
              <a:spcBef>
                <a:spcPts val="1200"/>
              </a:spcBef>
              <a:spcAft>
                <a:spcPts val="0"/>
              </a:spcAft>
              <a:buClr>
                <a:schemeClr val="dk1"/>
              </a:buClr>
              <a:buSzPts val="1100"/>
              <a:buFont typeface="Arial"/>
              <a:buNone/>
            </a:pPr>
            <a:r>
              <a:rPr lang="en-US" dirty="0"/>
              <a:t>2 Are men or women more likely to be obese in Germany, according to statistics?</a:t>
            </a:r>
            <a:endParaRPr dirty="0"/>
          </a:p>
          <a:p>
            <a:pPr marL="0" lvl="0" indent="0" algn="l" rtl="0">
              <a:lnSpc>
                <a:spcPct val="115000"/>
              </a:lnSpc>
              <a:spcBef>
                <a:spcPts val="1200"/>
              </a:spcBef>
              <a:spcAft>
                <a:spcPts val="0"/>
              </a:spcAft>
              <a:buClr>
                <a:schemeClr val="dk1"/>
              </a:buClr>
              <a:buSzPts val="1100"/>
              <a:buFont typeface="Arial"/>
              <a:buNone/>
            </a:pPr>
            <a:r>
              <a:rPr lang="en-US" dirty="0"/>
              <a:t>3 Is child obesity an issue in Germany?</a:t>
            </a:r>
            <a:endParaRPr dirty="0"/>
          </a:p>
          <a:p>
            <a:pPr marL="0" lvl="0" indent="0" algn="l" rtl="0">
              <a:lnSpc>
                <a:spcPct val="115000"/>
              </a:lnSpc>
              <a:spcBef>
                <a:spcPts val="1200"/>
              </a:spcBef>
              <a:spcAft>
                <a:spcPts val="0"/>
              </a:spcAft>
              <a:buClr>
                <a:schemeClr val="dk1"/>
              </a:buClr>
              <a:buSzPts val="1100"/>
              <a:buFont typeface="Arial"/>
              <a:buNone/>
            </a:pPr>
            <a:r>
              <a:rPr lang="en-US" dirty="0"/>
              <a:t>4 What are common reasons for obesity in Germany? </a:t>
            </a:r>
            <a:endParaRPr dirty="0"/>
          </a:p>
          <a:p>
            <a:pPr marL="0" lvl="0" indent="0" algn="l" rtl="0">
              <a:lnSpc>
                <a:spcPct val="115000"/>
              </a:lnSpc>
              <a:spcBef>
                <a:spcPts val="1200"/>
              </a:spcBef>
              <a:spcAft>
                <a:spcPts val="1200"/>
              </a:spcAft>
              <a:buClr>
                <a:schemeClr val="dk1"/>
              </a:buClr>
              <a:buSzPts val="1100"/>
              <a:buFont typeface="Arial"/>
              <a:buNone/>
            </a:pPr>
            <a:r>
              <a:rPr lang="en-US" dirty="0"/>
              <a:t>5 What social inequalities regarding food exist globally?</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728bfd58cd_0_8"/>
          <p:cNvSpPr/>
          <p:nvPr/>
        </p:nvSpPr>
        <p:spPr>
          <a:xfrm>
            <a:off x="300950" y="1079150"/>
            <a:ext cx="8596800" cy="5386800"/>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g728bfd58cd_0_8"/>
          <p:cNvSpPr txBox="1">
            <a:spLocks noGrp="1"/>
          </p:cNvSpPr>
          <p:nvPr>
            <p:ph type="title"/>
          </p:nvPr>
        </p:nvSpPr>
        <p:spPr>
          <a:xfrm>
            <a:off x="-56271" y="-63850"/>
            <a:ext cx="9256542"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b="1">
                <a:solidFill>
                  <a:srgbClr val="00527D"/>
                </a:solidFill>
              </a:rPr>
              <a:t>Das Recht auf angemessene Ernährung</a:t>
            </a:r>
            <a:endParaRPr b="1">
              <a:solidFill>
                <a:srgbClr val="00527D"/>
              </a:solidFill>
            </a:endParaRPr>
          </a:p>
        </p:txBody>
      </p:sp>
      <p:sp>
        <p:nvSpPr>
          <p:cNvPr id="132" name="Google Shape;132;g728bfd58cd_0_8"/>
          <p:cNvSpPr txBox="1">
            <a:spLocks noGrp="1"/>
          </p:cNvSpPr>
          <p:nvPr>
            <p:ph type="body" idx="1"/>
          </p:nvPr>
        </p:nvSpPr>
        <p:spPr>
          <a:xfrm>
            <a:off x="246250" y="1079150"/>
            <a:ext cx="8385850" cy="5490462"/>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400"/>
              </a:spcBef>
              <a:spcAft>
                <a:spcPts val="0"/>
              </a:spcAft>
              <a:buSzPts val="2000"/>
              <a:buNone/>
            </a:pPr>
            <a:r>
              <a:rPr lang="de-DE" sz="2000" dirty="0"/>
              <a:t>     </a:t>
            </a:r>
            <a:r>
              <a:rPr lang="de-DE" sz="2800" dirty="0"/>
              <a:t>Nahrung ist ein </a:t>
            </a:r>
            <a:r>
              <a:rPr lang="de-DE" sz="2800" b="1" dirty="0"/>
              <a:t>Grundbedürfnis</a:t>
            </a:r>
            <a:r>
              <a:rPr lang="de-DE" sz="2800" dirty="0"/>
              <a:t>, ohne das keiner von uns überleben könnte, egal woher ein Mensch kommt.  Aus diesem Grund ist das Recht auf </a:t>
            </a:r>
            <a:r>
              <a:rPr lang="de-DE" sz="2800" b="1" dirty="0"/>
              <a:t>angemessene</a:t>
            </a:r>
            <a:r>
              <a:rPr lang="de-DE" sz="2800" dirty="0"/>
              <a:t> und gesunde Nahrung eines der internationalen </a:t>
            </a:r>
            <a:r>
              <a:rPr lang="de-DE" sz="2800" b="1" dirty="0"/>
              <a:t>Kinderrechte</a:t>
            </a:r>
            <a:r>
              <a:rPr lang="de-DE" sz="2800" dirty="0"/>
              <a:t>.</a:t>
            </a:r>
            <a:endParaRPr lang="de-DE" dirty="0"/>
          </a:p>
          <a:p>
            <a:pPr marL="342900" lvl="0" indent="-342900" algn="l" rtl="0">
              <a:lnSpc>
                <a:spcPct val="80000"/>
              </a:lnSpc>
              <a:spcBef>
                <a:spcPts val="400"/>
              </a:spcBef>
              <a:spcAft>
                <a:spcPts val="0"/>
              </a:spcAft>
              <a:buSzPts val="2000"/>
              <a:buNone/>
            </a:pPr>
            <a:endParaRPr lang="de-DE" sz="2800" dirty="0"/>
          </a:p>
          <a:p>
            <a:pPr marL="342900" lvl="0" indent="-342900" algn="l" rtl="0">
              <a:lnSpc>
                <a:spcPct val="80000"/>
              </a:lnSpc>
              <a:spcBef>
                <a:spcPts val="400"/>
              </a:spcBef>
              <a:spcAft>
                <a:spcPts val="0"/>
              </a:spcAft>
              <a:buSzPts val="2000"/>
              <a:buNone/>
            </a:pPr>
            <a:r>
              <a:rPr lang="de-DE" sz="2800" dirty="0"/>
              <a:t>    Leider sind in vielen Ländern der Welt immer noch zu viele Kinder </a:t>
            </a:r>
            <a:r>
              <a:rPr lang="de-DE" sz="2800" b="1" dirty="0"/>
              <a:t>Opfer</a:t>
            </a:r>
            <a:r>
              <a:rPr lang="de-DE" sz="2800" dirty="0"/>
              <a:t> von </a:t>
            </a:r>
            <a:r>
              <a:rPr lang="de-DE" sz="2800" b="1" dirty="0"/>
              <a:t>Mangelernährung</a:t>
            </a:r>
            <a:r>
              <a:rPr lang="de-DE" sz="2800" dirty="0"/>
              <a:t>.  In Madagaskar sind zum Beispiel</a:t>
            </a:r>
            <a:r>
              <a:rPr lang="de-DE" sz="2800" b="1" dirty="0"/>
              <a:t> mehr als die Hälfte </a:t>
            </a:r>
            <a:r>
              <a:rPr lang="de-DE" sz="2800" dirty="0"/>
              <a:t>aller Kinder </a:t>
            </a:r>
            <a:r>
              <a:rPr lang="de-DE" sz="2800" b="1" dirty="0"/>
              <a:t>unterernährt</a:t>
            </a:r>
            <a:r>
              <a:rPr lang="de-DE" sz="2800" dirty="0"/>
              <a:t>. Das bedeutet, dass die Nahrung manchmal </a:t>
            </a:r>
            <a:r>
              <a:rPr lang="de-DE" sz="2800" b="1" dirty="0"/>
              <a:t>unzureichend</a:t>
            </a:r>
            <a:r>
              <a:rPr lang="de-DE" sz="2800" dirty="0"/>
              <a:t> ist oder dass madagassische Kinder keinen Zugang zu Nahrung haben. </a:t>
            </a:r>
            <a:r>
              <a:rPr lang="de-DE" sz="2800" b="1" dirty="0"/>
              <a:t>Naturkatastrophen</a:t>
            </a:r>
            <a:r>
              <a:rPr lang="de-DE" sz="2800" dirty="0"/>
              <a:t> und der </a:t>
            </a:r>
            <a:r>
              <a:rPr lang="de-DE" sz="2800" b="1" dirty="0"/>
              <a:t>Klimawandel</a:t>
            </a:r>
            <a:r>
              <a:rPr lang="de-DE" sz="2800" dirty="0"/>
              <a:t> sind die </a:t>
            </a:r>
            <a:r>
              <a:rPr lang="de-DE" sz="2800" b="1" dirty="0"/>
              <a:t>Hauptgründe</a:t>
            </a:r>
            <a:r>
              <a:rPr lang="de-DE" sz="2800" dirty="0"/>
              <a:t> für die steigende Zahl an unterernährten Familien in Madagaskar.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
          <p:cNvSpPr/>
          <p:nvPr/>
        </p:nvSpPr>
        <p:spPr>
          <a:xfrm>
            <a:off x="273600" y="1146493"/>
            <a:ext cx="8596800" cy="5386800"/>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500" b="1" u="sng">
                <a:solidFill>
                  <a:srgbClr val="00527D"/>
                </a:solidFill>
                <a:hlinkClick r:id="rId3"/>
              </a:rPr>
              <a:t>Unsichtbar, aber da.</a:t>
            </a:r>
            <a:br>
              <a:rPr lang="en-US" sz="3500" b="1" u="sng">
                <a:solidFill>
                  <a:srgbClr val="00527D"/>
                </a:solidFill>
                <a:hlinkClick r:id="rId3"/>
              </a:rPr>
            </a:br>
            <a:r>
              <a:rPr lang="en-US" sz="3500" b="1" u="sng">
                <a:solidFill>
                  <a:srgbClr val="00527D"/>
                </a:solidFill>
                <a:hlinkClick r:id="rId3"/>
              </a:rPr>
              <a:t>Mangelernährung in Madagaskar</a:t>
            </a:r>
            <a:endParaRPr sz="3500" b="1">
              <a:solidFill>
                <a:srgbClr val="00527D"/>
              </a:solidFill>
            </a:endParaRPr>
          </a:p>
        </p:txBody>
      </p:sp>
      <p:sp>
        <p:nvSpPr>
          <p:cNvPr id="140" name="Google Shape;140;p2"/>
          <p:cNvSpPr txBox="1">
            <a:spLocks noGrp="1"/>
          </p:cNvSpPr>
          <p:nvPr>
            <p:ph type="body" idx="1"/>
          </p:nvPr>
        </p:nvSpPr>
        <p:spPr>
          <a:xfrm>
            <a:off x="457200" y="1334525"/>
            <a:ext cx="8229600" cy="5523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None/>
            </a:pPr>
            <a:r>
              <a:rPr lang="en-US" sz="2000"/>
              <a:t>    </a:t>
            </a:r>
            <a:endParaRPr sz="2000"/>
          </a:p>
        </p:txBody>
      </p:sp>
      <p:pic>
        <p:nvPicPr>
          <p:cNvPr id="141" name="Google Shape;141;p2"/>
          <p:cNvPicPr preferRelativeResize="0"/>
          <p:nvPr/>
        </p:nvPicPr>
        <p:blipFill rotWithShape="1">
          <a:blip r:embed="rId4">
            <a:alphaModFix/>
          </a:blip>
          <a:srcRect/>
          <a:stretch/>
        </p:blipFill>
        <p:spPr>
          <a:xfrm>
            <a:off x="986584" y="1614103"/>
            <a:ext cx="6313538" cy="4919190"/>
          </a:xfrm>
          <a:prstGeom prst="rect">
            <a:avLst/>
          </a:prstGeom>
          <a:noFill/>
          <a:ln>
            <a:noFill/>
          </a:ln>
        </p:spPr>
      </p:pic>
      <p:sp>
        <p:nvSpPr>
          <p:cNvPr id="142" name="Google Shape;142;p2"/>
          <p:cNvSpPr/>
          <p:nvPr/>
        </p:nvSpPr>
        <p:spPr>
          <a:xfrm rot="749528">
            <a:off x="4318950" y="1049096"/>
            <a:ext cx="4649453" cy="2132476"/>
          </a:xfrm>
          <a:prstGeom prst="irregularSeal2">
            <a:avLst/>
          </a:prstGeom>
          <a:solidFill>
            <a:srgbClr val="FFC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chemeClr val="lt1"/>
                </a:solidFill>
                <a:latin typeface="Arial"/>
                <a:ea typeface="Arial"/>
                <a:cs typeface="Arial"/>
                <a:sym typeface="Arial"/>
              </a:rPr>
              <a:t>Read along using the transcript</a:t>
            </a:r>
            <a:r>
              <a:rPr lang="en-US" sz="1400" b="0" i="0" u="none" strike="noStrike" cap="none">
                <a:solidFill>
                  <a:schemeClr val="lt1"/>
                </a:solidFill>
                <a:latin typeface="Arial"/>
                <a:ea typeface="Arial"/>
                <a:cs typeface="Arial"/>
                <a:sym typeface="Arial"/>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
          <p:cNvSpPr/>
          <p:nvPr/>
        </p:nvSpPr>
        <p:spPr>
          <a:xfrm>
            <a:off x="273600" y="1334525"/>
            <a:ext cx="8596800" cy="5198768"/>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3"/>
          <p:cNvSpPr txBox="1">
            <a:spLocks noGrp="1"/>
          </p:cNvSpPr>
          <p:nvPr>
            <p:ph type="title"/>
          </p:nvPr>
        </p:nvSpPr>
        <p:spPr>
          <a:xfrm>
            <a:off x="457200" y="-12"/>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3500" b="1" u="sng">
                <a:solidFill>
                  <a:srgbClr val="00527D"/>
                </a:solidFill>
                <a:hlinkClick r:id="rId3"/>
              </a:rPr>
              <a:t>Unsichtbar, aber da.</a:t>
            </a:r>
            <a:br>
              <a:rPr lang="en-US" sz="3500" b="1" u="sng">
                <a:solidFill>
                  <a:srgbClr val="00527D"/>
                </a:solidFill>
                <a:hlinkClick r:id="rId3"/>
              </a:rPr>
            </a:br>
            <a:r>
              <a:rPr lang="en-US" sz="3500" b="1" u="sng">
                <a:solidFill>
                  <a:srgbClr val="00527D"/>
                </a:solidFill>
                <a:hlinkClick r:id="rId3"/>
              </a:rPr>
              <a:t>Mangelernährung in Madagaskar</a:t>
            </a:r>
            <a:endParaRPr sz="3500" b="1">
              <a:solidFill>
                <a:srgbClr val="00527D"/>
              </a:solidFill>
            </a:endParaRPr>
          </a:p>
        </p:txBody>
      </p:sp>
      <p:sp>
        <p:nvSpPr>
          <p:cNvPr id="150" name="Google Shape;150;p3"/>
          <p:cNvSpPr txBox="1">
            <a:spLocks noGrp="1"/>
          </p:cNvSpPr>
          <p:nvPr>
            <p:ph type="body" idx="1"/>
          </p:nvPr>
        </p:nvSpPr>
        <p:spPr>
          <a:xfrm>
            <a:off x="457200" y="1334525"/>
            <a:ext cx="8229600" cy="5523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None/>
            </a:pPr>
            <a:r>
              <a:rPr lang="en-US" sz="2000"/>
              <a:t>    </a:t>
            </a:r>
            <a:endParaRPr sz="2000"/>
          </a:p>
        </p:txBody>
      </p:sp>
      <p:sp>
        <p:nvSpPr>
          <p:cNvPr id="151" name="Google Shape;151;p3"/>
          <p:cNvSpPr txBox="1"/>
          <p:nvPr/>
        </p:nvSpPr>
        <p:spPr>
          <a:xfrm>
            <a:off x="273600" y="1575582"/>
            <a:ext cx="8596800" cy="42780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dirty="0" err="1">
                <a:solidFill>
                  <a:srgbClr val="000000"/>
                </a:solidFill>
                <a:latin typeface="Arial"/>
                <a:ea typeface="Arial"/>
                <a:cs typeface="Arial"/>
                <a:sym typeface="Arial"/>
              </a:rPr>
              <a:t>Verständnisfragen</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lvl="0"/>
            <a:r>
              <a:rPr lang="en-US" sz="2000" b="1" i="0" u="none" strike="noStrike" cap="none" dirty="0">
                <a:solidFill>
                  <a:srgbClr val="000000"/>
                </a:solidFill>
                <a:latin typeface="Arial"/>
                <a:ea typeface="Arial"/>
                <a:cs typeface="Arial"/>
                <a:sym typeface="Arial"/>
              </a:rPr>
              <a:t>1: What type of </a:t>
            </a:r>
            <a:r>
              <a:rPr lang="en-US" sz="2000" b="1" dirty="0"/>
              <a:t>malnutrition is </a:t>
            </a:r>
            <a:r>
              <a:rPr lang="en-US" sz="2000" b="1" i="0" u="none" strike="noStrike" cap="none" dirty="0">
                <a:solidFill>
                  <a:srgbClr val="000000"/>
                </a:solidFill>
                <a:latin typeface="Arial"/>
                <a:ea typeface="Arial"/>
                <a:cs typeface="Arial"/>
                <a:sym typeface="Arial"/>
              </a:rPr>
              <a:t>the main issue in Madagascar?</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2: Name one of the consequences of malnourishment for children.</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3: What do people need to take care of when cooking vegetables and other food?</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dirty="0"/>
              <a:t>4</a:t>
            </a:r>
            <a:r>
              <a:rPr lang="en-US" sz="2000" b="1" i="0" u="none" strike="noStrike" cap="none" dirty="0">
                <a:solidFill>
                  <a:srgbClr val="000000"/>
                </a:solidFill>
                <a:latin typeface="Arial"/>
                <a:ea typeface="Arial"/>
                <a:cs typeface="Arial"/>
                <a:sym typeface="Arial"/>
              </a:rPr>
              <a:t>: What does </a:t>
            </a:r>
            <a:r>
              <a:rPr lang="en-US" sz="2000" b="1" i="0" u="none" strike="noStrike" cap="none" dirty="0" err="1">
                <a:solidFill>
                  <a:srgbClr val="000000"/>
                </a:solidFill>
                <a:latin typeface="Arial"/>
                <a:ea typeface="Arial"/>
                <a:cs typeface="Arial"/>
                <a:sym typeface="Arial"/>
              </a:rPr>
              <a:t>Carolin</a:t>
            </a:r>
            <a:r>
              <a:rPr lang="en-US" sz="2000" b="1" i="0" u="none" strike="noStrike" cap="none" dirty="0">
                <a:solidFill>
                  <a:srgbClr val="000000"/>
                </a:solidFill>
                <a:latin typeface="Arial"/>
                <a:ea typeface="Arial"/>
                <a:cs typeface="Arial"/>
                <a:sym typeface="Arial"/>
              </a:rPr>
              <a:t> say about progress during the project?</a:t>
            </a:r>
          </a:p>
          <a:p>
            <a:pPr marL="0" marR="0" lvl="0" indent="0" algn="l" rtl="0">
              <a:lnSpc>
                <a:spcPct val="100000"/>
              </a:lnSpc>
              <a:spcBef>
                <a:spcPts val="0"/>
              </a:spcBef>
              <a:spcAft>
                <a:spcPts val="0"/>
              </a:spcAft>
              <a:buNone/>
            </a:pPr>
            <a:endParaRPr lang="en-US" sz="2000" b="1" dirty="0"/>
          </a:p>
          <a:p>
            <a:r>
              <a:rPr lang="en-US" sz="2000" b="1" dirty="0"/>
              <a:t>5: </a:t>
            </a:r>
            <a:r>
              <a:rPr lang="en-GB" sz="2000" b="1" dirty="0"/>
              <a:t>Whose thoughts and opinions about hunger are being presented in this video? Whose voices are missing? </a:t>
            </a:r>
          </a:p>
          <a:p>
            <a:pPr marL="0" marR="0" lvl="0" indent="0" algn="l" rtl="0">
              <a:lnSpc>
                <a:spcPct val="100000"/>
              </a:lnSpc>
              <a:spcBef>
                <a:spcPts val="0"/>
              </a:spcBef>
              <a:spcAft>
                <a:spcPts val="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
          <p:cNvSpPr/>
          <p:nvPr/>
        </p:nvSpPr>
        <p:spPr>
          <a:xfrm>
            <a:off x="90000" y="941189"/>
            <a:ext cx="8871120" cy="5704387"/>
          </a:xfrm>
          <a:prstGeom prst="roundRect">
            <a:avLst>
              <a:gd name="adj" fmla="val 10834"/>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4"/>
          <p:cNvSpPr txBox="1">
            <a:spLocks noGrp="1"/>
          </p:cNvSpPr>
          <p:nvPr>
            <p:ph type="title"/>
          </p:nvPr>
        </p:nvSpPr>
        <p:spPr>
          <a:xfrm>
            <a:off x="457200" y="-12"/>
            <a:ext cx="7772400" cy="941201"/>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US" sz="2800" b="1" u="sng" dirty="0" err="1">
                <a:solidFill>
                  <a:srgbClr val="00527D"/>
                </a:solidFill>
                <a:hlinkClick r:id="rId3"/>
              </a:rPr>
              <a:t>Unsichtbar</a:t>
            </a:r>
            <a:r>
              <a:rPr lang="en-US" sz="2800" b="1" u="sng" dirty="0">
                <a:solidFill>
                  <a:srgbClr val="00527D"/>
                </a:solidFill>
                <a:hlinkClick r:id="rId3"/>
              </a:rPr>
              <a:t>, </a:t>
            </a:r>
            <a:r>
              <a:rPr lang="en-US" sz="2800" b="1" u="sng" dirty="0" err="1">
                <a:solidFill>
                  <a:srgbClr val="00527D"/>
                </a:solidFill>
                <a:hlinkClick r:id="rId3"/>
              </a:rPr>
              <a:t>aber</a:t>
            </a:r>
            <a:r>
              <a:rPr lang="en-US" sz="2800" b="1" u="sng" dirty="0">
                <a:solidFill>
                  <a:srgbClr val="00527D"/>
                </a:solidFill>
                <a:hlinkClick r:id="rId3"/>
              </a:rPr>
              <a:t> da.</a:t>
            </a:r>
            <a:br>
              <a:rPr lang="en-US" sz="2800" b="1" u="sng" dirty="0">
                <a:solidFill>
                  <a:srgbClr val="00527D"/>
                </a:solidFill>
                <a:hlinkClick r:id="rId3"/>
              </a:rPr>
            </a:br>
            <a:r>
              <a:rPr lang="en-US" sz="2800" b="1" u="sng" dirty="0" err="1">
                <a:solidFill>
                  <a:srgbClr val="00527D"/>
                </a:solidFill>
                <a:hlinkClick r:id="rId3"/>
              </a:rPr>
              <a:t>Mangelernährung</a:t>
            </a:r>
            <a:r>
              <a:rPr lang="en-US" sz="2800" b="1" u="sng" dirty="0">
                <a:solidFill>
                  <a:srgbClr val="00527D"/>
                </a:solidFill>
                <a:hlinkClick r:id="rId3"/>
              </a:rPr>
              <a:t> in </a:t>
            </a:r>
            <a:r>
              <a:rPr lang="en-US" sz="2800" b="1" u="sng" dirty="0" err="1">
                <a:solidFill>
                  <a:srgbClr val="00527D"/>
                </a:solidFill>
                <a:hlinkClick r:id="rId3"/>
              </a:rPr>
              <a:t>Madagaskar</a:t>
            </a:r>
            <a:endParaRPr sz="2800" b="1" dirty="0">
              <a:solidFill>
                <a:srgbClr val="00527D"/>
              </a:solidFill>
            </a:endParaRPr>
          </a:p>
        </p:txBody>
      </p:sp>
      <p:sp>
        <p:nvSpPr>
          <p:cNvPr id="159" name="Google Shape;159;p4"/>
          <p:cNvSpPr txBox="1">
            <a:spLocks noGrp="1"/>
          </p:cNvSpPr>
          <p:nvPr>
            <p:ph type="body" idx="1"/>
          </p:nvPr>
        </p:nvSpPr>
        <p:spPr>
          <a:xfrm>
            <a:off x="457200" y="1334525"/>
            <a:ext cx="8229600" cy="55236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SzPts val="2000"/>
              <a:buNone/>
            </a:pPr>
            <a:r>
              <a:rPr lang="en-US" sz="2000"/>
              <a:t>    </a:t>
            </a:r>
            <a:endParaRPr sz="2000"/>
          </a:p>
        </p:txBody>
      </p:sp>
      <p:sp>
        <p:nvSpPr>
          <p:cNvPr id="160" name="Google Shape;160;p4"/>
          <p:cNvSpPr txBox="1"/>
          <p:nvPr/>
        </p:nvSpPr>
        <p:spPr>
          <a:xfrm>
            <a:off x="273600" y="941189"/>
            <a:ext cx="8596800" cy="57219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1" u="none" strike="noStrike" cap="none" dirty="0" err="1">
                <a:solidFill>
                  <a:srgbClr val="000000"/>
                </a:solidFill>
                <a:latin typeface="Arial"/>
                <a:ea typeface="Arial"/>
                <a:cs typeface="Arial"/>
                <a:sym typeface="Arial"/>
              </a:rPr>
              <a:t>Lösungen</a:t>
            </a:r>
            <a:endParaRPr dirty="0"/>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1: What type of malnutrition is the main issue in Madagascar?</a:t>
            </a:r>
            <a:endParaRPr dirty="0"/>
          </a:p>
          <a:p>
            <a:pPr marL="0" marR="0" lvl="0" indent="0" algn="l" rtl="0">
              <a:lnSpc>
                <a:spcPct val="100000"/>
              </a:lnSpc>
              <a:spcBef>
                <a:spcPts val="0"/>
              </a:spcBef>
              <a:spcAft>
                <a:spcPts val="0"/>
              </a:spcAft>
              <a:buNone/>
            </a:pPr>
            <a:r>
              <a:rPr lang="en-US" sz="2000" b="1" dirty="0">
                <a:solidFill>
                  <a:schemeClr val="dk1"/>
                </a:solidFill>
                <a:highlight>
                  <a:srgbClr val="00FF00"/>
                </a:highlight>
              </a:rPr>
              <a:t>C</a:t>
            </a:r>
            <a:r>
              <a:rPr lang="en-US" sz="2000" b="1" i="0" u="none" strike="noStrike" cap="none" dirty="0">
                <a:solidFill>
                  <a:schemeClr val="dk1"/>
                </a:solidFill>
                <a:highlight>
                  <a:srgbClr val="00FF00"/>
                </a:highlight>
                <a:latin typeface="Arial"/>
                <a:ea typeface="Arial"/>
                <a:cs typeface="Arial"/>
                <a:sym typeface="Arial"/>
              </a:rPr>
              <a:t>hronic malnutrition</a:t>
            </a:r>
            <a:endParaRPr sz="2000" b="1" i="0" u="none" strike="noStrike" cap="none" dirty="0">
              <a:solidFill>
                <a:schemeClr val="dk1"/>
              </a:solidFill>
              <a:highlight>
                <a:srgbClr val="00FF00"/>
              </a:highlight>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2: Name one of the consequences of malnutrition for children.</a:t>
            </a:r>
            <a:endParaRPr dirty="0"/>
          </a:p>
          <a:p>
            <a:pPr marL="0" marR="0" lvl="0" indent="0" algn="l" rtl="0">
              <a:lnSpc>
                <a:spcPct val="100000"/>
              </a:lnSpc>
              <a:spcBef>
                <a:spcPts val="0"/>
              </a:spcBef>
              <a:spcAft>
                <a:spcPts val="0"/>
              </a:spcAft>
              <a:buNone/>
            </a:pPr>
            <a:r>
              <a:rPr lang="en-US" sz="2000" b="1" dirty="0">
                <a:highlight>
                  <a:srgbClr val="00FF00"/>
                </a:highlight>
              </a:rPr>
              <a:t>They are s</a:t>
            </a:r>
            <a:r>
              <a:rPr lang="en-US" sz="2000" b="1" i="0" u="none" strike="noStrike" cap="none" dirty="0">
                <a:solidFill>
                  <a:srgbClr val="000000"/>
                </a:solidFill>
                <a:highlight>
                  <a:srgbClr val="00FF00"/>
                </a:highlight>
                <a:latin typeface="Arial"/>
                <a:ea typeface="Arial"/>
                <a:cs typeface="Arial"/>
                <a:sym typeface="Arial"/>
              </a:rPr>
              <a:t>maller than usual / more prone to being ill</a:t>
            </a:r>
            <a:endParaRPr sz="2000" b="1" i="0" u="none" strike="noStrike" cap="none" dirty="0">
              <a:solidFill>
                <a:srgbClr val="000000"/>
              </a:solidFill>
              <a:highlight>
                <a:srgbClr val="00FF00"/>
              </a:highlight>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2000" b="1" i="0" u="none" strike="noStrike" cap="none" dirty="0">
                <a:solidFill>
                  <a:srgbClr val="000000"/>
                </a:solidFill>
                <a:latin typeface="Arial"/>
                <a:ea typeface="Arial"/>
                <a:cs typeface="Arial"/>
                <a:sym typeface="Arial"/>
              </a:rPr>
              <a:t>3: What do people need to take care of when cooking vegetables and other food?</a:t>
            </a:r>
            <a:endParaRPr dirty="0"/>
          </a:p>
          <a:p>
            <a:pPr marL="0" marR="0" lvl="0" indent="0" algn="l" rtl="0">
              <a:lnSpc>
                <a:spcPct val="100000"/>
              </a:lnSpc>
              <a:spcBef>
                <a:spcPts val="0"/>
              </a:spcBef>
              <a:spcAft>
                <a:spcPts val="0"/>
              </a:spcAft>
              <a:buNone/>
            </a:pPr>
            <a:r>
              <a:rPr lang="en-US" sz="2000" b="1" i="0" u="none" strike="noStrike" cap="none" dirty="0">
                <a:solidFill>
                  <a:srgbClr val="000000"/>
                </a:solidFill>
                <a:highlight>
                  <a:srgbClr val="00FF00"/>
                </a:highlight>
                <a:latin typeface="Arial"/>
                <a:ea typeface="Arial"/>
                <a:cs typeface="Arial"/>
                <a:sym typeface="Arial"/>
              </a:rPr>
              <a:t>Food always being way overcooked</a:t>
            </a:r>
            <a:endParaRPr sz="2000" b="1" i="0" u="none" strike="noStrike" cap="none" dirty="0">
              <a:solidFill>
                <a:srgbClr val="000000"/>
              </a:solidFill>
              <a:highlight>
                <a:srgbClr val="00FF00"/>
              </a:highlight>
              <a:latin typeface="Arial"/>
              <a:ea typeface="Arial"/>
              <a:cs typeface="Arial"/>
              <a:sym typeface="Arial"/>
            </a:endParaRPr>
          </a:p>
          <a:p>
            <a:pPr marL="0" marR="0" lvl="0" indent="0" algn="l" rtl="0">
              <a:lnSpc>
                <a:spcPct val="100000"/>
              </a:lnSpc>
              <a:spcBef>
                <a:spcPts val="0"/>
              </a:spcBef>
              <a:spcAft>
                <a:spcPts val="0"/>
              </a:spcAft>
              <a:buNone/>
            </a:pPr>
            <a:endParaRPr sz="2000" b="1" i="0" u="none" strike="noStrike" cap="none" dirty="0">
              <a:solidFill>
                <a:srgbClr val="000000"/>
              </a:solidFill>
              <a:highlight>
                <a:srgbClr val="00FF00"/>
              </a:highlight>
              <a:latin typeface="Arial"/>
              <a:ea typeface="Arial"/>
              <a:cs typeface="Arial"/>
              <a:sym typeface="Arial"/>
            </a:endParaRPr>
          </a:p>
          <a:p>
            <a:pPr marL="0" marR="0" lvl="0" indent="0" algn="l" rtl="0">
              <a:lnSpc>
                <a:spcPct val="100000"/>
              </a:lnSpc>
              <a:spcBef>
                <a:spcPts val="0"/>
              </a:spcBef>
              <a:spcAft>
                <a:spcPts val="0"/>
              </a:spcAft>
              <a:buNone/>
            </a:pPr>
            <a:r>
              <a:rPr lang="en-US" sz="2000" b="1" dirty="0"/>
              <a:t>4</a:t>
            </a:r>
            <a:r>
              <a:rPr lang="en-US" sz="2000" b="1" i="0" u="none" strike="noStrike" cap="none" dirty="0">
                <a:solidFill>
                  <a:srgbClr val="000000"/>
                </a:solidFill>
                <a:latin typeface="Arial"/>
                <a:ea typeface="Arial"/>
                <a:cs typeface="Arial"/>
                <a:sym typeface="Arial"/>
              </a:rPr>
              <a:t>:  What does </a:t>
            </a:r>
            <a:r>
              <a:rPr lang="en-US" sz="2000" b="1" i="0" u="none" strike="noStrike" cap="none" dirty="0" err="1">
                <a:solidFill>
                  <a:srgbClr val="000000"/>
                </a:solidFill>
                <a:latin typeface="Arial"/>
                <a:ea typeface="Arial"/>
                <a:cs typeface="Arial"/>
                <a:sym typeface="Arial"/>
              </a:rPr>
              <a:t>Carolin</a:t>
            </a:r>
            <a:r>
              <a:rPr lang="en-US" sz="2000" b="1" i="0" u="none" strike="noStrike" cap="none" dirty="0">
                <a:solidFill>
                  <a:srgbClr val="000000"/>
                </a:solidFill>
                <a:latin typeface="Arial"/>
                <a:ea typeface="Arial"/>
                <a:cs typeface="Arial"/>
                <a:sym typeface="Arial"/>
              </a:rPr>
              <a:t> say about progress during the project?</a:t>
            </a:r>
            <a:endParaRPr dirty="0"/>
          </a:p>
          <a:p>
            <a:pPr marL="0" marR="0" lvl="0" indent="0" algn="l" rtl="0">
              <a:lnSpc>
                <a:spcPct val="100000"/>
              </a:lnSpc>
              <a:spcBef>
                <a:spcPts val="0"/>
              </a:spcBef>
              <a:spcAft>
                <a:spcPts val="0"/>
              </a:spcAft>
              <a:buNone/>
            </a:pPr>
            <a:r>
              <a:rPr lang="en-US" sz="2000" b="1" i="0" u="none" strike="noStrike" cap="none" dirty="0">
                <a:solidFill>
                  <a:srgbClr val="000000"/>
                </a:solidFill>
                <a:highlight>
                  <a:srgbClr val="00FF00"/>
                </a:highlight>
                <a:latin typeface="Arial"/>
                <a:ea typeface="Arial"/>
                <a:cs typeface="Arial"/>
                <a:sym typeface="Arial"/>
              </a:rPr>
              <a:t>It’s about taking small steps in the right direction</a:t>
            </a:r>
          </a:p>
          <a:p>
            <a:pPr marL="0" marR="0" lvl="0" indent="0" algn="l" rtl="0">
              <a:lnSpc>
                <a:spcPct val="100000"/>
              </a:lnSpc>
              <a:spcBef>
                <a:spcPts val="0"/>
              </a:spcBef>
              <a:spcAft>
                <a:spcPts val="0"/>
              </a:spcAft>
              <a:buNone/>
            </a:pPr>
            <a:endParaRPr lang="en-US" sz="2000" b="1" dirty="0">
              <a:highlight>
                <a:srgbClr val="00FF00"/>
              </a:highlight>
            </a:endParaRPr>
          </a:p>
          <a:p>
            <a:r>
              <a:rPr lang="en-US" sz="2000" b="1" i="0" u="none" strike="noStrike" cap="none" dirty="0">
                <a:solidFill>
                  <a:srgbClr val="000000"/>
                </a:solidFill>
                <a:latin typeface="Arial"/>
                <a:ea typeface="Arial"/>
                <a:cs typeface="Arial"/>
                <a:sym typeface="Arial"/>
              </a:rPr>
              <a:t>5: </a:t>
            </a:r>
            <a:r>
              <a:rPr lang="en-GB" sz="2000" b="1" dirty="0"/>
              <a:t>Whose thoughts and opinions about hunger are being presented in this video? Whose voices are missing? </a:t>
            </a:r>
          </a:p>
          <a:p>
            <a:pPr marL="0" marR="0" lvl="0" indent="0" algn="l" rtl="0">
              <a:lnSpc>
                <a:spcPct val="100000"/>
              </a:lnSpc>
              <a:spcBef>
                <a:spcPts val="0"/>
              </a:spcBef>
              <a:spcAft>
                <a:spcPts val="0"/>
              </a:spcAft>
              <a:buNone/>
            </a:pPr>
            <a:r>
              <a:rPr lang="en-GB" sz="2000" b="1" i="0" u="none" strike="noStrike" cap="none" dirty="0">
                <a:solidFill>
                  <a:srgbClr val="000000"/>
                </a:solidFill>
                <a:highlight>
                  <a:srgbClr val="00FF00"/>
                </a:highlight>
                <a:latin typeface="Arial"/>
                <a:ea typeface="Arial"/>
                <a:cs typeface="Arial"/>
                <a:sym typeface="Arial"/>
              </a:rPr>
              <a:t>We do not hear from local people about their </a:t>
            </a:r>
            <a:r>
              <a:rPr lang="en-GB" sz="2000" b="1" i="0" u="none" strike="noStrike" cap="none">
                <a:solidFill>
                  <a:srgbClr val="000000"/>
                </a:solidFill>
                <a:highlight>
                  <a:srgbClr val="00FF00"/>
                </a:highlight>
                <a:latin typeface="Arial"/>
                <a:ea typeface="Arial"/>
                <a:cs typeface="Arial"/>
                <a:sym typeface="Arial"/>
              </a:rPr>
              <a:t>own experiences</a:t>
            </a:r>
            <a:endParaRPr sz="2000" b="1" i="0" u="none" strike="noStrike" cap="none" dirty="0">
              <a:solidFill>
                <a:srgbClr val="000000"/>
              </a:solidFill>
              <a:highlight>
                <a:srgbClr val="00FF00"/>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1483</Words>
  <Application>Microsoft Office PowerPoint</Application>
  <PresentationFormat>On-screen Show (4:3)</PresentationFormat>
  <Paragraphs>150</Paragraphs>
  <Slides>15</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PowerPoint Presentation</vt:lpstr>
      <vt:lpstr>PowerPoint Presentation</vt:lpstr>
      <vt:lpstr>PowerPoint Presentation</vt:lpstr>
      <vt:lpstr>Zugang zu Nahrung: eine soziale Ungleichheit?</vt:lpstr>
      <vt:lpstr>Forschung</vt:lpstr>
      <vt:lpstr>Das Recht auf angemessene Ernährung</vt:lpstr>
      <vt:lpstr>Unsichtbar, aber da. Mangelernährung in Madagaskar</vt:lpstr>
      <vt:lpstr>Unsichtbar, aber da. Mangelernährung in Madagaskar</vt:lpstr>
      <vt:lpstr>Unsichtbar, aber da. Mangelernährung in Madagaskar</vt:lpstr>
      <vt:lpstr>Madagaskar</vt:lpstr>
      <vt:lpstr>SOS - Hunger in Afrika </vt:lpstr>
      <vt:lpstr>SOS Hunger in Afrika Richtig oder Falsch?</vt:lpstr>
      <vt:lpstr>Der Hunger ist auf dem Rückzug: In 10 Jahren wurden 100 Millionen Menschen auf der Welt vor dem Hunger gerettet.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Suzi Bewell</dc:creator>
  <cp:lastModifiedBy>Hannah Langdana</cp:lastModifiedBy>
  <cp:revision>8</cp:revision>
  <dcterms:created xsi:type="dcterms:W3CDTF">2019-09-20T13:07:51Z</dcterms:created>
  <dcterms:modified xsi:type="dcterms:W3CDTF">2020-08-18T09:18:49Z</dcterms:modified>
</cp:coreProperties>
</file>