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71" r:id="rId5"/>
    <p:sldId id="272" r:id="rId6"/>
    <p:sldId id="273" r:id="rId7"/>
    <p:sldId id="274" r:id="rId8"/>
    <p:sldId id="275" r:id="rId9"/>
    <p:sldId id="276" r:id="rId10"/>
    <p:sldId id="265" r:id="rId11"/>
    <p:sldId id="266" r:id="rId12"/>
    <p:sldId id="267" r:id="rId13"/>
    <p:sldId id="268" r:id="rId14"/>
    <p:sldId id="270" r:id="rId15"/>
    <p:sldId id="269"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O1FtLF/ue+rbMZ6cM+l3d1++m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973451-B7B0-4892-8284-30FF33197116}">
  <a:tblStyle styleId="{8E973451-B7B0-4892-8284-30FF33197116}"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12963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utm_source=link-attribution&amp;amp;utm_medium=referral&amp;amp;utm_campaign=image&amp;amp;utm_content=2596809"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utm_source=link-attribution&amp;amp;utm_medium=referral&amp;amp;utm_campaign=image&amp;amp;utm_content=182247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https://pixabay.com/de/photos/klassenzimmer-schule-bildung-lernen-2093744/</a:t>
            </a: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a:t>*Word mat to go with poster activity as support and in place of a dictionary</a:t>
            </a:r>
            <a:endParaRPr/>
          </a:p>
        </p:txBody>
      </p:sp>
      <p:sp>
        <p:nvSpPr>
          <p:cNvPr id="145" name="Google Shape;14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a:t>Word document task</a:t>
            </a:r>
            <a:endParaRPr/>
          </a:p>
        </p:txBody>
      </p:sp>
      <p:sp>
        <p:nvSpPr>
          <p:cNvPr id="152" name="Google Shape;15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a:t>Word document </a:t>
            </a:r>
            <a:endParaRPr/>
          </a:p>
        </p:txBody>
      </p:sp>
      <p:sp>
        <p:nvSpPr>
          <p:cNvPr id="165" name="Google Shape;16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e3e28378b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e3e28378b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e3e28378b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e3e28378b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7e3e28378b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e3e28378b_1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e3e28378b_1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7e3e28378b_1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6 x a4 laminated picture / text prompts as a starting point for discussion – see also *Word mat</a:t>
            </a:r>
            <a:endParaRPr/>
          </a:p>
          <a:p>
            <a:pPr marL="0" lvl="0" indent="0" algn="l" rtl="0">
              <a:lnSpc>
                <a:spcPct val="100000"/>
              </a:lnSpc>
              <a:spcBef>
                <a:spcPts val="0"/>
              </a:spcBef>
              <a:spcAft>
                <a:spcPts val="0"/>
              </a:spcAft>
              <a:buSzPts val="1400"/>
              <a:buNone/>
            </a:pPr>
            <a:r>
              <a:rPr lang="en-GB"/>
              <a:t>Image by &lt;a href="https://pixabay.com/users/suketdedhia-2328834/?utm_source=link-attribution&amp;amp;utm_medium=referral&amp;amp;utm_campaign=image&amp;amp;utm_content=2852806"&gt;Suket Dedhia&lt;/a&gt; from &lt;a href="https://pixabay.com/?utm_source=link-attribution&amp;amp;utm_medium=referral&amp;amp;utm_campaign=image&amp;amp;utm_content=2852806"&gt;Pixabay&lt;/a&gt;</a:t>
            </a:r>
            <a:endParaRPr/>
          </a:p>
        </p:txBody>
      </p:sp>
      <p:sp>
        <p:nvSpPr>
          <p:cNvPr id="107" name="Google Shape;10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GB"/>
              <a:t>6 x a4 laminated picture / text prompts as a starting point for discussion – see also *Word mat</a:t>
            </a:r>
            <a:endParaRPr/>
          </a:p>
          <a:p>
            <a:pPr marL="0" lvl="0" indent="0" algn="l" rtl="0">
              <a:lnSpc>
                <a:spcPct val="100000"/>
              </a:lnSpc>
              <a:spcBef>
                <a:spcPts val="0"/>
              </a:spcBef>
              <a:spcAft>
                <a:spcPts val="0"/>
              </a:spcAft>
              <a:buSzPts val="1400"/>
              <a:buNone/>
            </a:pPr>
            <a:r>
              <a:rPr lang="en-GB" sz="1400">
                <a:latin typeface="Arial"/>
                <a:ea typeface="Arial"/>
                <a:cs typeface="Arial"/>
                <a:sym typeface="Arial"/>
              </a:rPr>
              <a:t>Image by &lt;a href="https://pixabay.com/users/akshayapatra-195187/?utm_source=link-attribution&amp;amp;utm_medium=referral&amp;amp;utm_campaign=image&amp;amp;utm_content=306607"&gt;AkshayaPatra Foundation&lt;/a&gt; from &lt;a href="https://pixabay.com/?utm_source=link-attribution&amp;amp;utm_medium=referral&amp;amp;utm_campaign=image&amp;amp;utm_content=306607"&gt;Pixabay&lt;/a&gt;</a:t>
            </a:r>
            <a:endParaRPr/>
          </a:p>
        </p:txBody>
      </p:sp>
      <p:sp>
        <p:nvSpPr>
          <p:cNvPr id="116" name="Google Shape;11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GB"/>
              <a:t>6 x a4 laminated picture / text prompts as a starting point for discussion – see also *Word mat</a:t>
            </a:r>
            <a:endParaRPr/>
          </a:p>
          <a:p>
            <a:pPr marL="0" lvl="0" indent="0" algn="l" rtl="0">
              <a:lnSpc>
                <a:spcPct val="100000"/>
              </a:lnSpc>
              <a:spcBef>
                <a:spcPts val="0"/>
              </a:spcBef>
              <a:spcAft>
                <a:spcPts val="0"/>
              </a:spcAft>
              <a:buSzPts val="1400"/>
              <a:buNone/>
            </a:pPr>
            <a:r>
              <a:rPr lang="en-GB" sz="1400">
                <a:latin typeface="Arial"/>
                <a:ea typeface="Arial"/>
                <a:cs typeface="Arial"/>
                <a:sym typeface="Arial"/>
              </a:rPr>
              <a:t>Image by &lt;a href="https://pixabay.com/users/andros1234-139658/?utm_source=link-attribution&amp;amp;utm_medium=referral&amp;amp;utm_campaign=image&amp;amp;utm_content=302116"&gt;andros1234&lt;/a&gt; from &lt;a href="https://pixabay.com/?utm_source=link-attribution&amp;amp;utm_medium=referral&amp;amp;utm_campaign=image&amp;amp;utm_content=302116"&gt;Pixabay&lt;/a&gt;</a:t>
            </a:r>
            <a:endParaRPr/>
          </a:p>
        </p:txBody>
      </p:sp>
      <p:sp>
        <p:nvSpPr>
          <p:cNvPr id="123" name="Google Shape;12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GB"/>
              <a:t>6 x a4 laminated picture / text prompts as a starting point for discussion – see also *Word mat</a:t>
            </a:r>
            <a:endParaRPr/>
          </a:p>
          <a:p>
            <a:pPr marL="0" lvl="0" indent="0" algn="l" rtl="0">
              <a:lnSpc>
                <a:spcPct val="100000"/>
              </a:lnSpc>
              <a:spcBef>
                <a:spcPts val="0"/>
              </a:spcBef>
              <a:spcAft>
                <a:spcPts val="0"/>
              </a:spcAft>
              <a:buSzPts val="1400"/>
              <a:buNone/>
            </a:pPr>
            <a:r>
              <a:rPr lang="en-GB" sz="1400">
                <a:latin typeface="Arial"/>
                <a:ea typeface="Arial"/>
                <a:cs typeface="Arial"/>
                <a:sym typeface="Arial"/>
              </a:rPr>
              <a:t>Image by &lt;a href="https://pixabay.com/users/hmzasefaa-7327670/?utm_source=link-attribution&amp;amp;utm_medium=referral&amp;amp;utm_campaign=image&amp;amp;utm_content=4373221"&gt;Hamza Sefa Yılmaz&lt;/a&gt; from &lt;a href="https://pixabay.com/?utm_source=link-attribution&amp;amp;utm_medium=referral&amp;amp;utm_campaign=image&amp;amp;utm_content=4373221"&gt;Pixabay&lt;/a&gt;</a:t>
            </a:r>
            <a:endParaRPr/>
          </a:p>
        </p:txBody>
      </p:sp>
      <p:sp>
        <p:nvSpPr>
          <p:cNvPr id="130" name="Google Shape;130;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GB"/>
              <a:t>6 x a4 laminated picture / text prompts as a starting point for discussion – see also *Word mat</a:t>
            </a:r>
            <a:endParaRPr/>
          </a:p>
          <a:p>
            <a:pPr marL="0" lvl="0" indent="0" algn="l" rtl="0">
              <a:lnSpc>
                <a:spcPct val="100000"/>
              </a:lnSpc>
              <a:spcBef>
                <a:spcPts val="0"/>
              </a:spcBef>
              <a:spcAft>
                <a:spcPts val="0"/>
              </a:spcAft>
              <a:buSzPts val="1400"/>
              <a:buNone/>
            </a:pPr>
            <a:r>
              <a:rPr lang="en-GB" sz="1400">
                <a:latin typeface="Arial"/>
                <a:ea typeface="Arial"/>
                <a:cs typeface="Arial"/>
                <a:sym typeface="Arial"/>
              </a:rPr>
              <a:t>Image by &lt;a href="https://pixabay.com/users/nattanan23-6312362/?utm_source=link-attribution&amp;amp;utm_medium=referral&amp;amp;utm_campaign=image&amp;amp;utm_content=2724241"&gt;Nattanan Kanchanaprat&lt;/a&gt; from &lt;a href="https://pixabay.com/?utm_source=link-attribution&amp;amp;utm_medium=referral&amp;amp;utm_campaign=image&amp;amp;utm_content=2724241"&gt;Pixabay&lt;/a&gt;</a:t>
            </a:r>
            <a:endParaRPr/>
          </a:p>
        </p:txBody>
      </p:sp>
      <p:sp>
        <p:nvSpPr>
          <p:cNvPr id="137" name="Google Shape;13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GB"/>
              <a:t>6 x a4 laminated picture / text prompts as a starting point for discussion – see also *Word mat</a:t>
            </a:r>
            <a:endParaRPr/>
          </a:p>
          <a:p>
            <a:pPr marL="0" lvl="0" indent="0" algn="l" rtl="0">
              <a:lnSpc>
                <a:spcPct val="100000"/>
              </a:lnSpc>
              <a:spcBef>
                <a:spcPts val="0"/>
              </a:spcBef>
              <a:spcAft>
                <a:spcPts val="0"/>
              </a:spcAft>
              <a:buSzPts val="1400"/>
              <a:buNone/>
            </a:pPr>
            <a:r>
              <a:rPr lang="en-GB" sz="1400">
                <a:latin typeface="Arial"/>
                <a:ea typeface="Arial"/>
                <a:cs typeface="Arial"/>
                <a:sym typeface="Arial"/>
              </a:rPr>
              <a:t>Image by &lt;a href="https://pixabay.com/users/stocksnap-894430/?utm_source=link-attribution&amp;amp;utm_medium=referral&amp;amp;utm_campaign=image&amp;amp;utm_content=2596809"&gt;StockSnap&lt;/a&gt; from &lt;a href="</a:t>
            </a:r>
            <a:r>
              <a:rPr lang="en-GB" sz="1400" u="sng">
                <a:solidFill>
                  <a:schemeClr val="hlink"/>
                </a:solidFill>
                <a:latin typeface="Arial"/>
                <a:ea typeface="Arial"/>
                <a:cs typeface="Arial"/>
                <a:sym typeface="Arial"/>
                <a:hlinkClick r:id="rId3"/>
              </a:rPr>
              <a:t>https://pixabay.com/?utm_source=link-attribution&amp;amp;utm_medium=referral&amp;amp;utm_campaign=image&amp;amp;utm_content=2596809</a:t>
            </a:r>
            <a:r>
              <a:rPr lang="en-GB" sz="1400">
                <a:latin typeface="Arial"/>
                <a:ea typeface="Arial"/>
                <a:cs typeface="Arial"/>
                <a:sym typeface="Arial"/>
              </a:rPr>
              <a:t>"&gt;Pixabay&lt;/a&gt;</a:t>
            </a:r>
            <a:endParaRPr sz="1400">
              <a:latin typeface="Arial"/>
              <a:ea typeface="Arial"/>
              <a:cs typeface="Arial"/>
              <a:sym typeface="Arial"/>
            </a:endParaRPr>
          </a:p>
          <a:p>
            <a:pPr marL="0" lvl="0" indent="0" algn="l" rtl="0">
              <a:lnSpc>
                <a:spcPct val="100000"/>
              </a:lnSpc>
              <a:spcBef>
                <a:spcPts val="0"/>
              </a:spcBef>
              <a:spcAft>
                <a:spcPts val="0"/>
              </a:spcAft>
              <a:buSzPts val="1400"/>
              <a:buNone/>
            </a:pPr>
            <a:r>
              <a:rPr lang="en-GB" sz="1400">
                <a:latin typeface="Arial"/>
                <a:ea typeface="Arial"/>
                <a:cs typeface="Arial"/>
                <a:sym typeface="Arial"/>
              </a:rPr>
              <a:t>Image by &lt;a href="https://pixabay.com/users/sasint-3639875/?utm_source=link-attribution&amp;amp;utm_medium=referral&amp;amp;utm_campaign=image&amp;amp;utm_content=1822474"&gt;Sasin Tipchai&lt;/a&gt; from &lt;a href="</a:t>
            </a:r>
            <a:r>
              <a:rPr lang="en-GB" sz="1400" u="sng">
                <a:solidFill>
                  <a:schemeClr val="hlink"/>
                </a:solidFill>
                <a:latin typeface="Arial"/>
                <a:ea typeface="Arial"/>
                <a:cs typeface="Arial"/>
                <a:sym typeface="Arial"/>
                <a:hlinkClick r:id="rId4"/>
              </a:rPr>
              <a:t>https://pixabay.com/?utm_source=link-attribution&amp;amp;utm_medium=referral&amp;amp;utm_campaign=image&amp;amp;utm_content=1822474</a:t>
            </a:r>
            <a:r>
              <a:rPr lang="en-GB" sz="1400">
                <a:latin typeface="Arial"/>
                <a:ea typeface="Arial"/>
                <a:cs typeface="Arial"/>
                <a:sym typeface="Arial"/>
              </a:rPr>
              <a:t>"&gt;Pixabay&lt;/a&gt; </a:t>
            </a:r>
            <a:endParaRPr sz="1400">
              <a:latin typeface="Arial"/>
              <a:ea typeface="Arial"/>
              <a:cs typeface="Arial"/>
              <a:sym typeface="Arial"/>
            </a:endParaRPr>
          </a:p>
        </p:txBody>
      </p:sp>
      <p:sp>
        <p:nvSpPr>
          <p:cNvPr id="144" name="Google Shape;144;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3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4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4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4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4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3R8C29KPC-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endmyfriend.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a:blip r:embed="rId3">
            <a:alphaModFix/>
          </a:blip>
          <a:stretch>
            <a:fillRect/>
          </a:stretch>
        </p:blipFill>
        <p:spPr>
          <a:xfrm>
            <a:off x="0" y="-63850"/>
            <a:ext cx="9144001" cy="6921850"/>
          </a:xfrm>
          <a:prstGeom prst="rect">
            <a:avLst/>
          </a:prstGeom>
          <a:noFill/>
          <a:ln>
            <a:noFill/>
          </a:ln>
        </p:spPr>
      </p:pic>
      <p:sp>
        <p:nvSpPr>
          <p:cNvPr id="89" name="Google Shape;89;p1"/>
          <p:cNvSpPr/>
          <p:nvPr/>
        </p:nvSpPr>
        <p:spPr>
          <a:xfrm>
            <a:off x="0" y="1261550"/>
            <a:ext cx="2173500" cy="194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i="0" u="none" strike="noStrike" cap="none">
                <a:solidFill>
                  <a:schemeClr val="dk1"/>
                </a:solidFill>
              </a:rPr>
              <a:t>Éducation de </a:t>
            </a:r>
            <a:endParaRPr sz="3200" b="1" i="0" u="none" strike="noStrike" cap="none">
              <a:solidFill>
                <a:schemeClr val="dk1"/>
              </a:solidFill>
            </a:endParaRPr>
          </a:p>
          <a:p>
            <a:pPr marL="0" marR="0" lvl="0" indent="0" algn="l" rtl="0">
              <a:spcBef>
                <a:spcPts val="0"/>
              </a:spcBef>
              <a:spcAft>
                <a:spcPts val="0"/>
              </a:spcAft>
              <a:buNone/>
            </a:pPr>
            <a:r>
              <a:rPr lang="en-GB" sz="3200" b="1" i="0" u="none" strike="noStrike" cap="none">
                <a:solidFill>
                  <a:schemeClr val="dk1"/>
                </a:solidFill>
              </a:rPr>
              <a:t>qualité</a:t>
            </a:r>
            <a:endParaRPr sz="3200" b="1" i="0" u="none" strike="noStrike" cap="none">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1">
                <a:solidFill>
                  <a:srgbClr val="00527D"/>
                </a:solidFill>
              </a:rPr>
              <a:t>Word Mat</a:t>
            </a:r>
            <a:endParaRPr b="1">
              <a:solidFill>
                <a:srgbClr val="00527D"/>
              </a:solidFill>
            </a:endParaRPr>
          </a:p>
        </p:txBody>
      </p:sp>
      <p:graphicFrame>
        <p:nvGraphicFramePr>
          <p:cNvPr id="148" name="Google Shape;148;p11"/>
          <p:cNvGraphicFramePr/>
          <p:nvPr/>
        </p:nvGraphicFramePr>
        <p:xfrm>
          <a:off x="457200" y="1149048"/>
          <a:ext cx="8229600" cy="4821050"/>
        </p:xfrm>
        <a:graphic>
          <a:graphicData uri="http://schemas.openxmlformats.org/drawingml/2006/table">
            <a:tbl>
              <a:tblPr firstRow="1" bandRow="1">
                <a:noFill/>
                <a:tableStyleId>{8E973451-B7B0-4892-8284-30FF33197116}</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GB" sz="1800" b="1" u="sng" strike="noStrike" cap="none">
                          <a:solidFill>
                            <a:srgbClr val="FF0000"/>
                          </a:solidFill>
                        </a:rPr>
                        <a:t>Français</a:t>
                      </a:r>
                      <a:endParaRPr sz="1800" b="1" u="sng" strike="noStrike" cap="none">
                        <a:solidFill>
                          <a:srgbClr val="FF0000"/>
                        </a:solidFill>
                      </a:endParaRPr>
                    </a:p>
                  </a:txBody>
                  <a:tcPr marL="91450" marR="91450" marT="45725" marB="45725">
                    <a:solidFill>
                      <a:srgbClr val="FFFFFF"/>
                    </a:solidFill>
                  </a:tcPr>
                </a:tc>
                <a:tc>
                  <a:txBody>
                    <a:bodyPr/>
                    <a:lstStyle/>
                    <a:p>
                      <a:pPr marL="0" marR="0" lvl="0" indent="0" algn="ctr" rtl="0">
                        <a:spcBef>
                          <a:spcPts val="0"/>
                        </a:spcBef>
                        <a:spcAft>
                          <a:spcPts val="0"/>
                        </a:spcAft>
                        <a:buNone/>
                      </a:pPr>
                      <a:r>
                        <a:rPr lang="en-GB" sz="1800" b="1" u="sng" strike="noStrike" cap="none">
                          <a:solidFill>
                            <a:srgbClr val="FF0000"/>
                          </a:solidFill>
                        </a:rPr>
                        <a:t>Anglais</a:t>
                      </a:r>
                      <a:endParaRPr sz="1800" b="1" u="sng" strike="noStrike" cap="none">
                        <a:solidFill>
                          <a:srgbClr val="FF0000"/>
                        </a:solidFill>
                      </a:endParaRPr>
                    </a:p>
                  </a:txBody>
                  <a:tcPr marL="91450" marR="91450" marT="45725" marB="45725">
                    <a:solidFill>
                      <a:srgbClr val="FFFFFF"/>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u="none" strike="noStrike" cap="none">
                          <a:solidFill>
                            <a:schemeClr val="dk1"/>
                          </a:solidFill>
                        </a:rPr>
                        <a:t>trop de</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GB" sz="1800" u="none" strike="noStrike" cap="none">
                          <a:solidFill>
                            <a:schemeClr val="dk1"/>
                          </a:solidFill>
                        </a:rPr>
                        <a:t>too many</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800" u="none" strike="noStrike" cap="none">
                          <a:solidFill>
                            <a:schemeClr val="dk1"/>
                          </a:solidFill>
                        </a:rPr>
                        <a:t>avenir</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GB" sz="1800" u="none" strike="noStrike" cap="none">
                          <a:solidFill>
                            <a:schemeClr val="dk1"/>
                          </a:solidFill>
                        </a:rPr>
                        <a:t>future</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1800" u="none" strike="noStrike" cap="none">
                          <a:solidFill>
                            <a:schemeClr val="dk1"/>
                          </a:solidFill>
                        </a:rPr>
                        <a:t>puissant</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GB" sz="1800" u="none" strike="noStrike" cap="none">
                          <a:solidFill>
                            <a:schemeClr val="dk1"/>
                          </a:solidFill>
                        </a:rPr>
                        <a:t>powerful</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1800" u="none" strike="noStrike" cap="none">
                          <a:solidFill>
                            <a:schemeClr val="dk1"/>
                          </a:solidFill>
                        </a:rPr>
                        <a:t>connaissances de base</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GB" sz="1800" u="none" strike="noStrike" cap="none">
                          <a:solidFill>
                            <a:schemeClr val="dk1"/>
                          </a:solidFill>
                        </a:rPr>
                        <a:t>basic skills</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GB" sz="1800" u="none" strike="noStrike" cap="none">
                          <a:solidFill>
                            <a:schemeClr val="dk1"/>
                          </a:solidFill>
                        </a:rPr>
                        <a:t>lire, écrire et compter</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GB" sz="1800" u="none" strike="noStrike" cap="none">
                          <a:solidFill>
                            <a:schemeClr val="dk1"/>
                          </a:solidFill>
                        </a:rPr>
                        <a:t>read, write and count</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GB" sz="1800" u="none" strike="noStrike" cap="none">
                          <a:solidFill>
                            <a:schemeClr val="dk1"/>
                          </a:solidFill>
                        </a:rPr>
                        <a:t>un monde juste</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GB" sz="1800" u="none" strike="noStrike" cap="none">
                          <a:solidFill>
                            <a:schemeClr val="dk1"/>
                          </a:solidFill>
                        </a:rPr>
                        <a:t>a fair world</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GB" sz="1800" u="none" strike="noStrike" cap="none">
                          <a:solidFill>
                            <a:schemeClr val="dk1"/>
                          </a:solidFill>
                        </a:rPr>
                        <a:t>privée de</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GB" sz="1800" u="none" strike="noStrike" cap="none">
                          <a:solidFill>
                            <a:schemeClr val="dk1"/>
                          </a:solidFill>
                        </a:rPr>
                        <a:t>denied</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GB" sz="1800" u="none" strike="noStrike" cap="none">
                          <a:solidFill>
                            <a:schemeClr val="dk1"/>
                          </a:solidFill>
                        </a:rPr>
                        <a:t>travail infantile</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GB" sz="1800" u="none" strike="noStrike" cap="none">
                          <a:solidFill>
                            <a:schemeClr val="dk1"/>
                          </a:solidFill>
                        </a:rPr>
                        <a:t>child labour</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en-GB" sz="1800" u="none" strike="noStrike" cap="none">
                          <a:solidFill>
                            <a:schemeClr val="dk1"/>
                          </a:solidFill>
                        </a:rPr>
                        <a:t>en plus</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GB" sz="1800" u="none" strike="noStrike" cap="none">
                          <a:solidFill>
                            <a:schemeClr val="dk1"/>
                          </a:solidFill>
                        </a:rPr>
                        <a:t>extra / additional</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09"/>
                  </a:ext>
                </a:extLst>
              </a:tr>
              <a:tr h="370850">
                <a:tc>
                  <a:txBody>
                    <a:bodyPr/>
                    <a:lstStyle/>
                    <a:p>
                      <a:pPr marL="0" marR="0" lvl="0" indent="0" algn="l" rtl="0">
                        <a:spcBef>
                          <a:spcPts val="0"/>
                        </a:spcBef>
                        <a:spcAft>
                          <a:spcPts val="0"/>
                        </a:spcAft>
                        <a:buNone/>
                      </a:pPr>
                      <a:r>
                        <a:rPr lang="en-GB" sz="1800" u="none" strike="noStrike" cap="none">
                          <a:solidFill>
                            <a:schemeClr val="dk1"/>
                          </a:solidFill>
                        </a:rPr>
                        <a:t>revenus supplémentaires</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GB" sz="1800" u="none" strike="noStrike" cap="none">
                          <a:solidFill>
                            <a:schemeClr val="dk1"/>
                          </a:solidFill>
                        </a:rPr>
                        <a:t>extra income</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10"/>
                  </a:ext>
                </a:extLst>
              </a:tr>
              <a:tr h="370850">
                <a:tc>
                  <a:txBody>
                    <a:bodyPr/>
                    <a:lstStyle/>
                    <a:p>
                      <a:pPr marL="0" marR="0" lvl="0" indent="0" algn="l" rtl="0">
                        <a:spcBef>
                          <a:spcPts val="0"/>
                        </a:spcBef>
                        <a:spcAft>
                          <a:spcPts val="0"/>
                        </a:spcAft>
                        <a:buNone/>
                      </a:pPr>
                      <a:r>
                        <a:rPr lang="en-GB" sz="1800" u="none" strike="noStrike" cap="none">
                          <a:solidFill>
                            <a:schemeClr val="dk1"/>
                          </a:solidFill>
                        </a:rPr>
                        <a:t>fréquenter l’école</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GB" sz="1800" u="none" strike="noStrike" cap="none">
                          <a:solidFill>
                            <a:schemeClr val="dk1"/>
                          </a:solidFill>
                        </a:rPr>
                        <a:t>to attend school</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11"/>
                  </a:ext>
                </a:extLst>
              </a:tr>
              <a:tr h="370850">
                <a:tc>
                  <a:txBody>
                    <a:bodyPr/>
                    <a:lstStyle/>
                    <a:p>
                      <a:pPr marL="0" marR="0" lvl="0" indent="0" algn="l" rtl="0">
                        <a:spcBef>
                          <a:spcPts val="0"/>
                        </a:spcBef>
                        <a:spcAft>
                          <a:spcPts val="0"/>
                        </a:spcAft>
                        <a:buNone/>
                      </a:pPr>
                      <a:r>
                        <a:rPr lang="en-GB" sz="1800" u="none" strike="noStrike" cap="none">
                          <a:solidFill>
                            <a:schemeClr val="dk1"/>
                          </a:solidFill>
                        </a:rPr>
                        <a:t>les pays en développement</a:t>
                      </a:r>
                      <a:endParaRPr sz="1800" u="none" strike="noStrike" cap="none">
                        <a:solidFill>
                          <a:schemeClr val="dk1"/>
                        </a:solidFill>
                      </a:endParaRPr>
                    </a:p>
                  </a:txBody>
                  <a:tcPr marL="91450" marR="91450" marT="45725" marB="45725">
                    <a:solidFill>
                      <a:srgbClr val="FFFFFF"/>
                    </a:solidFill>
                  </a:tcPr>
                </a:tc>
                <a:tc>
                  <a:txBody>
                    <a:bodyPr/>
                    <a:lstStyle/>
                    <a:p>
                      <a:pPr marL="0" marR="0" lvl="0" indent="0" algn="l" rtl="0">
                        <a:spcBef>
                          <a:spcPts val="0"/>
                        </a:spcBef>
                        <a:spcAft>
                          <a:spcPts val="0"/>
                        </a:spcAft>
                        <a:buNone/>
                      </a:pPr>
                      <a:r>
                        <a:rPr lang="en-GB" sz="1800" u="none" strike="noStrike" cap="none">
                          <a:solidFill>
                            <a:schemeClr val="dk1"/>
                          </a:solidFill>
                        </a:rPr>
                        <a:t>developing countries</a:t>
                      </a:r>
                      <a:endParaRPr sz="1800" u="none" strike="noStrike" cap="none">
                        <a:solidFill>
                          <a:schemeClr val="dk1"/>
                        </a:solidFill>
                      </a:endParaRPr>
                    </a:p>
                  </a:txBody>
                  <a:tcPr marL="91450" marR="91450" marT="45725" marB="45725">
                    <a:solidFill>
                      <a:srgbClr val="FFFFFF"/>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1">
                <a:solidFill>
                  <a:srgbClr val="00527D"/>
                </a:solidFill>
              </a:rPr>
              <a:t>Le droit à une éducation</a:t>
            </a:r>
            <a:endParaRPr>
              <a:solidFill>
                <a:srgbClr val="00527D"/>
              </a:solidFill>
            </a:endParaRPr>
          </a:p>
        </p:txBody>
      </p:sp>
      <p:pic>
        <p:nvPicPr>
          <p:cNvPr id="155" name="Google Shape;155;p12" descr="Screen Shot 2019-09-17 at 11.36.55.png"/>
          <p:cNvPicPr preferRelativeResize="0">
            <a:picLocks noGrp="1"/>
          </p:cNvPicPr>
          <p:nvPr>
            <p:ph type="body" idx="1"/>
          </p:nvPr>
        </p:nvPicPr>
        <p:blipFill rotWithShape="1">
          <a:blip r:embed="rId3">
            <a:alphaModFix/>
          </a:blip>
          <a:srcRect/>
          <a:stretch/>
        </p:blipFill>
        <p:spPr>
          <a:xfrm>
            <a:off x="2272650" y="1600200"/>
            <a:ext cx="4692900" cy="4977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1">
                <a:solidFill>
                  <a:srgbClr val="00527D"/>
                </a:solidFill>
              </a:rPr>
              <a:t>Le droit à une éducation</a:t>
            </a:r>
            <a:endParaRPr b="1">
              <a:solidFill>
                <a:srgbClr val="00527D"/>
              </a:solidFill>
            </a:endParaRPr>
          </a:p>
        </p:txBody>
      </p:sp>
      <p:pic>
        <p:nvPicPr>
          <p:cNvPr id="161" name="Google Shape;161;p13" descr="Screen Shot 2019-09-17 at 11.37.08.png"/>
          <p:cNvPicPr preferRelativeResize="0">
            <a:picLocks noGrp="1"/>
          </p:cNvPicPr>
          <p:nvPr>
            <p:ph type="body" idx="1"/>
          </p:nvPr>
        </p:nvPicPr>
        <p:blipFill rotWithShape="1">
          <a:blip r:embed="rId3">
            <a:alphaModFix/>
          </a:blip>
          <a:srcRect/>
          <a:stretch/>
        </p:blipFill>
        <p:spPr>
          <a:xfrm>
            <a:off x="2261150" y="1600200"/>
            <a:ext cx="4621800" cy="5182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4"/>
          <p:cNvSpPr txBox="1">
            <a:spLocks noGrp="1"/>
          </p:cNvSpPr>
          <p:nvPr>
            <p:ph type="title"/>
          </p:nvPr>
        </p:nvSpPr>
        <p:spPr>
          <a:xfrm>
            <a:off x="419100" y="147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GB" sz="3959" b="1" dirty="0">
                <a:solidFill>
                  <a:srgbClr val="00527D"/>
                </a:solidFill>
              </a:rPr>
              <a:t>Chanson – </a:t>
            </a:r>
            <a:r>
              <a:rPr lang="en-GB" sz="3959" b="1" dirty="0" err="1">
                <a:solidFill>
                  <a:srgbClr val="00527D"/>
                </a:solidFill>
              </a:rPr>
              <a:t>Metzo</a:t>
            </a:r>
            <a:r>
              <a:rPr lang="en-GB" sz="3959" b="1" dirty="0">
                <a:solidFill>
                  <a:srgbClr val="00527D"/>
                </a:solidFill>
              </a:rPr>
              <a:t> </a:t>
            </a:r>
            <a:r>
              <a:rPr lang="en-GB" sz="3959" b="1" dirty="0" err="1">
                <a:solidFill>
                  <a:srgbClr val="00527D"/>
                </a:solidFill>
              </a:rPr>
              <a:t>Diata</a:t>
            </a:r>
            <a:r>
              <a:rPr lang="en-GB" sz="3959" b="1" dirty="0">
                <a:solidFill>
                  <a:srgbClr val="00527D"/>
                </a:solidFill>
              </a:rPr>
              <a:t> (</a:t>
            </a:r>
            <a:r>
              <a:rPr lang="en-GB" sz="3959" b="1" dirty="0" err="1">
                <a:solidFill>
                  <a:srgbClr val="00527D"/>
                </a:solidFill>
              </a:rPr>
              <a:t>Sénégal</a:t>
            </a:r>
            <a:r>
              <a:rPr lang="en-GB" sz="3959" b="1" dirty="0">
                <a:solidFill>
                  <a:srgbClr val="00527D"/>
                </a:solidFill>
              </a:rPr>
              <a:t>)</a:t>
            </a:r>
            <a:br>
              <a:rPr lang="en-GB" sz="3959" b="1" dirty="0">
                <a:solidFill>
                  <a:srgbClr val="00527D"/>
                </a:solidFill>
              </a:rPr>
            </a:br>
            <a:r>
              <a:rPr lang="en-GB" sz="3959" b="1" u="sng" dirty="0">
                <a:solidFill>
                  <a:srgbClr val="00527D"/>
                </a:solidFill>
                <a:hlinkClick r:id="rId3"/>
              </a:rPr>
              <a:t>Petit </a:t>
            </a:r>
            <a:r>
              <a:rPr lang="en-GB" sz="3959" b="1" u="sng" dirty="0" err="1">
                <a:solidFill>
                  <a:srgbClr val="00527D"/>
                </a:solidFill>
                <a:hlinkClick r:id="rId3"/>
              </a:rPr>
              <a:t>ami</a:t>
            </a:r>
            <a:r>
              <a:rPr lang="en-GB" sz="3959" b="1" u="sng" dirty="0">
                <a:solidFill>
                  <a:srgbClr val="00527D"/>
                </a:solidFill>
                <a:hlinkClick r:id="rId3"/>
              </a:rPr>
              <a:t> </a:t>
            </a:r>
            <a:r>
              <a:rPr lang="en-GB" sz="3959" b="1" u="sng" dirty="0" err="1">
                <a:solidFill>
                  <a:srgbClr val="00527D"/>
                </a:solidFill>
                <a:hlinkClick r:id="rId3"/>
              </a:rPr>
              <a:t>veut</a:t>
            </a:r>
            <a:r>
              <a:rPr lang="en-GB" sz="3959" b="1" u="sng" dirty="0">
                <a:solidFill>
                  <a:srgbClr val="00527D"/>
                </a:solidFill>
                <a:hlinkClick r:id="rId3"/>
              </a:rPr>
              <a:t> </a:t>
            </a:r>
            <a:r>
              <a:rPr lang="en-GB" sz="3959" b="1" u="sng" dirty="0" err="1">
                <a:solidFill>
                  <a:srgbClr val="00527D"/>
                </a:solidFill>
                <a:hlinkClick r:id="rId3"/>
              </a:rPr>
              <a:t>aller</a:t>
            </a:r>
            <a:r>
              <a:rPr lang="en-GB" sz="3959" b="1" u="sng" dirty="0">
                <a:solidFill>
                  <a:srgbClr val="00527D"/>
                </a:solidFill>
                <a:hlinkClick r:id="rId3"/>
              </a:rPr>
              <a:t> à </a:t>
            </a:r>
            <a:r>
              <a:rPr lang="en-GB" sz="3959" b="1" u="sng" dirty="0" err="1">
                <a:solidFill>
                  <a:srgbClr val="00527D"/>
                </a:solidFill>
                <a:hlinkClick r:id="rId3"/>
              </a:rPr>
              <a:t>l’école</a:t>
            </a:r>
            <a:r>
              <a:rPr lang="en-GB" sz="3959" b="1" u="sng" dirty="0">
                <a:solidFill>
                  <a:srgbClr val="00527D"/>
                </a:solidFill>
                <a:hlinkClick r:id="rId3"/>
              </a:rPr>
              <a:t> </a:t>
            </a:r>
            <a:endParaRPr sz="3959" b="1" u="sng" dirty="0">
              <a:solidFill>
                <a:srgbClr val="00527D"/>
              </a:solidFill>
            </a:endParaRPr>
          </a:p>
        </p:txBody>
      </p:sp>
      <p:pic>
        <p:nvPicPr>
          <p:cNvPr id="168" name="Google Shape;168;p14" descr="Screen Shot 2019-08-10 at 18.45.26.png"/>
          <p:cNvPicPr preferRelativeResize="0">
            <a:picLocks noGrp="1"/>
          </p:cNvPicPr>
          <p:nvPr>
            <p:ph type="body" idx="1"/>
          </p:nvPr>
        </p:nvPicPr>
        <p:blipFill rotWithShape="1">
          <a:blip r:embed="rId4">
            <a:alphaModFix/>
          </a:blip>
          <a:srcRect l="-7468" r="-2912"/>
          <a:stretch/>
        </p:blipFill>
        <p:spPr>
          <a:xfrm>
            <a:off x="2552700" y="1320800"/>
            <a:ext cx="4165600" cy="54673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AB5EB069-BBF3-421D-B60B-667683522FC0}"/>
              </a:ext>
            </a:extLst>
          </p:cNvPr>
          <p:cNvPicPr>
            <a:picLocks noChangeAspect="1"/>
          </p:cNvPicPr>
          <p:nvPr/>
        </p:nvPicPr>
        <p:blipFill rotWithShape="1">
          <a:blip r:embed="rId3"/>
          <a:srcRect t="55385" b="13231"/>
          <a:stretch/>
        </p:blipFill>
        <p:spPr>
          <a:xfrm>
            <a:off x="47081" y="1421908"/>
            <a:ext cx="9049838" cy="4014183"/>
          </a:xfrm>
          <a:prstGeom prst="rect">
            <a:avLst/>
          </a:prstGeom>
        </p:spPr>
      </p:pic>
    </p:spTree>
    <p:extLst>
      <p:ext uri="{BB962C8B-B14F-4D97-AF65-F5344CB8AC3E}">
        <p14:creationId xmlns:p14="http://schemas.microsoft.com/office/powerpoint/2010/main" val="2951160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g7e3e28378b_0_1"/>
          <p:cNvPicPr preferRelativeResize="0"/>
          <p:nvPr/>
        </p:nvPicPr>
        <p:blipFill rotWithShape="1">
          <a:blip r:embed="rId3">
            <a:alphaModFix/>
          </a:blip>
          <a:srcRect/>
          <a:stretch/>
        </p:blipFill>
        <p:spPr>
          <a:xfrm>
            <a:off x="2598339" y="2730886"/>
            <a:ext cx="3605719" cy="1047169"/>
          </a:xfrm>
          <a:prstGeom prst="rect">
            <a:avLst/>
          </a:prstGeom>
          <a:noFill/>
          <a:ln>
            <a:noFill/>
          </a:ln>
        </p:spPr>
      </p:pic>
      <p:pic>
        <p:nvPicPr>
          <p:cNvPr id="174" name="Google Shape;174;g7e3e28378b_0_1"/>
          <p:cNvPicPr preferRelativeResize="0"/>
          <p:nvPr/>
        </p:nvPicPr>
        <p:blipFill rotWithShape="1">
          <a:blip r:embed="rId4">
            <a:alphaModFix/>
          </a:blip>
          <a:srcRect/>
          <a:stretch/>
        </p:blipFill>
        <p:spPr>
          <a:xfrm>
            <a:off x="2598350" y="3855925"/>
            <a:ext cx="1654450" cy="1167850"/>
          </a:xfrm>
          <a:prstGeom prst="rect">
            <a:avLst/>
          </a:prstGeom>
          <a:noFill/>
          <a:ln>
            <a:noFill/>
          </a:ln>
        </p:spPr>
      </p:pic>
      <p:sp>
        <p:nvSpPr>
          <p:cNvPr id="175" name="Google Shape;175;g7e3e28378b_0_1"/>
          <p:cNvSpPr/>
          <p:nvPr/>
        </p:nvSpPr>
        <p:spPr>
          <a:xfrm>
            <a:off x="4169601" y="3778050"/>
            <a:ext cx="2150400" cy="1323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0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r>
              <a:rPr lang="en-GB" sz="1100" b="0" i="0" u="none" strike="noStrike" cap="none">
                <a:solidFill>
                  <a:srgbClr val="FFFFFF"/>
                </a:solidFill>
                <a:latin typeface="Calibri"/>
                <a:ea typeface="Calibri"/>
                <a:cs typeface="Calibri"/>
                <a:sym typeface="Calibri"/>
              </a:rPr>
              <a:t>.</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7e3e28378b_1_0"/>
          <p:cNvPicPr preferRelativeResize="0"/>
          <p:nvPr/>
        </p:nvPicPr>
        <p:blipFill>
          <a:blip r:embed="rId3">
            <a:alphaModFix/>
          </a:blip>
          <a:stretch>
            <a:fillRect/>
          </a:stretch>
        </p:blipFill>
        <p:spPr>
          <a:xfrm>
            <a:off x="4810125" y="0"/>
            <a:ext cx="4333875" cy="933450"/>
          </a:xfrm>
          <a:prstGeom prst="rect">
            <a:avLst/>
          </a:prstGeom>
          <a:noFill/>
          <a:ln>
            <a:noFill/>
          </a:ln>
        </p:spPr>
      </p:pic>
      <p:pic>
        <p:nvPicPr>
          <p:cNvPr id="4" name="Picture 3">
            <a:extLst>
              <a:ext uri="{FF2B5EF4-FFF2-40B4-BE49-F238E27FC236}">
                <a16:creationId xmlns:a16="http://schemas.microsoft.com/office/drawing/2014/main" id="{3502F0C4-8E66-4688-908D-AA59C36E2B27}"/>
              </a:ext>
            </a:extLst>
          </p:cNvPr>
          <p:cNvPicPr>
            <a:picLocks noChangeAspect="1"/>
          </p:cNvPicPr>
          <p:nvPr/>
        </p:nvPicPr>
        <p:blipFill rotWithShape="1">
          <a:blip r:embed="rId4"/>
          <a:srcRect l="44246" t="34" b="91350"/>
          <a:stretch/>
        </p:blipFill>
        <p:spPr>
          <a:xfrm>
            <a:off x="4831575" y="0"/>
            <a:ext cx="4312425" cy="942535"/>
          </a:xfrm>
          <a:prstGeom prst="rect">
            <a:avLst/>
          </a:prstGeom>
        </p:spPr>
      </p:pic>
      <p:pic>
        <p:nvPicPr>
          <p:cNvPr id="2" name="Picture 1">
            <a:extLst>
              <a:ext uri="{FF2B5EF4-FFF2-40B4-BE49-F238E27FC236}">
                <a16:creationId xmlns:a16="http://schemas.microsoft.com/office/drawing/2014/main" id="{671A29B4-A88F-4C01-974C-89A74ACBBC7F}"/>
              </a:ext>
            </a:extLst>
          </p:cNvPr>
          <p:cNvPicPr>
            <a:picLocks noChangeAspect="1"/>
          </p:cNvPicPr>
          <p:nvPr/>
        </p:nvPicPr>
        <p:blipFill rotWithShape="1">
          <a:blip r:embed="rId5"/>
          <a:srcRect t="52308" b="13436"/>
          <a:stretch/>
        </p:blipFill>
        <p:spPr>
          <a:xfrm>
            <a:off x="346828" y="1266093"/>
            <a:ext cx="8797172" cy="42625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8" name="Picture 7">
            <a:extLst>
              <a:ext uri="{FF2B5EF4-FFF2-40B4-BE49-F238E27FC236}">
                <a16:creationId xmlns:a16="http://schemas.microsoft.com/office/drawing/2014/main" id="{818D3C0C-477C-43D5-BDF3-FD01A232C39C}"/>
              </a:ext>
            </a:extLst>
          </p:cNvPr>
          <p:cNvPicPr>
            <a:picLocks noChangeAspect="1"/>
          </p:cNvPicPr>
          <p:nvPr/>
        </p:nvPicPr>
        <p:blipFill rotWithShape="1">
          <a:blip r:embed="rId3"/>
          <a:srcRect l="44246" t="34" b="91350"/>
          <a:stretch/>
        </p:blipFill>
        <p:spPr>
          <a:xfrm>
            <a:off x="4831575" y="0"/>
            <a:ext cx="4312425" cy="942535"/>
          </a:xfrm>
          <a:prstGeom prst="rect">
            <a:avLst/>
          </a:prstGeom>
        </p:spPr>
      </p:pic>
      <p:pic>
        <p:nvPicPr>
          <p:cNvPr id="9" name="Picture 8">
            <a:extLst>
              <a:ext uri="{FF2B5EF4-FFF2-40B4-BE49-F238E27FC236}">
                <a16:creationId xmlns:a16="http://schemas.microsoft.com/office/drawing/2014/main" id="{193F617F-800A-4B0F-A527-EC695855C4BC}"/>
              </a:ext>
            </a:extLst>
          </p:cNvPr>
          <p:cNvPicPr>
            <a:picLocks noChangeAspect="1"/>
          </p:cNvPicPr>
          <p:nvPr/>
        </p:nvPicPr>
        <p:blipFill rotWithShape="1">
          <a:blip r:embed="rId3"/>
          <a:srcRect t="15248" b="44342"/>
          <a:stretch/>
        </p:blipFill>
        <p:spPr>
          <a:xfrm>
            <a:off x="281311" y="1385013"/>
            <a:ext cx="8849234" cy="50579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a:spLocks noGrp="1"/>
          </p:cNvSpPr>
          <p:nvPr>
            <p:ph type="title"/>
          </p:nvPr>
        </p:nvSpPr>
        <p:spPr>
          <a:xfrm>
            <a:off x="457200" y="-2562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GB" sz="3959" b="1">
                <a:solidFill>
                  <a:srgbClr val="00527D"/>
                </a:solidFill>
              </a:rPr>
              <a:t>Point de départ – discussion en paires</a:t>
            </a:r>
            <a:endParaRPr sz="3959" b="1">
              <a:solidFill>
                <a:srgbClr val="00527D"/>
              </a:solidFill>
            </a:endParaRPr>
          </a:p>
        </p:txBody>
      </p:sp>
      <p:pic>
        <p:nvPicPr>
          <p:cNvPr id="110" name="Google Shape;110;p5"/>
          <p:cNvPicPr preferRelativeResize="0"/>
          <p:nvPr/>
        </p:nvPicPr>
        <p:blipFill rotWithShape="1">
          <a:blip r:embed="rId3">
            <a:alphaModFix/>
          </a:blip>
          <a:srcRect l="-9380" t="7390" r="9379" b="-7389"/>
          <a:stretch/>
        </p:blipFill>
        <p:spPr>
          <a:xfrm>
            <a:off x="-483500" y="1117375"/>
            <a:ext cx="9390000" cy="5425226"/>
          </a:xfrm>
          <a:prstGeom prst="rect">
            <a:avLst/>
          </a:prstGeom>
          <a:noFill/>
          <a:ln>
            <a:noFill/>
          </a:ln>
        </p:spPr>
      </p:pic>
      <p:pic>
        <p:nvPicPr>
          <p:cNvPr id="111" name="Google Shape;111;p5" descr="Screen Shot 2019-07-10 at 22.34.24.png"/>
          <p:cNvPicPr preferRelativeResize="0"/>
          <p:nvPr/>
        </p:nvPicPr>
        <p:blipFill rotWithShape="1">
          <a:blip r:embed="rId4">
            <a:alphaModFix/>
          </a:blip>
          <a:srcRect/>
          <a:stretch/>
        </p:blipFill>
        <p:spPr>
          <a:xfrm>
            <a:off x="457200" y="1117367"/>
            <a:ext cx="3389971" cy="2536633"/>
          </a:xfrm>
          <a:prstGeom prst="rect">
            <a:avLst/>
          </a:prstGeom>
          <a:noFill/>
          <a:ln>
            <a:noFill/>
          </a:ln>
        </p:spPr>
      </p:pic>
      <p:sp>
        <p:nvSpPr>
          <p:cNvPr id="112" name="Google Shape;112;p5"/>
          <p:cNvSpPr txBox="1"/>
          <p:nvPr/>
        </p:nvSpPr>
        <p:spPr>
          <a:xfrm>
            <a:off x="4572000" y="6272725"/>
            <a:ext cx="4313400" cy="42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600" b="1">
                <a:latin typeface="Calibri"/>
                <a:ea typeface="Calibri"/>
                <a:cs typeface="Calibri"/>
                <a:sym typeface="Calibri"/>
              </a:rPr>
              <a:t>#SonÉducationNotreAvenir</a:t>
            </a:r>
            <a:endParaRPr sz="2600" b="1">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6"/>
          <p:cNvPicPr preferRelativeResize="0"/>
          <p:nvPr/>
        </p:nvPicPr>
        <p:blipFill>
          <a:blip r:embed="rId3">
            <a:alphaModFix/>
          </a:blip>
          <a:stretch>
            <a:fillRect/>
          </a:stretch>
        </p:blipFill>
        <p:spPr>
          <a:xfrm>
            <a:off x="0" y="0"/>
            <a:ext cx="9144000" cy="6858001"/>
          </a:xfrm>
          <a:prstGeom prst="rect">
            <a:avLst/>
          </a:prstGeom>
          <a:noFill/>
          <a:ln>
            <a:noFill/>
          </a:ln>
        </p:spPr>
      </p:pic>
      <p:sp>
        <p:nvSpPr>
          <p:cNvPr id="119" name="Google Shape;119;p6"/>
          <p:cNvSpPr txBox="1"/>
          <p:nvPr/>
        </p:nvSpPr>
        <p:spPr>
          <a:xfrm>
            <a:off x="309600" y="114500"/>
            <a:ext cx="8524800" cy="97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300" b="1">
                <a:solidFill>
                  <a:srgbClr val="FFFFFF"/>
                </a:solidFill>
                <a:latin typeface="Calibri"/>
                <a:ea typeface="Calibri"/>
                <a:cs typeface="Calibri"/>
                <a:sym typeface="Calibri"/>
              </a:rPr>
              <a:t>L’injustice, c’est 130 millions d’enfants qui vont à l’école primaire mais n’ont pas les connaissances de base pour lire, écrire et compter.</a:t>
            </a:r>
            <a:endParaRPr sz="2300" b="1">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7"/>
          <p:cNvPicPr preferRelativeResize="0"/>
          <p:nvPr/>
        </p:nvPicPr>
        <p:blipFill>
          <a:blip r:embed="rId3">
            <a:alphaModFix/>
          </a:blip>
          <a:stretch>
            <a:fillRect/>
          </a:stretch>
        </p:blipFill>
        <p:spPr>
          <a:xfrm>
            <a:off x="0" y="0"/>
            <a:ext cx="9144000" cy="6858000"/>
          </a:xfrm>
          <a:prstGeom prst="rect">
            <a:avLst/>
          </a:prstGeom>
          <a:noFill/>
          <a:ln>
            <a:noFill/>
          </a:ln>
        </p:spPr>
      </p:pic>
      <p:sp>
        <p:nvSpPr>
          <p:cNvPr id="126" name="Google Shape;126;p7"/>
          <p:cNvSpPr txBox="1"/>
          <p:nvPr/>
        </p:nvSpPr>
        <p:spPr>
          <a:xfrm>
            <a:off x="407200" y="292650"/>
            <a:ext cx="8541900" cy="9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100" b="1">
                <a:solidFill>
                  <a:srgbClr val="FFFFFF"/>
                </a:solidFill>
                <a:latin typeface="Calibri"/>
                <a:ea typeface="Calibri"/>
                <a:cs typeface="Calibri"/>
                <a:sym typeface="Calibri"/>
              </a:rPr>
              <a:t>  1 fille sur 5 est privée d’éducation dans le monde</a:t>
            </a:r>
            <a:endParaRPr sz="3100" b="1">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8"/>
          <p:cNvPicPr preferRelativeResize="0"/>
          <p:nvPr/>
        </p:nvPicPr>
        <p:blipFill>
          <a:blip r:embed="rId3">
            <a:alphaModFix/>
          </a:blip>
          <a:stretch>
            <a:fillRect/>
          </a:stretch>
        </p:blipFill>
        <p:spPr>
          <a:xfrm>
            <a:off x="0" y="0"/>
            <a:ext cx="9144000" cy="6858000"/>
          </a:xfrm>
          <a:prstGeom prst="rect">
            <a:avLst/>
          </a:prstGeom>
          <a:noFill/>
          <a:ln>
            <a:noFill/>
          </a:ln>
        </p:spPr>
      </p:pic>
      <p:sp>
        <p:nvSpPr>
          <p:cNvPr id="133" name="Google Shape;133;p8"/>
          <p:cNvSpPr txBox="1"/>
          <p:nvPr/>
        </p:nvSpPr>
        <p:spPr>
          <a:xfrm>
            <a:off x="76025" y="127250"/>
            <a:ext cx="8868600" cy="6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FFFFFF"/>
                </a:solidFill>
                <a:latin typeface="Calibri"/>
                <a:ea typeface="Calibri"/>
                <a:cs typeface="Calibri"/>
                <a:sym typeface="Calibri"/>
              </a:rPr>
              <a:t>Travail infantile: 116 millions de filles  dans le monde sont exploitées</a:t>
            </a:r>
            <a:endParaRPr sz="2400" b="1">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9"/>
          <p:cNvPicPr preferRelativeResize="0"/>
          <p:nvPr/>
        </p:nvPicPr>
        <p:blipFill>
          <a:blip r:embed="rId3">
            <a:alphaModFix/>
          </a:blip>
          <a:stretch>
            <a:fillRect/>
          </a:stretch>
        </p:blipFill>
        <p:spPr>
          <a:xfrm>
            <a:off x="0" y="1"/>
            <a:ext cx="9144000" cy="6858001"/>
          </a:xfrm>
          <a:prstGeom prst="rect">
            <a:avLst/>
          </a:prstGeom>
          <a:noFill/>
          <a:ln>
            <a:noFill/>
          </a:ln>
        </p:spPr>
      </p:pic>
      <p:sp>
        <p:nvSpPr>
          <p:cNvPr id="140" name="Google Shape;140;p9"/>
          <p:cNvSpPr txBox="1"/>
          <p:nvPr/>
        </p:nvSpPr>
        <p:spPr>
          <a:xfrm>
            <a:off x="379650" y="139975"/>
            <a:ext cx="8384700" cy="82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b="1">
                <a:latin typeface="Calibri"/>
                <a:ea typeface="Calibri"/>
                <a:cs typeface="Calibri"/>
                <a:sym typeface="Calibri"/>
              </a:rPr>
              <a:t>Pour une fille: 1 année d’école secondaire en plus =</a:t>
            </a:r>
            <a:endParaRPr sz="3000" b="1">
              <a:latin typeface="Calibri"/>
              <a:ea typeface="Calibri"/>
              <a:cs typeface="Calibri"/>
              <a:sym typeface="Calibri"/>
            </a:endParaRPr>
          </a:p>
          <a:p>
            <a:pPr marL="0" lvl="0" indent="0" algn="ctr" rtl="0">
              <a:spcBef>
                <a:spcPts val="0"/>
              </a:spcBef>
              <a:spcAft>
                <a:spcPts val="0"/>
              </a:spcAft>
              <a:buNone/>
            </a:pPr>
            <a:r>
              <a:rPr lang="en-GB" sz="3000" b="1">
                <a:latin typeface="Calibri"/>
                <a:ea typeface="Calibri"/>
                <a:cs typeface="Calibri"/>
                <a:sym typeface="Calibri"/>
              </a:rPr>
              <a:t>15 à 25% de revenus supplémentaires</a:t>
            </a:r>
            <a:endParaRPr sz="3000" b="1">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10"/>
          <p:cNvPicPr preferRelativeResize="0"/>
          <p:nvPr/>
        </p:nvPicPr>
        <p:blipFill>
          <a:blip r:embed="rId3">
            <a:alphaModFix/>
          </a:blip>
          <a:stretch>
            <a:fillRect/>
          </a:stretch>
        </p:blipFill>
        <p:spPr>
          <a:xfrm>
            <a:off x="5197175" y="3738325"/>
            <a:ext cx="3295800" cy="2939099"/>
          </a:xfrm>
          <a:prstGeom prst="rect">
            <a:avLst/>
          </a:prstGeom>
          <a:noFill/>
          <a:ln>
            <a:noFill/>
          </a:ln>
        </p:spPr>
      </p:pic>
      <p:pic>
        <p:nvPicPr>
          <p:cNvPr id="147" name="Google Shape;147;p10"/>
          <p:cNvPicPr preferRelativeResize="0"/>
          <p:nvPr/>
        </p:nvPicPr>
        <p:blipFill>
          <a:blip r:embed="rId4">
            <a:alphaModFix/>
          </a:blip>
          <a:stretch>
            <a:fillRect/>
          </a:stretch>
        </p:blipFill>
        <p:spPr>
          <a:xfrm>
            <a:off x="674375" y="254463"/>
            <a:ext cx="3295800" cy="3045182"/>
          </a:xfrm>
          <a:prstGeom prst="rect">
            <a:avLst/>
          </a:prstGeom>
          <a:noFill/>
          <a:ln>
            <a:noFill/>
          </a:ln>
        </p:spPr>
      </p:pic>
      <p:sp>
        <p:nvSpPr>
          <p:cNvPr id="148" name="Google Shape;148;p10"/>
          <p:cNvSpPr txBox="1"/>
          <p:nvPr/>
        </p:nvSpPr>
        <p:spPr>
          <a:xfrm>
            <a:off x="5152775" y="254475"/>
            <a:ext cx="3384600" cy="29391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200">
                <a:solidFill>
                  <a:srgbClr val="FFFFFF"/>
                </a:solidFill>
                <a:latin typeface="Calibri"/>
                <a:ea typeface="Calibri"/>
                <a:cs typeface="Calibri"/>
                <a:sym typeface="Calibri"/>
              </a:rPr>
              <a:t>On estime que 50 % des enfants en âge de fréquenter l’école primaire qui ne sont pas </a:t>
            </a:r>
            <a:r>
              <a:rPr lang="en-GB" sz="2200" b="1">
                <a:solidFill>
                  <a:srgbClr val="FFFFFF"/>
                </a:solidFill>
                <a:latin typeface="Calibri"/>
                <a:ea typeface="Calibri"/>
                <a:cs typeface="Calibri"/>
                <a:sym typeface="Calibri"/>
              </a:rPr>
              <a:t>scolarisés</a:t>
            </a:r>
            <a:r>
              <a:rPr lang="en-GB" sz="2200">
                <a:solidFill>
                  <a:srgbClr val="FFFFFF"/>
                </a:solidFill>
                <a:latin typeface="Calibri"/>
                <a:ea typeface="Calibri"/>
                <a:cs typeface="Calibri"/>
                <a:sym typeface="Calibri"/>
              </a:rPr>
              <a:t> vivent dans des zones touchés par un </a:t>
            </a:r>
            <a:r>
              <a:rPr lang="en-GB" sz="2200" b="1">
                <a:solidFill>
                  <a:srgbClr val="FFFFFF"/>
                </a:solidFill>
                <a:latin typeface="Calibri"/>
                <a:ea typeface="Calibri"/>
                <a:cs typeface="Calibri"/>
                <a:sym typeface="Calibri"/>
              </a:rPr>
              <a:t>conflit</a:t>
            </a:r>
            <a:r>
              <a:rPr lang="en-GB" sz="2200">
                <a:solidFill>
                  <a:srgbClr val="FFFFFF"/>
                </a:solidFill>
                <a:latin typeface="Calibri"/>
                <a:ea typeface="Calibri"/>
                <a:cs typeface="Calibri"/>
                <a:sym typeface="Calibri"/>
              </a:rPr>
              <a:t>.</a:t>
            </a:r>
            <a:endParaRPr sz="2200">
              <a:solidFill>
                <a:srgbClr val="FFFFFF"/>
              </a:solidFill>
              <a:latin typeface="Calibri"/>
              <a:ea typeface="Calibri"/>
              <a:cs typeface="Calibri"/>
              <a:sym typeface="Calibri"/>
            </a:endParaRPr>
          </a:p>
        </p:txBody>
      </p:sp>
      <p:sp>
        <p:nvSpPr>
          <p:cNvPr id="149" name="Google Shape;149;p10"/>
          <p:cNvSpPr txBox="1"/>
          <p:nvPr/>
        </p:nvSpPr>
        <p:spPr>
          <a:xfrm>
            <a:off x="3053625" y="3246875"/>
            <a:ext cx="3522300" cy="43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latin typeface="Calibri"/>
                <a:ea typeface="Calibri"/>
                <a:cs typeface="Calibri"/>
                <a:sym typeface="Calibri"/>
              </a:rPr>
              <a:t>Objectif 4 #ÉducationdeQualité</a:t>
            </a:r>
            <a:endParaRPr sz="1800" b="1">
              <a:latin typeface="Calibri"/>
              <a:ea typeface="Calibri"/>
              <a:cs typeface="Calibri"/>
              <a:sym typeface="Calibri"/>
            </a:endParaRPr>
          </a:p>
        </p:txBody>
      </p:sp>
      <p:sp>
        <p:nvSpPr>
          <p:cNvPr id="150" name="Google Shape;150;p10"/>
          <p:cNvSpPr txBox="1"/>
          <p:nvPr/>
        </p:nvSpPr>
        <p:spPr>
          <a:xfrm>
            <a:off x="674375" y="3732777"/>
            <a:ext cx="3295800" cy="27927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200">
                <a:solidFill>
                  <a:srgbClr val="FFFFFF"/>
                </a:solidFill>
                <a:latin typeface="Calibri"/>
                <a:ea typeface="Calibri"/>
                <a:cs typeface="Calibri"/>
                <a:sym typeface="Calibri"/>
              </a:rPr>
              <a:t>Les inscriptions dans l’enseignement primaire dans les pays en </a:t>
            </a:r>
            <a:r>
              <a:rPr lang="en-GB" sz="2200" b="1">
                <a:solidFill>
                  <a:srgbClr val="FFFFFF"/>
                </a:solidFill>
                <a:latin typeface="Calibri"/>
                <a:ea typeface="Calibri"/>
                <a:cs typeface="Calibri"/>
                <a:sym typeface="Calibri"/>
              </a:rPr>
              <a:t>développement</a:t>
            </a:r>
            <a:r>
              <a:rPr lang="en-GB" sz="2200">
                <a:solidFill>
                  <a:srgbClr val="FFFFFF"/>
                </a:solidFill>
                <a:latin typeface="Calibri"/>
                <a:ea typeface="Calibri"/>
                <a:cs typeface="Calibri"/>
                <a:sym typeface="Calibri"/>
              </a:rPr>
              <a:t> ont atteint 91%, mais 57 000 000 enfants n’ont toujours </a:t>
            </a:r>
            <a:r>
              <a:rPr lang="en-GB" sz="2200" b="1">
                <a:solidFill>
                  <a:srgbClr val="FFFFFF"/>
                </a:solidFill>
                <a:latin typeface="Calibri"/>
                <a:ea typeface="Calibri"/>
                <a:cs typeface="Calibri"/>
                <a:sym typeface="Calibri"/>
              </a:rPr>
              <a:t>pas accès </a:t>
            </a:r>
            <a:r>
              <a:rPr lang="en-GB" sz="2200">
                <a:solidFill>
                  <a:srgbClr val="FFFFFF"/>
                </a:solidFill>
                <a:latin typeface="Calibri"/>
                <a:ea typeface="Calibri"/>
                <a:cs typeface="Calibri"/>
                <a:sym typeface="Calibri"/>
              </a:rPr>
              <a:t>à la scolarité.</a:t>
            </a:r>
            <a:endParaRPr sz="2200">
              <a:solidFill>
                <a:srgbClr val="FFFFFF"/>
              </a:solidFill>
              <a:latin typeface="Calibri"/>
              <a:ea typeface="Calibri"/>
              <a:cs typeface="Calibri"/>
              <a:sym typeface="Calibri"/>
            </a:endParaRPr>
          </a:p>
          <a:p>
            <a:pPr marL="0" lvl="0" indent="0" algn="l" rtl="0">
              <a:spcBef>
                <a:spcPts val="0"/>
              </a:spcBef>
              <a:spcAft>
                <a:spcPts val="0"/>
              </a:spcAft>
              <a:buNone/>
            </a:pPr>
            <a:r>
              <a:rPr lang="en-GB">
                <a:latin typeface="Calibri"/>
                <a:ea typeface="Calibri"/>
                <a:cs typeface="Calibri"/>
                <a:sym typeface="Calibri"/>
              </a:rPr>
              <a:t>L</a:t>
            </a:r>
            <a:endParaRPr sz="2200">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1098</Words>
  <Application>Microsoft Office PowerPoint</Application>
  <PresentationFormat>On-screen Show (4:3)</PresentationFormat>
  <Paragraphs>72</Paragraphs>
  <Slides>15</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Point de départ – discussion en paires</vt:lpstr>
      <vt:lpstr>PowerPoint Presentation</vt:lpstr>
      <vt:lpstr>PowerPoint Presentation</vt:lpstr>
      <vt:lpstr>PowerPoint Presentation</vt:lpstr>
      <vt:lpstr>PowerPoint Presentation</vt:lpstr>
      <vt:lpstr>PowerPoint Presentation</vt:lpstr>
      <vt:lpstr>Word Mat</vt:lpstr>
      <vt:lpstr>Le droit à une éducation</vt:lpstr>
      <vt:lpstr>Le droit à une éducation</vt:lpstr>
      <vt:lpstr>Chanson – Metzo Diata (Sénégal) Petit ami veut aller à l’école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Bewell</dc:creator>
  <cp:lastModifiedBy>Hannah Langdana</cp:lastModifiedBy>
  <cp:revision>3</cp:revision>
  <dcterms:created xsi:type="dcterms:W3CDTF">2019-09-20T13:09:44Z</dcterms:created>
  <dcterms:modified xsi:type="dcterms:W3CDTF">2020-10-13T15:12:25Z</dcterms:modified>
</cp:coreProperties>
</file>