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jPWU8g5hGou+xAJGASf/zXkhz71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51722FE-0A9C-444A-9BD7-1759BFBCA385}">
  <a:tblStyle styleId="{751722FE-0A9C-444A-9BD7-1759BFBCA385}"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779" autoAdjust="0"/>
  </p:normalViewPr>
  <p:slideViewPr>
    <p:cSldViewPr snapToGrid="0">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90293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esilience.org/stories/2020-02-24/educating-girls-is-more-effective-in-the-climate-emergency-than-many-green-technologies/#:~:text=people%20by%202045.-,A%202017%20Brookings%20Institute%20study%20suggests%20that%20for%20every%20additional,change%20in%20relation%20to%20it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resilience.org/stories/2020-02-24/educating-girls-is-more-effective-in-the-climate-emergency-than-many-green-technologies/#:~:text=people%20by%202045.-,A%202017%20Brookings%20Institute%20study%20suggests%20that%20for%20every%20additional,change%20in%20relation%20to%20it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https://pixabay.com/de/photos/klassenzimmer-schule-bildung-lernen-2093743/</a:t>
            </a:r>
            <a:endParaRPr dirty="0"/>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Answers</a:t>
            </a:r>
            <a:endParaRPr/>
          </a:p>
        </p:txBody>
      </p:sp>
      <p:sp>
        <p:nvSpPr>
          <p:cNvPr id="152" name="Google Shape;152;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Infographic taken from a French survey by charity Plan France</a:t>
            </a:r>
            <a:endParaRPr/>
          </a:p>
          <a:p>
            <a:pPr marL="0" lvl="0" indent="0" algn="l" rtl="0">
              <a:lnSpc>
                <a:spcPct val="100000"/>
              </a:lnSpc>
              <a:spcBef>
                <a:spcPts val="0"/>
              </a:spcBef>
              <a:spcAft>
                <a:spcPts val="0"/>
              </a:spcAft>
              <a:buSzPts val="1400"/>
              <a:buNone/>
            </a:pPr>
            <a:r>
              <a:rPr lang="en-GB"/>
              <a:t>Why girls’ education is important</a:t>
            </a:r>
            <a:endParaRPr/>
          </a:p>
          <a:p>
            <a:pPr marL="0" lvl="0" indent="0" algn="l" rtl="0">
              <a:lnSpc>
                <a:spcPct val="100000"/>
              </a:lnSpc>
              <a:spcBef>
                <a:spcPts val="0"/>
              </a:spcBef>
              <a:spcAft>
                <a:spcPts val="0"/>
              </a:spcAft>
              <a:buSzPts val="1400"/>
              <a:buNone/>
            </a:pPr>
            <a:r>
              <a:rPr lang="en-GB"/>
              <a:t>Explore the attitudes as a class</a:t>
            </a:r>
            <a:endParaRPr/>
          </a:p>
        </p:txBody>
      </p:sp>
      <p:sp>
        <p:nvSpPr>
          <p:cNvPr id="159" name="Google Shape;15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Infographic taken from a French survey by charity Plan France</a:t>
            </a:r>
            <a:endParaRPr/>
          </a:p>
          <a:p>
            <a:pPr marL="0" lvl="0" indent="0" algn="l" rtl="0">
              <a:lnSpc>
                <a:spcPct val="100000"/>
              </a:lnSpc>
              <a:spcBef>
                <a:spcPts val="0"/>
              </a:spcBef>
              <a:spcAft>
                <a:spcPts val="0"/>
              </a:spcAft>
              <a:buSzPts val="1400"/>
              <a:buNone/>
            </a:pPr>
            <a:r>
              <a:rPr lang="en-GB"/>
              <a:t>What stops girls going to school?</a:t>
            </a:r>
            <a:endParaRPr/>
          </a:p>
          <a:p>
            <a:pPr marL="0" lvl="0" indent="0" algn="l" rtl="0">
              <a:lnSpc>
                <a:spcPct val="100000"/>
              </a:lnSpc>
              <a:spcBef>
                <a:spcPts val="0"/>
              </a:spcBef>
              <a:spcAft>
                <a:spcPts val="0"/>
              </a:spcAft>
              <a:buSzPts val="1400"/>
              <a:buNone/>
            </a:pPr>
            <a:endParaRPr/>
          </a:p>
        </p:txBody>
      </p:sp>
      <p:sp>
        <p:nvSpPr>
          <p:cNvPr id="167" name="Google Shape;167;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Exploit in terms of reasons why girls don’t have the same access to education?</a:t>
            </a:r>
            <a:endParaRPr/>
          </a:p>
        </p:txBody>
      </p:sp>
      <p:sp>
        <p:nvSpPr>
          <p:cNvPr id="175" name="Google Shape;175;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Infographic taken from a French survey by charity Plan France</a:t>
            </a:r>
            <a:endParaRPr/>
          </a:p>
          <a:p>
            <a:pPr marL="0" lvl="0" indent="0" algn="l" rtl="0">
              <a:lnSpc>
                <a:spcPct val="100000"/>
              </a:lnSpc>
              <a:spcBef>
                <a:spcPts val="0"/>
              </a:spcBef>
              <a:spcAft>
                <a:spcPts val="0"/>
              </a:spcAft>
              <a:buSzPts val="1400"/>
              <a:buNone/>
            </a:pPr>
            <a:r>
              <a:rPr lang="en-GB"/>
              <a:t>Why girls’ education is important and what it brings</a:t>
            </a:r>
            <a:endParaRPr/>
          </a:p>
          <a:p>
            <a:pPr marL="0" lvl="0" indent="0" algn="l" rtl="0">
              <a:lnSpc>
                <a:spcPct val="100000"/>
              </a:lnSpc>
              <a:spcBef>
                <a:spcPts val="0"/>
              </a:spcBef>
              <a:spcAft>
                <a:spcPts val="0"/>
              </a:spcAft>
              <a:buSzPts val="1400"/>
              <a:buNone/>
            </a:pPr>
            <a:endParaRPr/>
          </a:p>
        </p:txBody>
      </p:sp>
      <p:sp>
        <p:nvSpPr>
          <p:cNvPr id="182" name="Google Shape;182;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e3fb35c30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7e3fb35c30_1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e3fb35c30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g7e3fb35c30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g7e3fb35c30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e3fb35c30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7e3fb35c3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smtClean="0">
                <a:solidFill>
                  <a:schemeClr val="dk1"/>
                </a:solidFill>
                <a:effectLst/>
                <a:latin typeface="Calibri"/>
                <a:ea typeface="Calibri"/>
                <a:cs typeface="Calibri"/>
                <a:sym typeface="Calibri"/>
              </a:rPr>
              <a:t>A 2017 Brookings Institute study suggests that for every additional year of schooling a </a:t>
            </a:r>
            <a:r>
              <a:rPr lang="en-GB" sz="1200" b="1" i="0" u="none" strike="noStrike" cap="none" dirty="0" smtClean="0">
                <a:solidFill>
                  <a:schemeClr val="dk1"/>
                </a:solidFill>
                <a:effectLst/>
                <a:latin typeface="Calibri"/>
                <a:ea typeface="Calibri"/>
                <a:cs typeface="Calibri"/>
                <a:sym typeface="Calibri"/>
              </a:rPr>
              <a:t>girl</a:t>
            </a:r>
            <a:r>
              <a:rPr lang="en-GB" sz="1200" b="0" i="0" u="none" strike="noStrike" cap="none" dirty="0" smtClean="0">
                <a:solidFill>
                  <a:schemeClr val="dk1"/>
                </a:solidFill>
                <a:effectLst/>
                <a:latin typeface="Calibri"/>
                <a:ea typeface="Calibri"/>
                <a:cs typeface="Calibri"/>
                <a:sym typeface="Calibri"/>
              </a:rPr>
              <a:t> receives on average, her country's resilience </a:t>
            </a:r>
            <a:r>
              <a:rPr lang="en-GB" sz="1200" b="1" i="0" u="none" strike="noStrike" cap="none" dirty="0" smtClean="0">
                <a:solidFill>
                  <a:schemeClr val="dk1"/>
                </a:solidFill>
                <a:effectLst/>
                <a:latin typeface="Calibri"/>
                <a:ea typeface="Calibri"/>
                <a:cs typeface="Calibri"/>
                <a:sym typeface="Calibri"/>
              </a:rPr>
              <a:t>to climate</a:t>
            </a:r>
            <a:r>
              <a:rPr lang="en-GB" sz="1200" b="0" i="0" u="none" strike="noStrike" cap="none" dirty="0" smtClean="0">
                <a:solidFill>
                  <a:schemeClr val="dk1"/>
                </a:solidFill>
                <a:effectLst/>
                <a:latin typeface="Calibri"/>
                <a:ea typeface="Calibri"/>
                <a:cs typeface="Calibri"/>
                <a:sym typeface="Calibri"/>
              </a:rPr>
              <a:t> disasters can be expected to improve by 3.2 points (as measured by the ND-GAIN Index, which calculates a country's vulnerability </a:t>
            </a:r>
            <a:r>
              <a:rPr lang="en-GB" sz="1200" b="1" i="0" u="none" strike="noStrike" cap="none" dirty="0" smtClean="0">
                <a:solidFill>
                  <a:schemeClr val="dk1"/>
                </a:solidFill>
                <a:effectLst/>
                <a:latin typeface="Calibri"/>
                <a:ea typeface="Calibri"/>
                <a:cs typeface="Calibri"/>
                <a:sym typeface="Calibri"/>
              </a:rPr>
              <a:t>to climate change</a:t>
            </a:r>
            <a:r>
              <a:rPr lang="en-GB" sz="1200" b="0" i="0" u="none" strike="noStrike" cap="none" dirty="0" smtClean="0">
                <a:solidFill>
                  <a:schemeClr val="dk1"/>
                </a:solidFill>
                <a:effectLst/>
                <a:latin typeface="Calibri"/>
                <a:ea typeface="Calibri"/>
                <a:cs typeface="Calibri"/>
                <a:sym typeface="Calibri"/>
              </a:rPr>
              <a:t>)</a:t>
            </a:r>
            <a:r>
              <a:rPr lang="en-GB" sz="1200" b="0" i="0" u="none" strike="noStrike" cap="none" baseline="0" dirty="0" smtClean="0">
                <a:solidFill>
                  <a:schemeClr val="dk1"/>
                </a:solidFill>
                <a:effectLst/>
                <a:latin typeface="Calibri"/>
                <a:ea typeface="Calibri"/>
                <a:cs typeface="Calibri"/>
                <a:sym typeface="Calibri"/>
              </a:rPr>
              <a:t> </a:t>
            </a:r>
            <a:r>
              <a:rPr lang="en-GB" sz="1200" b="0" i="0" u="none" strike="noStrike" cap="none" dirty="0" smtClean="0">
                <a:solidFill>
                  <a:schemeClr val="dk1"/>
                </a:solidFill>
                <a:effectLst/>
                <a:latin typeface="Calibri"/>
                <a:ea typeface="Calibri"/>
                <a:cs typeface="Calibri"/>
                <a:sym typeface="Calibri"/>
              </a:rPr>
              <a:t>… This is because educating girls has an impact beyond the individual, cascading into her family and her community. Almost universally, research since the 1980s shows that women with higher levels of good quality education marry later and have fewer and healthier children, live longer and enjoy greater economic prosperity. </a:t>
            </a:r>
            <a:r>
              <a:rPr lang="en-GB" smtClean="0">
                <a:hlinkClick r:id="rId3"/>
              </a:rPr>
              <a:t>https://www.resilience.org/stories/2020-02-24/educating-girls-is-more-effective-in-the-climate-emergency-than-many-green-technologies/#:~:text=people%20by%202045.-,A%202017%20Brookings%20Institute%20study%20suggests%20that%20for%20every%20additional,change%20in%20relation%20to%20its</a:t>
            </a:r>
            <a:endParaRPr lang="en-GB" smtClean="0"/>
          </a:p>
          <a:p>
            <a:pPr marL="0" lvl="0" indent="0" algn="l" rtl="0">
              <a:lnSpc>
                <a:spcPct val="100000"/>
              </a:lnSpc>
              <a:spcBef>
                <a:spcPts val="0"/>
              </a:spcBef>
              <a:spcAft>
                <a:spcPts val="0"/>
              </a:spcAft>
              <a:buSzPts val="1400"/>
              <a:buNone/>
            </a:pPr>
            <a:endParaRPr/>
          </a:p>
        </p:txBody>
      </p:sp>
      <p:sp>
        <p:nvSpPr>
          <p:cNvPr id="101" name="Google Shape;101;g7e3fb35c30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Cut up the 12 statements (6 French and 6 English) and match them. Follow on with a discussion in English.</a:t>
            </a:r>
            <a:endParaRPr/>
          </a:p>
          <a:p>
            <a:pPr marL="0" lvl="0" indent="0" algn="l" rtl="0">
              <a:lnSpc>
                <a:spcPct val="100000"/>
              </a:lnSpc>
              <a:spcBef>
                <a:spcPts val="0"/>
              </a:spcBef>
              <a:spcAft>
                <a:spcPts val="0"/>
              </a:spcAft>
              <a:buSzPts val="1400"/>
              <a:buNone/>
            </a:pPr>
            <a:r>
              <a:rPr lang="en-GB"/>
              <a:t>Question prompts: Is this fair? Are they surprised? Shocked? Saddened? What are the possible consequences of these statistics? What more could be done to change this ?</a:t>
            </a:r>
            <a:endParaRPr/>
          </a:p>
        </p:txBody>
      </p:sp>
      <p:sp>
        <p:nvSpPr>
          <p:cNvPr id="108" name="Google Shape;10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Cut up the 12 statements (6 French and 6 English and match them – follow on with a discussion in English.</a:t>
            </a:r>
            <a:endParaRPr/>
          </a:p>
          <a:p>
            <a:pPr marL="0" lvl="0" indent="0" algn="l" rtl="0">
              <a:lnSpc>
                <a:spcPct val="100000"/>
              </a:lnSpc>
              <a:spcBef>
                <a:spcPts val="0"/>
              </a:spcBef>
              <a:spcAft>
                <a:spcPts val="0"/>
              </a:spcAft>
              <a:buSzPts val="1400"/>
              <a:buNone/>
            </a:pPr>
            <a:r>
              <a:rPr lang="en-GB"/>
              <a:t>Question prompts: Is this fair? Are they surprised? Shocked? Saddened? What are the possible consequences of these statistics? What more could be done to change this ?</a:t>
            </a:r>
            <a:endParaRPr/>
          </a:p>
          <a:p>
            <a:pPr marL="0" lvl="0" indent="0" algn="l" rtl="0">
              <a:lnSpc>
                <a:spcPct val="100000"/>
              </a:lnSpc>
              <a:spcBef>
                <a:spcPts val="0"/>
              </a:spcBef>
              <a:spcAft>
                <a:spcPts val="0"/>
              </a:spcAft>
              <a:buSzPts val="1400"/>
              <a:buNone/>
            </a:pPr>
            <a:endParaRPr/>
          </a:p>
        </p:txBody>
      </p:sp>
      <p:sp>
        <p:nvSpPr>
          <p:cNvPr id="115" name="Google Shape;11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dirty="0">
                <a:solidFill>
                  <a:schemeClr val="dk1"/>
                </a:solidFill>
                <a:latin typeface="Calibri"/>
                <a:ea typeface="Calibri"/>
                <a:cs typeface="Calibri"/>
                <a:sym typeface="Calibri"/>
              </a:rPr>
              <a:t>Find the French for the main facts and figures. There are 2 versions – ‘Easy’ with clues in the form of the text line number and ‘Harder’ with no clues</a:t>
            </a:r>
            <a:r>
              <a:rPr lang="en-GB" sz="1200" b="0" i="0" u="none" strike="noStrike" cap="none" dirty="0" smtClean="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dirty="0" smtClean="0">
                <a:solidFill>
                  <a:schemeClr val="dk1"/>
                </a:solidFill>
                <a:effectLst/>
                <a:latin typeface="Calibri"/>
                <a:ea typeface="Calibri"/>
                <a:cs typeface="Calibri"/>
                <a:sym typeface="Calibri"/>
              </a:rPr>
              <a:t>A </a:t>
            </a:r>
            <a:r>
              <a:rPr lang="en-GB" sz="1200" b="0" i="0" u="none" strike="noStrike" cap="none" dirty="0" smtClean="0">
                <a:solidFill>
                  <a:schemeClr val="dk1"/>
                </a:solidFill>
                <a:effectLst/>
                <a:latin typeface="Calibri"/>
                <a:ea typeface="Calibri"/>
                <a:cs typeface="Calibri"/>
                <a:sym typeface="Calibri"/>
              </a:rPr>
              <a:t>2017 Brookings Institute study suggests that for every additional year of schooling a </a:t>
            </a:r>
            <a:r>
              <a:rPr lang="en-GB" sz="1200" b="1" i="0" u="none" strike="noStrike" cap="none" dirty="0" smtClean="0">
                <a:solidFill>
                  <a:schemeClr val="dk1"/>
                </a:solidFill>
                <a:effectLst/>
                <a:latin typeface="Calibri"/>
                <a:ea typeface="Calibri"/>
                <a:cs typeface="Calibri"/>
                <a:sym typeface="Calibri"/>
              </a:rPr>
              <a:t>girl</a:t>
            </a:r>
            <a:r>
              <a:rPr lang="en-GB" sz="1200" b="0" i="0" u="none" strike="noStrike" cap="none" dirty="0" smtClean="0">
                <a:solidFill>
                  <a:schemeClr val="dk1"/>
                </a:solidFill>
                <a:effectLst/>
                <a:latin typeface="Calibri"/>
                <a:ea typeface="Calibri"/>
                <a:cs typeface="Calibri"/>
                <a:sym typeface="Calibri"/>
              </a:rPr>
              <a:t> receives on average, her country's resilience </a:t>
            </a:r>
            <a:r>
              <a:rPr lang="en-GB" sz="1200" b="1" i="0" u="none" strike="noStrike" cap="none" dirty="0" smtClean="0">
                <a:solidFill>
                  <a:schemeClr val="dk1"/>
                </a:solidFill>
                <a:effectLst/>
                <a:latin typeface="Calibri"/>
                <a:ea typeface="Calibri"/>
                <a:cs typeface="Calibri"/>
                <a:sym typeface="Calibri"/>
              </a:rPr>
              <a:t>to climate</a:t>
            </a:r>
            <a:r>
              <a:rPr lang="en-GB" sz="1200" b="0" i="0" u="none" strike="noStrike" cap="none" dirty="0" smtClean="0">
                <a:solidFill>
                  <a:schemeClr val="dk1"/>
                </a:solidFill>
                <a:effectLst/>
                <a:latin typeface="Calibri"/>
                <a:ea typeface="Calibri"/>
                <a:cs typeface="Calibri"/>
                <a:sym typeface="Calibri"/>
              </a:rPr>
              <a:t> disasters can be expected to improve by 3.2 points (as measured by the ND-GAIN Index, which calculates a country's vulnerability </a:t>
            </a:r>
            <a:r>
              <a:rPr lang="en-GB" sz="1200" b="1" i="0" u="none" strike="noStrike" cap="none" dirty="0" smtClean="0">
                <a:solidFill>
                  <a:schemeClr val="dk1"/>
                </a:solidFill>
                <a:effectLst/>
                <a:latin typeface="Calibri"/>
                <a:ea typeface="Calibri"/>
                <a:cs typeface="Calibri"/>
                <a:sym typeface="Calibri"/>
              </a:rPr>
              <a:t>to climate change</a:t>
            </a:r>
            <a:r>
              <a:rPr lang="en-GB" sz="1200" b="0" i="0" u="none" strike="noStrike" cap="none" dirty="0" smtClean="0">
                <a:solidFill>
                  <a:schemeClr val="dk1"/>
                </a:solidFill>
                <a:effectLst/>
                <a:latin typeface="Calibri"/>
                <a:ea typeface="Calibri"/>
                <a:cs typeface="Calibri"/>
                <a:sym typeface="Calibri"/>
              </a:rPr>
              <a:t>)</a:t>
            </a:r>
            <a:r>
              <a:rPr lang="en-GB" sz="1200" b="0" i="0" u="none" strike="noStrike" cap="none" baseline="0" dirty="0" smtClean="0">
                <a:solidFill>
                  <a:schemeClr val="dk1"/>
                </a:solidFill>
                <a:effectLst/>
                <a:latin typeface="Calibri"/>
                <a:ea typeface="Calibri"/>
                <a:cs typeface="Calibri"/>
                <a:sym typeface="Calibri"/>
              </a:rPr>
              <a:t> </a:t>
            </a:r>
            <a:r>
              <a:rPr lang="en-GB" sz="1200" b="0" i="0" u="none" strike="noStrike" cap="none" dirty="0" smtClean="0">
                <a:solidFill>
                  <a:schemeClr val="dk1"/>
                </a:solidFill>
                <a:effectLst/>
                <a:latin typeface="Calibri"/>
                <a:ea typeface="Calibri"/>
                <a:cs typeface="Calibri"/>
                <a:sym typeface="Calibri"/>
              </a:rPr>
              <a:t>… This is because educating girls has an impact beyond the individual, cascading into her family and her community. Almost universally, research since the 1980s shows that women with higher levels of good quality education marry later and have fewer and healthier children, live longer and enjoy greater economic prosperity. </a:t>
            </a:r>
            <a:r>
              <a:rPr lang="en-GB" dirty="0" smtClean="0">
                <a:hlinkClick r:id="rId3"/>
              </a:rPr>
              <a:t>https://www.resilience.org/stories/2020-02-24/educating-girls-is-more-effective-in-the-climate-emergency-than-many-green-technologies/#:~:text=people%20by%202045.-,A%202017%20Brookings%20Institute%20study%20suggests%20that%20for%20every%20additional,change%20in%20relation%20to%20its</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SzPts val="1400"/>
              <a:buNone/>
            </a:pPr>
            <a:endParaRPr dirty="0"/>
          </a:p>
        </p:txBody>
      </p:sp>
      <p:sp>
        <p:nvSpPr>
          <p:cNvPr id="122" name="Google Shape;12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latin typeface="Calibri"/>
                <a:ea typeface="Calibri"/>
                <a:cs typeface="Calibri"/>
                <a:sym typeface="Calibri"/>
              </a:rPr>
              <a:t>Find the French for the main facts and figures. There are 2 versions – ‘Easy’ with clues in the form of the text line number and ‘Harder’ with no clues.</a:t>
            </a:r>
            <a:endParaRPr/>
          </a:p>
          <a:p>
            <a:pPr marL="0" lvl="0" indent="0" algn="l" rtl="0">
              <a:lnSpc>
                <a:spcPct val="100000"/>
              </a:lnSpc>
              <a:spcBef>
                <a:spcPts val="0"/>
              </a:spcBef>
              <a:spcAft>
                <a:spcPts val="0"/>
              </a:spcAft>
              <a:buSzPts val="1400"/>
              <a:buNone/>
            </a:pPr>
            <a:endParaRPr/>
          </a:p>
        </p:txBody>
      </p:sp>
      <p:sp>
        <p:nvSpPr>
          <p:cNvPr id="130" name="Google Shape;130;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Harder version no clues</a:t>
            </a:r>
            <a:endParaRPr/>
          </a:p>
        </p:txBody>
      </p:sp>
      <p:sp>
        <p:nvSpPr>
          <p:cNvPr id="138" name="Google Shape;138;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Easier version – clues in the form of text line</a:t>
            </a:r>
            <a:endParaRPr/>
          </a:p>
        </p:txBody>
      </p:sp>
      <p:sp>
        <p:nvSpPr>
          <p:cNvPr id="145" name="Google Shape;14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1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2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2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2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opinion-way.com/fr/mediatheque/infographies/2-infographies/detail/36-plan-international-les-francais-et-le-droit-des-filles-a-l-education.html?tmpl=componen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www.plan-international.fr/info/actualites/news/2016-09-23-causes-et-consequences-des-inegalites-des-filles-face-leduca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plan-international.fr/sites/files/plan/sondage_opinionway_pour_plan_international.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endmyfriend.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undp.org/content/undp/fr/home/sustainable-development-goals/goal-4-quality-education.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undp.org/content/undp/fr/home/sustainable-development-goals/goal-4-quality-education.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l="22094" b="22197"/>
          <a:stretch/>
        </p:blipFill>
        <p:spPr>
          <a:xfrm>
            <a:off x="0" y="0"/>
            <a:ext cx="9144001" cy="6858000"/>
          </a:xfrm>
          <a:prstGeom prst="rect">
            <a:avLst/>
          </a:prstGeom>
          <a:noFill/>
          <a:ln>
            <a:noFill/>
          </a:ln>
        </p:spPr>
      </p:pic>
      <p:sp>
        <p:nvSpPr>
          <p:cNvPr id="89" name="Google Shape;89;p1"/>
          <p:cNvSpPr/>
          <p:nvPr/>
        </p:nvSpPr>
        <p:spPr>
          <a:xfrm>
            <a:off x="3280050" y="2550500"/>
            <a:ext cx="2067000" cy="878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dk1"/>
                </a:solidFill>
                <a:latin typeface="Arial"/>
                <a:ea typeface="Arial"/>
                <a:cs typeface="Arial"/>
                <a:sym typeface="Arial"/>
              </a:rPr>
              <a:t>Éducation de </a:t>
            </a:r>
            <a:endParaRPr sz="3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dk1"/>
                </a:solidFill>
                <a:latin typeface="Arial"/>
                <a:ea typeface="Arial"/>
                <a:cs typeface="Arial"/>
                <a:sym typeface="Arial"/>
              </a:rPr>
              <a:t>qualité</a:t>
            </a:r>
            <a:endParaRPr sz="3000" b="1" i="0" u="none" strike="noStrike" cap="none">
              <a:solidFill>
                <a:schemeClr val="dk1"/>
              </a:solidFill>
              <a:latin typeface="Arial"/>
              <a:ea typeface="Arial"/>
              <a:cs typeface="Arial"/>
              <a:sym typeface="Arial"/>
            </a:endParaRPr>
          </a:p>
        </p:txBody>
      </p:sp>
      <p:sp>
        <p:nvSpPr>
          <p:cNvPr id="90" name="Google Shape;90;p1"/>
          <p:cNvSpPr txBox="1"/>
          <p:nvPr/>
        </p:nvSpPr>
        <p:spPr>
          <a:xfrm>
            <a:off x="1310200" y="2976050"/>
            <a:ext cx="1908900" cy="644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FFFFFF"/>
                </a:solidFill>
                <a:latin typeface="Calibri"/>
                <a:ea typeface="Calibri"/>
                <a:cs typeface="Calibri"/>
                <a:sym typeface="Calibri"/>
              </a:rPr>
              <a:t>Lesson 2</a:t>
            </a:r>
            <a:endParaRPr sz="2400" b="1" i="0" u="none" strike="noStrike" cap="non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GB" b="1">
                <a:solidFill>
                  <a:srgbClr val="00527D"/>
                </a:solidFill>
              </a:rPr>
              <a:t>Find the French for …</a:t>
            </a:r>
            <a:r>
              <a:rPr lang="en-GB" b="1"/>
              <a:t/>
            </a:r>
            <a:br>
              <a:rPr lang="en-GB" b="1"/>
            </a:br>
            <a:r>
              <a:rPr lang="en-GB" sz="2000" b="1">
                <a:solidFill>
                  <a:srgbClr val="FF0000"/>
                </a:solidFill>
              </a:rPr>
              <a:t>*the text line is given to help you</a:t>
            </a:r>
            <a:endParaRPr b="1">
              <a:solidFill>
                <a:srgbClr val="FF0000"/>
              </a:solidFill>
            </a:endParaRPr>
          </a:p>
        </p:txBody>
      </p:sp>
      <p:graphicFrame>
        <p:nvGraphicFramePr>
          <p:cNvPr id="155" name="Google Shape;155;p11"/>
          <p:cNvGraphicFramePr/>
          <p:nvPr/>
        </p:nvGraphicFramePr>
        <p:xfrm>
          <a:off x="457200" y="1600200"/>
          <a:ext cx="8229600" cy="4450200"/>
        </p:xfrm>
        <a:graphic>
          <a:graphicData uri="http://schemas.openxmlformats.org/drawingml/2006/table">
            <a:tbl>
              <a:tblPr firstRow="1" bandRow="1">
                <a:noFill/>
                <a:tableStyleId>{751722FE-0A9C-444A-9BD7-1759BFBCA385}</a:tableStyleId>
              </a:tblPr>
              <a:tblGrid>
                <a:gridCol w="4114800"/>
                <a:gridCol w="4114800"/>
              </a:tblGrid>
              <a:tr h="370850">
                <a:tc>
                  <a:txBody>
                    <a:bodyPr/>
                    <a:lstStyle/>
                    <a:p>
                      <a:pPr marL="0" marR="0" lvl="0" indent="0" algn="ctr" rtl="0">
                        <a:lnSpc>
                          <a:spcPct val="100000"/>
                        </a:lnSpc>
                        <a:spcBef>
                          <a:spcPts val="0"/>
                        </a:spcBef>
                        <a:spcAft>
                          <a:spcPts val="0"/>
                        </a:spcAft>
                        <a:buClr>
                          <a:srgbClr val="000000"/>
                        </a:buClr>
                        <a:buSzPts val="1800"/>
                        <a:buFont typeface="Arial"/>
                        <a:buNone/>
                      </a:pPr>
                      <a:r>
                        <a:rPr lang="en-GB" sz="1800" b="1" u="none" strike="noStrike" cap="none">
                          <a:solidFill>
                            <a:srgbClr val="FF0000"/>
                          </a:solidFill>
                        </a:rPr>
                        <a:t>Anglais</a:t>
                      </a:r>
                      <a:endParaRPr sz="1800" b="1" u="none" strike="noStrike" cap="none">
                        <a:solidFill>
                          <a:srgbClr val="FF0000"/>
                        </a:solidFill>
                      </a:endParaRPr>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b="1" u="none" strike="noStrike" cap="none">
                          <a:solidFill>
                            <a:srgbClr val="FF0000"/>
                          </a:solidFill>
                        </a:rPr>
                        <a:t>Français</a:t>
                      </a:r>
                      <a:endParaRPr sz="1800" b="1" u="none" strike="noStrike" cap="none">
                        <a:solidFill>
                          <a:srgbClr val="FF0000"/>
                        </a:solidFill>
                      </a:endParaRPr>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exemple: Since 2000</a:t>
                      </a: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Depuis 2000</a:t>
                      </a: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1 considerable progress </a:t>
                      </a:r>
                      <a:r>
                        <a:rPr lang="en-GB" sz="1800" u="none" strike="noStrike" cap="none">
                          <a:solidFill>
                            <a:srgbClr val="FF0000"/>
                          </a:solidFill>
                        </a:rPr>
                        <a:t>1</a:t>
                      </a:r>
                      <a:endParaRPr sz="1800" u="none" strike="noStrike" cap="none">
                        <a:solidFill>
                          <a:srgbClr val="FF0000"/>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des progrès considérables</a:t>
                      </a: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2 the enrolment rate </a:t>
                      </a:r>
                      <a:r>
                        <a:rPr lang="en-GB" sz="1800" u="none" strike="noStrike" cap="none">
                          <a:solidFill>
                            <a:srgbClr val="FF0000"/>
                          </a:solidFill>
                        </a:rPr>
                        <a:t>2</a:t>
                      </a:r>
                      <a:endParaRPr sz="1800" u="none" strike="noStrike" cap="none">
                        <a:solidFill>
                          <a:srgbClr val="FF0000"/>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Le taux de scolarisation</a:t>
                      </a: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3 fell by almost half </a:t>
                      </a:r>
                      <a:r>
                        <a:rPr lang="en-GB" sz="1800" u="none" strike="noStrike" cap="none">
                          <a:solidFill>
                            <a:srgbClr val="FF0000"/>
                          </a:solidFill>
                        </a:rPr>
                        <a:t>4</a:t>
                      </a:r>
                      <a:endParaRPr sz="1800" u="none" strike="noStrike" cap="none">
                        <a:solidFill>
                          <a:srgbClr val="FF0000"/>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 chuté de presque moitié</a:t>
                      </a: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4 great challenges </a:t>
                      </a:r>
                      <a:r>
                        <a:rPr lang="en-GB" sz="1800" u="none" strike="noStrike" cap="none">
                          <a:solidFill>
                            <a:srgbClr val="FF0000"/>
                          </a:solidFill>
                        </a:rPr>
                        <a:t>7</a:t>
                      </a:r>
                      <a:endParaRPr sz="1800" u="none" strike="noStrike" cap="none">
                        <a:solidFill>
                          <a:srgbClr val="FF0000"/>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de grands défis</a:t>
                      </a: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5 developing regions </a:t>
                      </a:r>
                      <a:r>
                        <a:rPr lang="en-GB" sz="1800" u="none" strike="noStrike" cap="none">
                          <a:solidFill>
                            <a:srgbClr val="FF0000"/>
                          </a:solidFill>
                        </a:rPr>
                        <a:t>7/8</a:t>
                      </a:r>
                      <a:endParaRPr sz="1800" u="none" strike="noStrike" cap="none">
                        <a:solidFill>
                          <a:srgbClr val="FF0000"/>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les régions en développement</a:t>
                      </a: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6 large disparities remain </a:t>
                      </a:r>
                      <a:r>
                        <a:rPr lang="en-GB" sz="1800" u="none" strike="noStrike" cap="none">
                          <a:solidFill>
                            <a:srgbClr val="FF0000"/>
                          </a:solidFill>
                        </a:rPr>
                        <a:t>12</a:t>
                      </a:r>
                      <a:endParaRPr sz="2400" u="none" strike="noStrike" cap="none">
                        <a:solidFill>
                          <a:srgbClr val="FF0000"/>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de grandes disparités subsistent</a:t>
                      </a: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7 the richest households </a:t>
                      </a:r>
                      <a:r>
                        <a:rPr lang="en-GB" sz="1800" u="none" strike="noStrike" cap="none">
                          <a:solidFill>
                            <a:srgbClr val="FF0000"/>
                          </a:solidFill>
                        </a:rPr>
                        <a:t>13</a:t>
                      </a:r>
                      <a:endParaRPr sz="1800" u="none" strike="noStrike" cap="none">
                        <a:solidFill>
                          <a:srgbClr val="FF0000"/>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des foyers des plus riches</a:t>
                      </a: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8 rural and urban areas </a:t>
                      </a:r>
                      <a:r>
                        <a:rPr lang="en-GB" sz="1800" u="none" strike="noStrike" cap="none">
                          <a:solidFill>
                            <a:srgbClr val="FF0000"/>
                          </a:solidFill>
                        </a:rPr>
                        <a:t>14</a:t>
                      </a:r>
                      <a:endParaRPr sz="1800" u="none" strike="noStrike" cap="none">
                        <a:solidFill>
                          <a:srgbClr val="FF0000"/>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les zones rurales et urbaines</a:t>
                      </a: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9 Quality education for all </a:t>
                      </a:r>
                      <a:r>
                        <a:rPr lang="en-GB" sz="1800" u="none" strike="noStrike" cap="none">
                          <a:solidFill>
                            <a:srgbClr val="FF0000"/>
                          </a:solidFill>
                        </a:rPr>
                        <a:t>15</a:t>
                      </a:r>
                      <a:endParaRPr sz="1800" u="none" strike="noStrike" cap="none">
                        <a:solidFill>
                          <a:srgbClr val="FF0000"/>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Une éducation de qualité pour tous</a:t>
                      </a: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10 eliminate inequalities </a:t>
                      </a:r>
                      <a:r>
                        <a:rPr lang="en-GB" sz="1800" u="none" strike="noStrike" cap="none">
                          <a:solidFill>
                            <a:srgbClr val="FF0000"/>
                          </a:solidFill>
                        </a:rPr>
                        <a:t>19/20</a:t>
                      </a:r>
                      <a:endParaRPr sz="1800" u="none" strike="noStrike" cap="none">
                        <a:solidFill>
                          <a:srgbClr val="FF0000"/>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éliminer les inégalités</a:t>
                      </a:r>
                      <a:endParaRPr sz="1800" u="none" strike="noStrike" cap="none"/>
                    </a:p>
                  </a:txBody>
                  <a:tcPr marL="91450" marR="91450" marT="45725" marB="45725">
                    <a:solidFill>
                      <a:srgbClr val="FFFFFF"/>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2"/>
          <p:cNvSpPr txBox="1">
            <a:spLocks noGrp="1"/>
          </p:cNvSpPr>
          <p:nvPr>
            <p:ph type="title"/>
          </p:nvPr>
        </p:nvSpPr>
        <p:spPr>
          <a:xfrm>
            <a:off x="602343" y="5914571"/>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400"/>
              <a:buFont typeface="Calibri"/>
              <a:buNone/>
            </a:pPr>
            <a:r>
              <a:rPr lang="en-GB" sz="1400" u="sng">
                <a:solidFill>
                  <a:schemeClr val="hlink"/>
                </a:solidFill>
                <a:hlinkClick r:id="rId3"/>
              </a:rPr>
              <a:t>https://www.opinion-way.com/fr/mediatheque/infographies/2-infographies/detail/36-plan-international-les-francais-et-le-droit-des-filles-a-l-education.html?tmpl=component</a:t>
            </a:r>
            <a:r>
              <a:rPr lang="en-GB" sz="1400"/>
              <a:t> </a:t>
            </a:r>
            <a:endParaRPr sz="1400"/>
          </a:p>
        </p:txBody>
      </p:sp>
      <p:pic>
        <p:nvPicPr>
          <p:cNvPr id="162" name="Google Shape;162;p12" descr="Screen Shot 2019-07-10 at 22.57.04.png"/>
          <p:cNvPicPr preferRelativeResize="0">
            <a:picLocks noGrp="1"/>
          </p:cNvPicPr>
          <p:nvPr>
            <p:ph type="body" idx="1"/>
          </p:nvPr>
        </p:nvPicPr>
        <p:blipFill rotWithShape="1">
          <a:blip r:embed="rId4">
            <a:alphaModFix/>
          </a:blip>
          <a:srcRect/>
          <a:stretch/>
        </p:blipFill>
        <p:spPr>
          <a:xfrm>
            <a:off x="2697549" y="1017975"/>
            <a:ext cx="3797700" cy="5055600"/>
          </a:xfrm>
          <a:prstGeom prst="rect">
            <a:avLst/>
          </a:prstGeom>
          <a:noFill/>
          <a:ln>
            <a:noFill/>
          </a:ln>
        </p:spPr>
      </p:pic>
      <p:sp>
        <p:nvSpPr>
          <p:cNvPr id="163" name="Google Shape;163;p12"/>
          <p:cNvSpPr txBox="1"/>
          <p:nvPr/>
        </p:nvSpPr>
        <p:spPr>
          <a:xfrm>
            <a:off x="264475" y="94225"/>
            <a:ext cx="8767200" cy="62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00527D"/>
                </a:solidFill>
                <a:latin typeface="Calibri"/>
                <a:ea typeface="Calibri"/>
                <a:cs typeface="Calibri"/>
                <a:sym typeface="Calibri"/>
              </a:rPr>
              <a:t>L’importance donnée à l’éducation des filles dans le monde</a:t>
            </a:r>
            <a:endParaRPr sz="2800" b="1" i="0" u="none" strike="noStrike" cap="none">
              <a:solidFill>
                <a:srgbClr val="00527D"/>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3"/>
          <p:cNvSpPr txBox="1">
            <a:spLocks noGrp="1"/>
          </p:cNvSpPr>
          <p:nvPr>
            <p:ph type="title"/>
          </p:nvPr>
        </p:nvSpPr>
        <p:spPr>
          <a:xfrm>
            <a:off x="614438" y="597504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050"/>
              <a:buFont typeface="Calibri"/>
              <a:buNone/>
            </a:pPr>
            <a:r>
              <a:rPr lang="en-GB" sz="1050" u="sng">
                <a:solidFill>
                  <a:schemeClr val="hlink"/>
                </a:solidFill>
                <a:hlinkClick r:id="rId3"/>
              </a:rPr>
              <a:t>https://www.plan-international.fr/info/actualites/news/2016-09-23-causes-et-consequences-des-inegalites-des-filles-face-leducation</a:t>
            </a:r>
            <a:r>
              <a:rPr lang="en-GB" sz="1050"/>
              <a:t> </a:t>
            </a:r>
            <a:endParaRPr sz="1050"/>
          </a:p>
        </p:txBody>
      </p:sp>
      <p:pic>
        <p:nvPicPr>
          <p:cNvPr id="170" name="Google Shape;170;p13" descr="Screen Shot 2019-07-10 at 22.57.15.png"/>
          <p:cNvPicPr preferRelativeResize="0">
            <a:picLocks noGrp="1"/>
          </p:cNvPicPr>
          <p:nvPr>
            <p:ph type="body" idx="1"/>
          </p:nvPr>
        </p:nvPicPr>
        <p:blipFill rotWithShape="1">
          <a:blip r:embed="rId4">
            <a:alphaModFix/>
          </a:blip>
          <a:srcRect/>
          <a:stretch/>
        </p:blipFill>
        <p:spPr>
          <a:xfrm>
            <a:off x="1774250" y="1081125"/>
            <a:ext cx="5624700" cy="5045100"/>
          </a:xfrm>
          <a:prstGeom prst="rect">
            <a:avLst/>
          </a:prstGeom>
          <a:noFill/>
          <a:ln>
            <a:noFill/>
          </a:ln>
        </p:spPr>
      </p:pic>
      <p:sp>
        <p:nvSpPr>
          <p:cNvPr id="171" name="Google Shape;171;p13"/>
          <p:cNvSpPr txBox="1"/>
          <p:nvPr/>
        </p:nvSpPr>
        <p:spPr>
          <a:xfrm>
            <a:off x="324153" y="253999"/>
            <a:ext cx="82296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527D"/>
                </a:solidFill>
                <a:latin typeface="Calibri"/>
                <a:ea typeface="Calibri"/>
                <a:cs typeface="Calibri"/>
                <a:sym typeface="Calibri"/>
              </a:rPr>
              <a:t>Ce qui empêche encore les filles d’aller à l’école</a:t>
            </a:r>
            <a:endParaRPr sz="2600" b="1" i="0" u="none" strike="noStrike" cap="none">
              <a:solidFill>
                <a:srgbClr val="00527D"/>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14" descr="Screen Shot 2019-07-10 at 22.55.32.png"/>
          <p:cNvPicPr preferRelativeResize="0">
            <a:picLocks noGrp="1"/>
          </p:cNvPicPr>
          <p:nvPr>
            <p:ph type="body" idx="1"/>
          </p:nvPr>
        </p:nvPicPr>
        <p:blipFill rotWithShape="1">
          <a:blip r:embed="rId3">
            <a:alphaModFix/>
          </a:blip>
          <a:srcRect r="-259"/>
          <a:stretch/>
        </p:blipFill>
        <p:spPr>
          <a:xfrm>
            <a:off x="932825" y="274650"/>
            <a:ext cx="7251000" cy="5603700"/>
          </a:xfrm>
          <a:prstGeom prst="rect">
            <a:avLst/>
          </a:prstGeom>
          <a:noFill/>
          <a:ln>
            <a:noFill/>
          </a:ln>
        </p:spPr>
      </p:pic>
      <p:sp>
        <p:nvSpPr>
          <p:cNvPr id="178" name="Google Shape;178;p14"/>
          <p:cNvSpPr txBox="1"/>
          <p:nvPr/>
        </p:nvSpPr>
        <p:spPr>
          <a:xfrm>
            <a:off x="457200" y="5878286"/>
            <a:ext cx="8229600" cy="11430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1400"/>
              <a:buFont typeface="Calibri"/>
              <a:buNone/>
            </a:pPr>
            <a:r>
              <a:rPr lang="en-GB" sz="1400" b="0" i="0" u="sng" strike="noStrike" cap="none">
                <a:solidFill>
                  <a:schemeClr val="dk1"/>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https://www.plan-international.fr/sites/files/plan/sondage_opinionway_pour_plan_international.pdf</a:t>
            </a:r>
            <a:r>
              <a:rPr lang="en-GB" sz="1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5" descr="Screen Shot 2019-07-10 at 22.57.26.png"/>
          <p:cNvPicPr preferRelativeResize="0">
            <a:picLocks noGrp="1"/>
          </p:cNvPicPr>
          <p:nvPr>
            <p:ph type="body" idx="1"/>
          </p:nvPr>
        </p:nvPicPr>
        <p:blipFill rotWithShape="1">
          <a:blip r:embed="rId3">
            <a:alphaModFix/>
          </a:blip>
          <a:srcRect l="169" r="-169"/>
          <a:stretch/>
        </p:blipFill>
        <p:spPr>
          <a:xfrm>
            <a:off x="2591000" y="1066875"/>
            <a:ext cx="3975000" cy="5283000"/>
          </a:xfrm>
          <a:prstGeom prst="rect">
            <a:avLst/>
          </a:prstGeom>
          <a:noFill/>
          <a:ln>
            <a:noFill/>
          </a:ln>
        </p:spPr>
      </p:pic>
      <p:sp>
        <p:nvSpPr>
          <p:cNvPr id="185" name="Google Shape;185;p15"/>
          <p:cNvSpPr/>
          <p:nvPr/>
        </p:nvSpPr>
        <p:spPr>
          <a:xfrm>
            <a:off x="1200750" y="274650"/>
            <a:ext cx="65661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rgbClr val="00527D"/>
                </a:solidFill>
                <a:latin typeface="Calibri"/>
                <a:ea typeface="Calibri"/>
                <a:cs typeface="Calibri"/>
                <a:sym typeface="Calibri"/>
              </a:rPr>
              <a:t>Ce qu’apporte l’éducation des filles…</a:t>
            </a:r>
            <a:endParaRPr sz="3000" b="1" i="0" u="none" strike="noStrike" cap="none">
              <a:solidFill>
                <a:srgbClr val="00527D"/>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
            <a:hlinkClick r:id="rId3"/>
          </p:cNvPr>
          <p:cNvPicPr preferRelativeResize="0"/>
          <p:nvPr/>
        </p:nvPicPr>
        <p:blipFill rotWithShape="1">
          <a:blip r:embed="rId4">
            <a:alphaModFix/>
          </a:blip>
          <a:srcRect t="55385" b="13231"/>
          <a:stretch/>
        </p:blipFill>
        <p:spPr>
          <a:xfrm>
            <a:off x="47081" y="1421908"/>
            <a:ext cx="9049838" cy="401418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g7e3fb35c30_1_6"/>
          <p:cNvPicPr preferRelativeResize="0"/>
          <p:nvPr/>
        </p:nvPicPr>
        <p:blipFill rotWithShape="1">
          <a:blip r:embed="rId3">
            <a:alphaModFix/>
          </a:blip>
          <a:srcRect/>
          <a:stretch/>
        </p:blipFill>
        <p:spPr>
          <a:xfrm>
            <a:off x="2598339" y="2730886"/>
            <a:ext cx="3605719" cy="1047169"/>
          </a:xfrm>
          <a:prstGeom prst="rect">
            <a:avLst/>
          </a:prstGeom>
          <a:noFill/>
          <a:ln>
            <a:noFill/>
          </a:ln>
        </p:spPr>
      </p:pic>
      <p:pic>
        <p:nvPicPr>
          <p:cNvPr id="196" name="Google Shape;196;g7e3fb35c30_1_6"/>
          <p:cNvPicPr preferRelativeResize="0"/>
          <p:nvPr/>
        </p:nvPicPr>
        <p:blipFill rotWithShape="1">
          <a:blip r:embed="rId4">
            <a:alphaModFix/>
          </a:blip>
          <a:srcRect/>
          <a:stretch/>
        </p:blipFill>
        <p:spPr>
          <a:xfrm>
            <a:off x="2598350" y="3855925"/>
            <a:ext cx="1654450" cy="1167850"/>
          </a:xfrm>
          <a:prstGeom prst="rect">
            <a:avLst/>
          </a:prstGeom>
          <a:noFill/>
          <a:ln>
            <a:noFill/>
          </a:ln>
        </p:spPr>
      </p:pic>
      <p:sp>
        <p:nvSpPr>
          <p:cNvPr id="197" name="Google Shape;197;g7e3fb35c30_1_6"/>
          <p:cNvSpPr/>
          <p:nvPr/>
        </p:nvSpPr>
        <p:spPr>
          <a:xfrm>
            <a:off x="4169601" y="3778050"/>
            <a:ext cx="2150400" cy="1323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r>
              <a:rPr lang="en-GB" sz="1100" b="0" i="0" u="none" strike="noStrike" cap="none">
                <a:solidFill>
                  <a:srgbClr val="FFFFFF"/>
                </a:solidFill>
                <a:latin typeface="Calibri"/>
                <a:ea typeface="Calibri"/>
                <a:cs typeface="Calibri"/>
                <a:sym typeface="Calibri"/>
              </a:rPr>
              <a:t>.</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g7e3fb35c30_0_2"/>
          <p:cNvPicPr preferRelativeResize="0"/>
          <p:nvPr/>
        </p:nvPicPr>
        <p:blipFill rotWithShape="1">
          <a:blip r:embed="rId3">
            <a:alphaModFix/>
          </a:blip>
          <a:srcRect l="40715" t="-1163" b="91351"/>
          <a:stretch/>
        </p:blipFill>
        <p:spPr>
          <a:xfrm>
            <a:off x="4576900" y="-140678"/>
            <a:ext cx="4567100" cy="1069145"/>
          </a:xfrm>
          <a:prstGeom prst="rect">
            <a:avLst/>
          </a:prstGeom>
          <a:noFill/>
          <a:ln>
            <a:noFill/>
          </a:ln>
        </p:spPr>
      </p:pic>
      <p:pic>
        <p:nvPicPr>
          <p:cNvPr id="97" name="Google Shape;97;g7e3fb35c30_0_2"/>
          <p:cNvPicPr preferRelativeResize="0"/>
          <p:nvPr/>
        </p:nvPicPr>
        <p:blipFill rotWithShape="1">
          <a:blip r:embed="rId4">
            <a:alphaModFix/>
          </a:blip>
          <a:srcRect t="53126" b="11385"/>
          <a:stretch/>
        </p:blipFill>
        <p:spPr>
          <a:xfrm>
            <a:off x="63304" y="1579187"/>
            <a:ext cx="9017391" cy="45261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7e3fb35c30_0_6"/>
          <p:cNvPicPr preferRelativeResize="0"/>
          <p:nvPr/>
        </p:nvPicPr>
        <p:blipFill rotWithShape="1">
          <a:blip r:embed="rId3">
            <a:alphaModFix/>
          </a:blip>
          <a:srcRect t="15832" b="47898"/>
          <a:stretch/>
        </p:blipFill>
        <p:spPr>
          <a:xfrm>
            <a:off x="618334" y="1929911"/>
            <a:ext cx="8248972" cy="4231738"/>
          </a:xfrm>
          <a:prstGeom prst="rect">
            <a:avLst/>
          </a:prstGeom>
          <a:noFill/>
          <a:ln>
            <a:noFill/>
          </a:ln>
        </p:spPr>
      </p:pic>
      <p:pic>
        <p:nvPicPr>
          <p:cNvPr id="104" name="Google Shape;104;g7e3fb35c30_0_6"/>
          <p:cNvPicPr preferRelativeResize="0"/>
          <p:nvPr/>
        </p:nvPicPr>
        <p:blipFill rotWithShape="1">
          <a:blip r:embed="rId4">
            <a:alphaModFix/>
          </a:blip>
          <a:srcRect l="40715" t="-1163" b="91351"/>
          <a:stretch/>
        </p:blipFill>
        <p:spPr>
          <a:xfrm>
            <a:off x="4300206" y="-140677"/>
            <a:ext cx="4567100" cy="10691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5" descr="Screen Shot 2019-07-09 at 18.56.46.png"/>
          <p:cNvPicPr preferRelativeResize="0">
            <a:picLocks noGrp="1"/>
          </p:cNvPicPr>
          <p:nvPr>
            <p:ph type="body" idx="1"/>
          </p:nvPr>
        </p:nvPicPr>
        <p:blipFill rotWithShape="1">
          <a:blip r:embed="rId3">
            <a:alphaModFix/>
          </a:blip>
          <a:srcRect/>
          <a:stretch/>
        </p:blipFill>
        <p:spPr>
          <a:xfrm>
            <a:off x="13000" y="1786600"/>
            <a:ext cx="9131100" cy="4288500"/>
          </a:xfrm>
          <a:prstGeom prst="rect">
            <a:avLst/>
          </a:prstGeom>
          <a:noFill/>
          <a:ln>
            <a:noFill/>
          </a:ln>
        </p:spPr>
      </p:pic>
      <p:sp>
        <p:nvSpPr>
          <p:cNvPr id="111" name="Google Shape;111;p5"/>
          <p:cNvSpPr txBox="1"/>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3740"/>
              <a:buFont typeface="Calibri"/>
              <a:buNone/>
            </a:pPr>
            <a:r>
              <a:rPr lang="en-GB" sz="3740" b="1" i="0" u="none" strike="noStrike" cap="none">
                <a:solidFill>
                  <a:srgbClr val="00527D"/>
                </a:solidFill>
                <a:latin typeface="Calibri"/>
                <a:ea typeface="Calibri"/>
                <a:cs typeface="Calibri"/>
                <a:sym typeface="Calibri"/>
              </a:rPr>
              <a:t>Éducation de qualité: Facts and Figures</a:t>
            </a:r>
            <a:br>
              <a:rPr lang="en-GB" sz="3740" b="1" i="0" u="none" strike="noStrike" cap="none">
                <a:solidFill>
                  <a:srgbClr val="00527D"/>
                </a:solidFill>
                <a:latin typeface="Calibri"/>
                <a:ea typeface="Calibri"/>
                <a:cs typeface="Calibri"/>
                <a:sym typeface="Calibri"/>
              </a:rPr>
            </a:br>
            <a:r>
              <a:rPr lang="en-GB" sz="1133" b="0" i="0" u="sng" strike="noStrike" cap="none">
                <a:solidFill>
                  <a:srgbClr val="00527D"/>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https://www.undp.org/content/undp/fr/home/sustainable-development-goals/goal-4-quality-education.html</a:t>
            </a:r>
            <a:r>
              <a:rPr lang="en-GB" sz="1133" b="0" i="0" u="none" strike="noStrike" cap="none">
                <a:solidFill>
                  <a:srgbClr val="00527D"/>
                </a:solidFill>
                <a:latin typeface="Calibri"/>
                <a:ea typeface="Calibri"/>
                <a:cs typeface="Calibri"/>
                <a:sym typeface="Calibri"/>
              </a:rPr>
              <a:t> </a:t>
            </a:r>
            <a:endParaRPr sz="3740" b="1" i="0" u="none" strike="noStrike" cap="none">
              <a:solidFill>
                <a:srgbClr val="00527D"/>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99"/>
              <a:buFont typeface="Calibri"/>
              <a:buNone/>
            </a:pPr>
            <a:r>
              <a:rPr lang="en-GB" sz="3699" b="1">
                <a:solidFill>
                  <a:srgbClr val="00527D"/>
                </a:solidFill>
              </a:rPr>
              <a:t>Éducation de qualité: Facts and Figures </a:t>
            </a:r>
            <a:r>
              <a:rPr lang="en-GB" sz="3959" b="1">
                <a:solidFill>
                  <a:srgbClr val="00527D"/>
                </a:solidFill>
              </a:rPr>
              <a:t/>
            </a:r>
            <a:br>
              <a:rPr lang="en-GB" sz="3959" b="1">
                <a:solidFill>
                  <a:srgbClr val="00527D"/>
                </a:solidFill>
              </a:rPr>
            </a:br>
            <a:r>
              <a:rPr lang="en-GB" sz="1199" u="sng">
                <a:solidFill>
                  <a:srgbClr val="00527D"/>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https://www.undp.org/content/undp/fr/home/sustainable-development-goals/goal-4-quality-education.html</a:t>
            </a:r>
            <a:r>
              <a:rPr lang="en-GB" sz="1199">
                <a:solidFill>
                  <a:srgbClr val="00527D"/>
                </a:solidFill>
              </a:rPr>
              <a:t> </a:t>
            </a:r>
            <a:endParaRPr sz="3959" b="1">
              <a:solidFill>
                <a:srgbClr val="00527D"/>
              </a:solidFill>
            </a:endParaRPr>
          </a:p>
        </p:txBody>
      </p:sp>
      <p:pic>
        <p:nvPicPr>
          <p:cNvPr id="118" name="Google Shape;118;p6" descr="Screen Shot 2019-07-09 at 18.54.49.png"/>
          <p:cNvPicPr preferRelativeResize="0">
            <a:picLocks noGrp="1"/>
          </p:cNvPicPr>
          <p:nvPr>
            <p:ph type="body" idx="1"/>
          </p:nvPr>
        </p:nvPicPr>
        <p:blipFill rotWithShape="1">
          <a:blip r:embed="rId4">
            <a:alphaModFix/>
          </a:blip>
          <a:srcRect/>
          <a:stretch/>
        </p:blipFill>
        <p:spPr>
          <a:xfrm>
            <a:off x="0" y="1746675"/>
            <a:ext cx="9144000" cy="4370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p:nvPr/>
        </p:nvSpPr>
        <p:spPr>
          <a:xfrm>
            <a:off x="507650" y="1273725"/>
            <a:ext cx="8402400" cy="5192100"/>
          </a:xfrm>
          <a:prstGeom prst="roundRect">
            <a:avLst>
              <a:gd name="adj" fmla="val 11006"/>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GB" b="1">
                <a:solidFill>
                  <a:srgbClr val="00527D"/>
                </a:solidFill>
              </a:rPr>
              <a:t>Parallel text - English </a:t>
            </a:r>
            <a:endParaRPr b="1">
              <a:solidFill>
                <a:srgbClr val="00527D"/>
              </a:solidFill>
            </a:endParaRPr>
          </a:p>
        </p:txBody>
      </p:sp>
      <p:sp>
        <p:nvSpPr>
          <p:cNvPr id="126" name="Google Shape;126;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1760"/>
              <a:buNone/>
            </a:pPr>
            <a:r>
              <a:rPr lang="en-GB" sz="1760"/>
              <a:t>	</a:t>
            </a:r>
            <a:r>
              <a:rPr lang="en-GB" sz="1760">
                <a:solidFill>
                  <a:srgbClr val="FF0000"/>
                </a:solidFill>
              </a:rPr>
              <a:t>1</a:t>
            </a:r>
            <a:r>
              <a:rPr lang="en-GB" sz="1760"/>
              <a:t>Since 2000, considerable progress has been made towards achieving the universal </a:t>
            </a:r>
            <a:r>
              <a:rPr lang="en-GB" sz="1760">
                <a:solidFill>
                  <a:srgbClr val="FF0000"/>
                </a:solidFill>
              </a:rPr>
              <a:t>2</a:t>
            </a:r>
            <a:r>
              <a:rPr lang="en-GB" sz="1760"/>
              <a:t>primary education target. The overall enrolment rate in developing regions </a:t>
            </a:r>
            <a:r>
              <a:rPr lang="en-GB" sz="1760">
                <a:solidFill>
                  <a:srgbClr val="FF0000"/>
                </a:solidFill>
              </a:rPr>
              <a:t>3</a:t>
            </a:r>
            <a:r>
              <a:rPr lang="en-GB" sz="1760"/>
              <a:t>reached 91 per cent in 2015, and the number of out-of-school children globally </a:t>
            </a:r>
            <a:r>
              <a:rPr lang="en-GB" sz="1760">
                <a:solidFill>
                  <a:srgbClr val="FF0000"/>
                </a:solidFill>
              </a:rPr>
              <a:t>4</a:t>
            </a:r>
            <a:r>
              <a:rPr lang="en-GB" sz="1760"/>
              <a:t>fell by almost half. There is also a dramatic increase in the literacy rate, and the </a:t>
            </a:r>
            <a:r>
              <a:rPr lang="en-GB" sz="1760">
                <a:solidFill>
                  <a:srgbClr val="FF0000"/>
                </a:solidFill>
              </a:rPr>
              <a:t>5</a:t>
            </a:r>
            <a:r>
              <a:rPr lang="en-GB" sz="1760"/>
              <a:t>enrolment rate of girls has never been higher.</a:t>
            </a:r>
            <a:endParaRPr sz="1760"/>
          </a:p>
          <a:p>
            <a:pPr marL="342900" lvl="0" indent="-342900" algn="l" rtl="0">
              <a:lnSpc>
                <a:spcPct val="80000"/>
              </a:lnSpc>
              <a:spcBef>
                <a:spcPts val="352"/>
              </a:spcBef>
              <a:spcAft>
                <a:spcPts val="0"/>
              </a:spcAft>
              <a:buClr>
                <a:schemeClr val="dk1"/>
              </a:buClr>
              <a:buSzPts val="1760"/>
              <a:buNone/>
            </a:pPr>
            <a:endParaRPr sz="1760"/>
          </a:p>
          <a:p>
            <a:pPr marL="342900" lvl="0" indent="-342900" algn="l" rtl="0">
              <a:lnSpc>
                <a:spcPct val="80000"/>
              </a:lnSpc>
              <a:spcBef>
                <a:spcPts val="352"/>
              </a:spcBef>
              <a:spcAft>
                <a:spcPts val="0"/>
              </a:spcAft>
              <a:buClr>
                <a:schemeClr val="dk1"/>
              </a:buClr>
              <a:buSzPts val="1760"/>
              <a:buNone/>
            </a:pPr>
            <a:r>
              <a:rPr lang="en-GB" sz="1760"/>
              <a:t>	</a:t>
            </a:r>
            <a:r>
              <a:rPr lang="en-GB" sz="1760">
                <a:solidFill>
                  <a:srgbClr val="FF0000"/>
                </a:solidFill>
              </a:rPr>
              <a:t>6</a:t>
            </a:r>
            <a:r>
              <a:rPr lang="en-GB" sz="1760"/>
              <a:t>But these successes face great challenges in developing regions, due to high </a:t>
            </a:r>
            <a:r>
              <a:rPr lang="en-GB" sz="1760">
                <a:solidFill>
                  <a:srgbClr val="FF0000"/>
                </a:solidFill>
              </a:rPr>
              <a:t>7</a:t>
            </a:r>
            <a:r>
              <a:rPr lang="en-GB" sz="1760"/>
              <a:t>levels of poverty, armed conflict and other emergencies. While sub-Saharan </a:t>
            </a:r>
            <a:r>
              <a:rPr lang="en-GB" sz="1760">
                <a:solidFill>
                  <a:srgbClr val="FF0000"/>
                </a:solidFill>
              </a:rPr>
              <a:t>8</a:t>
            </a:r>
            <a:r>
              <a:rPr lang="en-GB" sz="1760"/>
              <a:t>Africa has made the largest progress among all developing regions in primary </a:t>
            </a:r>
            <a:r>
              <a:rPr lang="en-GB" sz="1760">
                <a:solidFill>
                  <a:srgbClr val="FF0000"/>
                </a:solidFill>
              </a:rPr>
              <a:t>9</a:t>
            </a:r>
            <a:r>
              <a:rPr lang="en-GB" sz="1760"/>
              <a:t>school enrolment - from 52 percent in 1990 to 78 percent in 2012 - large </a:t>
            </a:r>
            <a:r>
              <a:rPr lang="en-GB" sz="1760">
                <a:solidFill>
                  <a:srgbClr val="FF0000"/>
                </a:solidFill>
              </a:rPr>
              <a:t>10</a:t>
            </a:r>
            <a:r>
              <a:rPr lang="en-GB" sz="1760"/>
              <a:t>disparities remain. Children from the most disadvantaged homes are four times </a:t>
            </a:r>
            <a:r>
              <a:rPr lang="en-GB" sz="1760">
                <a:solidFill>
                  <a:srgbClr val="FF0000"/>
                </a:solidFill>
              </a:rPr>
              <a:t>11</a:t>
            </a:r>
            <a:r>
              <a:rPr lang="en-GB" sz="1760"/>
              <a:t>less educated than those from the richest households. Similarly, disparities </a:t>
            </a:r>
            <a:r>
              <a:rPr lang="en-GB" sz="1760">
                <a:solidFill>
                  <a:srgbClr val="FF0000"/>
                </a:solidFill>
              </a:rPr>
              <a:t>12</a:t>
            </a:r>
            <a:r>
              <a:rPr lang="en-GB" sz="1760"/>
              <a:t>between rural and urban areas remain.</a:t>
            </a:r>
            <a:endParaRPr sz="1760"/>
          </a:p>
          <a:p>
            <a:pPr marL="342900" lvl="0" indent="-342900" algn="l" rtl="0">
              <a:lnSpc>
                <a:spcPct val="80000"/>
              </a:lnSpc>
              <a:spcBef>
                <a:spcPts val="352"/>
              </a:spcBef>
              <a:spcAft>
                <a:spcPts val="0"/>
              </a:spcAft>
              <a:buClr>
                <a:schemeClr val="dk1"/>
              </a:buClr>
              <a:buSzPts val="1760"/>
              <a:buNone/>
            </a:pPr>
            <a:r>
              <a:rPr lang="en-GB" sz="1760"/>
              <a:t>	</a:t>
            </a:r>
            <a:endParaRPr/>
          </a:p>
          <a:p>
            <a:pPr marL="342900" lvl="0" indent="-342900" algn="l" rtl="0">
              <a:lnSpc>
                <a:spcPct val="80000"/>
              </a:lnSpc>
              <a:spcBef>
                <a:spcPts val="352"/>
              </a:spcBef>
              <a:spcAft>
                <a:spcPts val="0"/>
              </a:spcAft>
              <a:buClr>
                <a:schemeClr val="dk1"/>
              </a:buClr>
              <a:buSzPts val="1760"/>
              <a:buNone/>
            </a:pPr>
            <a:r>
              <a:rPr lang="en-GB" sz="1760"/>
              <a:t>	</a:t>
            </a:r>
            <a:r>
              <a:rPr lang="en-GB" sz="1760">
                <a:solidFill>
                  <a:srgbClr val="FF0000"/>
                </a:solidFill>
              </a:rPr>
              <a:t>13</a:t>
            </a:r>
            <a:r>
              <a:rPr lang="en-GB" sz="1760"/>
              <a:t>Quality education for all is one of the most solid and proven pillars of </a:t>
            </a:r>
            <a:r>
              <a:rPr lang="en-GB" sz="1760">
                <a:solidFill>
                  <a:srgbClr val="FF0000"/>
                </a:solidFill>
              </a:rPr>
              <a:t>14</a:t>
            </a:r>
            <a:r>
              <a:rPr lang="en-GB" sz="1760"/>
              <a:t>sustainable development. This goal ensures that all girls and boys complete a full </a:t>
            </a:r>
            <a:r>
              <a:rPr lang="en-GB" sz="1760">
                <a:solidFill>
                  <a:srgbClr val="FF0000"/>
                </a:solidFill>
              </a:rPr>
              <a:t>15</a:t>
            </a:r>
            <a:r>
              <a:rPr lang="en-GB" sz="1760"/>
              <a:t>cycle of free primary and secondary education by 2030. It also aims to provide </a:t>
            </a:r>
            <a:r>
              <a:rPr lang="en-GB" sz="1760">
                <a:solidFill>
                  <a:srgbClr val="FF0000"/>
                </a:solidFill>
              </a:rPr>
              <a:t>16</a:t>
            </a:r>
            <a:r>
              <a:rPr lang="en-GB" sz="1760"/>
              <a:t>equal access to vocational education and to eliminate inequalities between </a:t>
            </a:r>
            <a:r>
              <a:rPr lang="en-GB" sz="1760">
                <a:solidFill>
                  <a:srgbClr val="FF0000"/>
                </a:solidFill>
              </a:rPr>
              <a:t>17</a:t>
            </a:r>
            <a:r>
              <a:rPr lang="en-GB" sz="1760"/>
              <a:t>genders and incomes, with the goal of allowing all to access higher education.</a:t>
            </a:r>
            <a:endParaRPr/>
          </a:p>
          <a:p>
            <a:pPr marL="342900" lvl="0" indent="-342900" algn="l" rtl="0">
              <a:lnSpc>
                <a:spcPct val="80000"/>
              </a:lnSpc>
              <a:spcBef>
                <a:spcPts val="352"/>
              </a:spcBef>
              <a:spcAft>
                <a:spcPts val="0"/>
              </a:spcAft>
              <a:buClr>
                <a:schemeClr val="dk1"/>
              </a:buClr>
              <a:buSzPts val="1760"/>
              <a:buNone/>
            </a:pPr>
            <a:endParaRPr sz="176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p:nvPr/>
        </p:nvSpPr>
        <p:spPr>
          <a:xfrm>
            <a:off x="325275" y="908925"/>
            <a:ext cx="8523900" cy="5715000"/>
          </a:xfrm>
          <a:prstGeom prst="roundRect">
            <a:avLst>
              <a:gd name="adj" fmla="val 1063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8"/>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GB" b="1">
                <a:solidFill>
                  <a:srgbClr val="00527D"/>
                </a:solidFill>
              </a:rPr>
              <a:t>Parallel Text - French</a:t>
            </a:r>
            <a:endParaRPr b="1">
              <a:solidFill>
                <a:srgbClr val="00527D"/>
              </a:solidFill>
            </a:endParaRPr>
          </a:p>
        </p:txBody>
      </p:sp>
      <p:sp>
        <p:nvSpPr>
          <p:cNvPr id="134" name="Google Shape;134;p8"/>
          <p:cNvSpPr txBox="1">
            <a:spLocks noGrp="1"/>
          </p:cNvSpPr>
          <p:nvPr>
            <p:ph type="body" idx="1"/>
          </p:nvPr>
        </p:nvSpPr>
        <p:spPr>
          <a:xfrm>
            <a:off x="457200" y="1054850"/>
            <a:ext cx="8229600" cy="61761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1520"/>
              <a:buNone/>
            </a:pPr>
            <a:r>
              <a:rPr lang="en-GB" sz="1520"/>
              <a:t>	</a:t>
            </a:r>
            <a:r>
              <a:rPr lang="en-GB" sz="1799">
                <a:solidFill>
                  <a:srgbClr val="FF0000"/>
                </a:solidFill>
              </a:rPr>
              <a:t>1</a:t>
            </a:r>
            <a:r>
              <a:rPr lang="en-GB" sz="1799"/>
              <a:t>Depuis 2000, des progrès considérables ont été accomplis en vue d’atteindre la </a:t>
            </a:r>
            <a:r>
              <a:rPr lang="en-GB" sz="1799">
                <a:solidFill>
                  <a:srgbClr val="FF0000"/>
                </a:solidFill>
              </a:rPr>
              <a:t>2</a:t>
            </a:r>
            <a:r>
              <a:rPr lang="en-GB" sz="1799"/>
              <a:t>cible d’éducation primaire universelle. Le taux de scolarisation global dans les </a:t>
            </a:r>
            <a:r>
              <a:rPr lang="en-GB" sz="1799">
                <a:solidFill>
                  <a:srgbClr val="FF0000"/>
                </a:solidFill>
              </a:rPr>
              <a:t>3</a:t>
            </a:r>
            <a:r>
              <a:rPr lang="en-GB" sz="1799"/>
              <a:t>régions en développement a atteint 91 % en 2015, et le nombre d’enfants non </a:t>
            </a:r>
            <a:r>
              <a:rPr lang="en-GB" sz="1799">
                <a:solidFill>
                  <a:srgbClr val="FF0000"/>
                </a:solidFill>
              </a:rPr>
              <a:t>4</a:t>
            </a:r>
            <a:r>
              <a:rPr lang="en-GB" sz="1799"/>
              <a:t>scolarisés au niveau mondial a chuté de presque moitié. On constate également </a:t>
            </a:r>
            <a:r>
              <a:rPr lang="en-GB" sz="1799">
                <a:solidFill>
                  <a:srgbClr val="FF0000"/>
                </a:solidFill>
              </a:rPr>
              <a:t>5</a:t>
            </a:r>
            <a:r>
              <a:rPr lang="en-GB" sz="1799"/>
              <a:t>une augmentation spectaculaire du taux d’alphabétisation, et le taux de </a:t>
            </a:r>
            <a:r>
              <a:rPr lang="en-GB" sz="1799">
                <a:solidFill>
                  <a:srgbClr val="FF0000"/>
                </a:solidFill>
              </a:rPr>
              <a:t>6</a:t>
            </a:r>
            <a:r>
              <a:rPr lang="en-GB" sz="1799"/>
              <a:t>scolarisation des filles n’a jamais été aussi élevé.	</a:t>
            </a:r>
            <a:endParaRPr/>
          </a:p>
          <a:p>
            <a:pPr marL="342900" lvl="0" indent="-342900" algn="l" rtl="0">
              <a:lnSpc>
                <a:spcPct val="80000"/>
              </a:lnSpc>
              <a:spcBef>
                <a:spcPts val="360"/>
              </a:spcBef>
              <a:spcAft>
                <a:spcPts val="0"/>
              </a:spcAft>
              <a:buClr>
                <a:schemeClr val="dk1"/>
              </a:buClr>
              <a:buSzPts val="1799"/>
              <a:buNone/>
            </a:pPr>
            <a:endParaRPr sz="1799"/>
          </a:p>
          <a:p>
            <a:pPr marL="342900" lvl="0" indent="-342900" algn="l" rtl="0">
              <a:lnSpc>
                <a:spcPct val="80000"/>
              </a:lnSpc>
              <a:spcBef>
                <a:spcPts val="360"/>
              </a:spcBef>
              <a:spcAft>
                <a:spcPts val="0"/>
              </a:spcAft>
              <a:buClr>
                <a:schemeClr val="dk1"/>
              </a:buClr>
              <a:buSzPts val="1799"/>
              <a:buNone/>
            </a:pPr>
            <a:r>
              <a:rPr lang="en-GB" sz="1799"/>
              <a:t>	</a:t>
            </a:r>
            <a:r>
              <a:rPr lang="en-GB" sz="1799">
                <a:solidFill>
                  <a:srgbClr val="FF0000"/>
                </a:solidFill>
              </a:rPr>
              <a:t>7</a:t>
            </a:r>
            <a:r>
              <a:rPr lang="en-GB" sz="1799"/>
              <a:t>Mais ces succès se heurtent à de grands défis dans des régions en</a:t>
            </a:r>
            <a:endParaRPr/>
          </a:p>
          <a:p>
            <a:pPr marL="342900" lvl="0" indent="-342900" algn="l" rtl="0">
              <a:lnSpc>
                <a:spcPct val="80000"/>
              </a:lnSpc>
              <a:spcBef>
                <a:spcPts val="360"/>
              </a:spcBef>
              <a:spcAft>
                <a:spcPts val="0"/>
              </a:spcAft>
              <a:buClr>
                <a:schemeClr val="dk1"/>
              </a:buClr>
              <a:buSzPts val="1799"/>
              <a:buNone/>
            </a:pPr>
            <a:r>
              <a:rPr lang="en-GB" sz="1799"/>
              <a:t>	</a:t>
            </a:r>
            <a:r>
              <a:rPr lang="en-GB" sz="1799">
                <a:solidFill>
                  <a:srgbClr val="FF0000"/>
                </a:solidFill>
              </a:rPr>
              <a:t>8</a:t>
            </a:r>
            <a:r>
              <a:rPr lang="en-GB" sz="1799"/>
              <a:t>développement, en raison du niveau élevé de pauvreté, des conflits armés et </a:t>
            </a:r>
            <a:r>
              <a:rPr lang="en-GB" sz="1799">
                <a:solidFill>
                  <a:srgbClr val="FF0000"/>
                </a:solidFill>
              </a:rPr>
              <a:t>9</a:t>
            </a:r>
            <a:r>
              <a:rPr lang="en-GB" sz="1799"/>
              <a:t>d’autres urgences. Alors que l’Afrique sub-saharienne a réalisé les progrès les plus </a:t>
            </a:r>
            <a:r>
              <a:rPr lang="en-GB" sz="1799">
                <a:solidFill>
                  <a:srgbClr val="FF0000"/>
                </a:solidFill>
              </a:rPr>
              <a:t>10</a:t>
            </a:r>
            <a:r>
              <a:rPr lang="en-GB" sz="1799"/>
              <a:t>importants parmi toutes les régions en développement sur le plan du taux de </a:t>
            </a:r>
            <a:r>
              <a:rPr lang="en-GB" sz="1799">
                <a:solidFill>
                  <a:srgbClr val="FF0000"/>
                </a:solidFill>
              </a:rPr>
              <a:t>11</a:t>
            </a:r>
            <a:r>
              <a:rPr lang="en-GB" sz="1799"/>
              <a:t>scolarisation dans l’enseignement primaire – passé de 52 % en 1990 à 78 % en </a:t>
            </a:r>
            <a:r>
              <a:rPr lang="en-GB" sz="1799">
                <a:solidFill>
                  <a:srgbClr val="FF0000"/>
                </a:solidFill>
              </a:rPr>
              <a:t>12</a:t>
            </a:r>
            <a:r>
              <a:rPr lang="en-GB" sz="1799"/>
              <a:t>2012 – de grandes disparités subsistent. Les enfants des foyers les plus </a:t>
            </a:r>
            <a:r>
              <a:rPr lang="en-GB" sz="1799">
                <a:solidFill>
                  <a:srgbClr val="FF0000"/>
                </a:solidFill>
              </a:rPr>
              <a:t>13</a:t>
            </a:r>
            <a:r>
              <a:rPr lang="en-GB" sz="1799"/>
              <a:t>défavorisés sont quatre fois moins scolarisés que ceux des foyers les plus riches. </a:t>
            </a:r>
            <a:r>
              <a:rPr lang="en-GB" sz="1799">
                <a:solidFill>
                  <a:srgbClr val="FF0000"/>
                </a:solidFill>
              </a:rPr>
              <a:t>14</a:t>
            </a:r>
            <a:r>
              <a:rPr lang="en-GB" sz="1799"/>
              <a:t>De même, les disparités entre les zones rurales et urbaines demeurent.</a:t>
            </a:r>
            <a:endParaRPr sz="1799"/>
          </a:p>
          <a:p>
            <a:pPr marL="342900" lvl="0" indent="-342900" algn="l" rtl="0">
              <a:lnSpc>
                <a:spcPct val="80000"/>
              </a:lnSpc>
              <a:spcBef>
                <a:spcPts val="360"/>
              </a:spcBef>
              <a:spcAft>
                <a:spcPts val="0"/>
              </a:spcAft>
              <a:buClr>
                <a:schemeClr val="dk1"/>
              </a:buClr>
              <a:buSzPts val="1799"/>
              <a:buNone/>
            </a:pPr>
            <a:endParaRPr sz="1799"/>
          </a:p>
          <a:p>
            <a:pPr marL="342900" lvl="0" indent="-342900" algn="l" rtl="0">
              <a:lnSpc>
                <a:spcPct val="80000"/>
              </a:lnSpc>
              <a:spcBef>
                <a:spcPts val="360"/>
              </a:spcBef>
              <a:spcAft>
                <a:spcPts val="0"/>
              </a:spcAft>
              <a:buClr>
                <a:schemeClr val="dk1"/>
              </a:buClr>
              <a:buSzPts val="1799"/>
              <a:buNone/>
            </a:pPr>
            <a:r>
              <a:rPr lang="en-GB" sz="1799"/>
              <a:t>	</a:t>
            </a:r>
            <a:r>
              <a:rPr lang="en-GB" sz="1799">
                <a:solidFill>
                  <a:srgbClr val="FF0000"/>
                </a:solidFill>
              </a:rPr>
              <a:t>15</a:t>
            </a:r>
            <a:r>
              <a:rPr lang="en-GB" sz="1799"/>
              <a:t>Une éducation de qualité pour tous est l’un des piliers les plus solides et </a:t>
            </a:r>
            <a:endParaRPr/>
          </a:p>
          <a:p>
            <a:pPr marL="342900" lvl="0" indent="-342900" algn="l" rtl="0">
              <a:lnSpc>
                <a:spcPct val="80000"/>
              </a:lnSpc>
              <a:spcBef>
                <a:spcPts val="360"/>
              </a:spcBef>
              <a:spcAft>
                <a:spcPts val="0"/>
              </a:spcAft>
              <a:buClr>
                <a:schemeClr val="dk1"/>
              </a:buClr>
              <a:buSzPts val="1799"/>
              <a:buNone/>
            </a:pPr>
            <a:r>
              <a:rPr lang="en-GB" sz="1799"/>
              <a:t>	</a:t>
            </a:r>
            <a:r>
              <a:rPr lang="en-GB" sz="1799">
                <a:solidFill>
                  <a:srgbClr val="FF0000"/>
                </a:solidFill>
              </a:rPr>
              <a:t>16</a:t>
            </a:r>
            <a:r>
              <a:rPr lang="en-GB" sz="1799"/>
              <a:t>éprouvés du développement durable. Cet objectif fait en sorte que toutes les </a:t>
            </a:r>
            <a:r>
              <a:rPr lang="en-GB" sz="1799">
                <a:solidFill>
                  <a:srgbClr val="FF0000"/>
                </a:solidFill>
              </a:rPr>
              <a:t>17</a:t>
            </a:r>
            <a:r>
              <a:rPr lang="en-GB" sz="1799"/>
              <a:t>filles et tous les garçons suivent un cycle complet d’enseignement primaire et </a:t>
            </a:r>
            <a:r>
              <a:rPr lang="en-GB" sz="1799">
                <a:solidFill>
                  <a:srgbClr val="FF0000"/>
                </a:solidFill>
              </a:rPr>
              <a:t>18</a:t>
            </a:r>
            <a:r>
              <a:rPr lang="en-GB" sz="1799"/>
              <a:t>secondaire gratuit d’ici 2030. Il vise également à donner accès, dans des </a:t>
            </a:r>
            <a:r>
              <a:rPr lang="en-GB" sz="1799">
                <a:solidFill>
                  <a:srgbClr val="FF0000"/>
                </a:solidFill>
              </a:rPr>
              <a:t>19</a:t>
            </a:r>
            <a:r>
              <a:rPr lang="en-GB" sz="1799"/>
              <a:t>conditions d’égalité, à un enseignement professionnel, ainsi qu’à éliminer les </a:t>
            </a:r>
            <a:r>
              <a:rPr lang="en-GB" sz="1799">
                <a:solidFill>
                  <a:srgbClr val="FF0000"/>
                </a:solidFill>
              </a:rPr>
              <a:t>20</a:t>
            </a:r>
            <a:r>
              <a:rPr lang="en-GB" sz="1799"/>
              <a:t>inégalités entre les sexes et les revenus, dans le but de permettre à tous </a:t>
            </a:r>
            <a:r>
              <a:rPr lang="en-GB" sz="1799">
                <a:solidFill>
                  <a:srgbClr val="FF0000"/>
                </a:solidFill>
              </a:rPr>
              <a:t>21</a:t>
            </a:r>
            <a:r>
              <a:rPr lang="en-GB" sz="1799"/>
              <a:t>d’accéder à des études supérieures.</a:t>
            </a:r>
            <a:endParaRPr/>
          </a:p>
          <a:p>
            <a:pPr marL="342900" lvl="0" indent="-342900" algn="l" rtl="0">
              <a:lnSpc>
                <a:spcPct val="80000"/>
              </a:lnSpc>
              <a:spcBef>
                <a:spcPts val="360"/>
              </a:spcBef>
              <a:spcAft>
                <a:spcPts val="0"/>
              </a:spcAft>
              <a:buClr>
                <a:schemeClr val="dk1"/>
              </a:buClr>
              <a:buSzPts val="1799"/>
              <a:buNone/>
            </a:pPr>
            <a:endParaRPr sz="1799"/>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GB" b="1">
                <a:solidFill>
                  <a:srgbClr val="00527D"/>
                </a:solidFill>
              </a:rPr>
              <a:t>Find the French for …</a:t>
            </a:r>
            <a:endParaRPr b="1">
              <a:solidFill>
                <a:srgbClr val="00527D"/>
              </a:solidFill>
            </a:endParaRPr>
          </a:p>
        </p:txBody>
      </p:sp>
      <p:graphicFrame>
        <p:nvGraphicFramePr>
          <p:cNvPr id="141" name="Google Shape;141;p9"/>
          <p:cNvGraphicFramePr/>
          <p:nvPr/>
        </p:nvGraphicFramePr>
        <p:xfrm>
          <a:off x="457200" y="1600200"/>
          <a:ext cx="8229600" cy="4450200"/>
        </p:xfrm>
        <a:graphic>
          <a:graphicData uri="http://schemas.openxmlformats.org/drawingml/2006/table">
            <a:tbl>
              <a:tblPr firstRow="1" bandRow="1">
                <a:noFill/>
                <a:tableStyleId>{751722FE-0A9C-444A-9BD7-1759BFBCA385}</a:tableStyleId>
              </a:tblPr>
              <a:tblGrid>
                <a:gridCol w="4114800"/>
                <a:gridCol w="4114800"/>
              </a:tblGrid>
              <a:tr h="370850">
                <a:tc>
                  <a:txBody>
                    <a:bodyPr/>
                    <a:lstStyle/>
                    <a:p>
                      <a:pPr marL="0" marR="0" lvl="0" indent="0" algn="ctr" rtl="0">
                        <a:lnSpc>
                          <a:spcPct val="100000"/>
                        </a:lnSpc>
                        <a:spcBef>
                          <a:spcPts val="0"/>
                        </a:spcBef>
                        <a:spcAft>
                          <a:spcPts val="0"/>
                        </a:spcAft>
                        <a:buClr>
                          <a:srgbClr val="000000"/>
                        </a:buClr>
                        <a:buSzPts val="1800"/>
                        <a:buFont typeface="Arial"/>
                        <a:buNone/>
                      </a:pPr>
                      <a:r>
                        <a:rPr lang="en-GB" sz="1800" b="1" u="none" strike="noStrike" cap="none">
                          <a:solidFill>
                            <a:srgbClr val="FF0000"/>
                          </a:solidFill>
                        </a:rPr>
                        <a:t>Anglais</a:t>
                      </a:r>
                      <a:endParaRPr sz="1800" b="1" u="none" strike="noStrike" cap="none">
                        <a:solidFill>
                          <a:srgbClr val="FF0000"/>
                        </a:solidFill>
                      </a:endParaRPr>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b="1" u="none" strike="noStrike" cap="none">
                          <a:solidFill>
                            <a:srgbClr val="FF0000"/>
                          </a:solidFill>
                        </a:rPr>
                        <a:t>Français</a:t>
                      </a:r>
                      <a:endParaRPr sz="1800" b="1" u="none" strike="noStrike" cap="none">
                        <a:solidFill>
                          <a:srgbClr val="FF0000"/>
                        </a:solidFill>
                      </a:endParaRPr>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exemple: Since 2000</a:t>
                      </a: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Depuis 2000</a:t>
                      </a: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1 considerable progress</a:t>
                      </a: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2 The enrolment rate</a:t>
                      </a: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3 fell by almost half</a:t>
                      </a: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4 great challenges</a:t>
                      </a: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5 developing regions</a:t>
                      </a: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6 large disparities remain</a:t>
                      </a: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7 the richest households</a:t>
                      </a: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8 rural and urban areas</a:t>
                      </a: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9 Quality education for all</a:t>
                      </a: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10 eliminate inequalities</a:t>
                      </a: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GB" b="1">
                <a:solidFill>
                  <a:srgbClr val="00527D"/>
                </a:solidFill>
              </a:rPr>
              <a:t>Find the French for …</a:t>
            </a:r>
            <a:r>
              <a:rPr lang="en-GB" b="1"/>
              <a:t/>
            </a:r>
            <a:br>
              <a:rPr lang="en-GB" b="1"/>
            </a:br>
            <a:r>
              <a:rPr lang="en-GB" sz="2000" b="1">
                <a:solidFill>
                  <a:srgbClr val="FF0000"/>
                </a:solidFill>
              </a:rPr>
              <a:t>Les réponses</a:t>
            </a:r>
            <a:endParaRPr b="1">
              <a:solidFill>
                <a:srgbClr val="FF0000"/>
              </a:solidFill>
            </a:endParaRPr>
          </a:p>
        </p:txBody>
      </p:sp>
      <p:graphicFrame>
        <p:nvGraphicFramePr>
          <p:cNvPr id="148" name="Google Shape;148;p10"/>
          <p:cNvGraphicFramePr/>
          <p:nvPr/>
        </p:nvGraphicFramePr>
        <p:xfrm>
          <a:off x="457200" y="1600200"/>
          <a:ext cx="8229600" cy="4450200"/>
        </p:xfrm>
        <a:graphic>
          <a:graphicData uri="http://schemas.openxmlformats.org/drawingml/2006/table">
            <a:tbl>
              <a:tblPr firstRow="1" bandRow="1">
                <a:noFill/>
                <a:tableStyleId>{751722FE-0A9C-444A-9BD7-1759BFBCA385}</a:tableStyleId>
              </a:tblPr>
              <a:tblGrid>
                <a:gridCol w="4114800"/>
                <a:gridCol w="4114800"/>
              </a:tblGrid>
              <a:tr h="370850">
                <a:tc>
                  <a:txBody>
                    <a:bodyPr/>
                    <a:lstStyle/>
                    <a:p>
                      <a:pPr marL="0" marR="0" lvl="0" indent="0" algn="ctr" rtl="0">
                        <a:lnSpc>
                          <a:spcPct val="100000"/>
                        </a:lnSpc>
                        <a:spcBef>
                          <a:spcPts val="0"/>
                        </a:spcBef>
                        <a:spcAft>
                          <a:spcPts val="0"/>
                        </a:spcAft>
                        <a:buClr>
                          <a:srgbClr val="000000"/>
                        </a:buClr>
                        <a:buSzPts val="1800"/>
                        <a:buFont typeface="Arial"/>
                        <a:buNone/>
                      </a:pPr>
                      <a:r>
                        <a:rPr lang="en-GB" sz="1800" b="1" u="none" strike="noStrike" cap="none">
                          <a:solidFill>
                            <a:srgbClr val="FF0000"/>
                          </a:solidFill>
                        </a:rPr>
                        <a:t>Anglais</a:t>
                      </a:r>
                      <a:endParaRPr sz="1800" b="1" u="none" strike="noStrike" cap="none">
                        <a:solidFill>
                          <a:srgbClr val="FF0000"/>
                        </a:solidFill>
                      </a:endParaRPr>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b="1" u="none" strike="noStrike" cap="none">
                          <a:solidFill>
                            <a:srgbClr val="FF0000"/>
                          </a:solidFill>
                        </a:rPr>
                        <a:t>Français</a:t>
                      </a:r>
                      <a:endParaRPr sz="1800" b="1" u="none" strike="noStrike" cap="none">
                        <a:solidFill>
                          <a:srgbClr val="FF0000"/>
                        </a:solidFill>
                      </a:endParaRPr>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exemple: Since 2000</a:t>
                      </a: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Depuis 2000</a:t>
                      </a: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1 considerable progress </a:t>
                      </a:r>
                      <a:r>
                        <a:rPr lang="en-GB" sz="1800" u="none" strike="noStrike" cap="none">
                          <a:solidFill>
                            <a:srgbClr val="FF0000"/>
                          </a:solidFill>
                        </a:rPr>
                        <a:t>1</a:t>
                      </a:r>
                      <a:endParaRPr sz="1800" u="none" strike="noStrike" cap="none">
                        <a:solidFill>
                          <a:srgbClr val="FF0000"/>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2 The enrolment rate </a:t>
                      </a:r>
                      <a:r>
                        <a:rPr lang="en-GB" sz="1800" u="none" strike="noStrike" cap="none">
                          <a:solidFill>
                            <a:srgbClr val="FF0000"/>
                          </a:solidFill>
                        </a:rPr>
                        <a:t>2</a:t>
                      </a:r>
                      <a:endParaRPr sz="1800" u="none" strike="noStrike" cap="none">
                        <a:solidFill>
                          <a:srgbClr val="FF0000"/>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3 fell by almost half </a:t>
                      </a:r>
                      <a:r>
                        <a:rPr lang="en-GB" sz="1800" u="none" strike="noStrike" cap="none">
                          <a:solidFill>
                            <a:srgbClr val="FF0000"/>
                          </a:solidFill>
                        </a:rPr>
                        <a:t>4</a:t>
                      </a:r>
                      <a:endParaRPr sz="1800" u="none" strike="noStrike" cap="none">
                        <a:solidFill>
                          <a:srgbClr val="FF0000"/>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4 great challenges </a:t>
                      </a:r>
                      <a:r>
                        <a:rPr lang="en-GB" sz="1800" u="none" strike="noStrike" cap="none">
                          <a:solidFill>
                            <a:srgbClr val="FF0000"/>
                          </a:solidFill>
                        </a:rPr>
                        <a:t>7</a:t>
                      </a:r>
                      <a:endParaRPr sz="1800" u="none" strike="noStrike" cap="none">
                        <a:solidFill>
                          <a:srgbClr val="FF0000"/>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5 developing regions </a:t>
                      </a:r>
                      <a:r>
                        <a:rPr lang="en-GB" sz="1800" u="none" strike="noStrike" cap="none">
                          <a:solidFill>
                            <a:srgbClr val="FF0000"/>
                          </a:solidFill>
                        </a:rPr>
                        <a:t>7/8</a:t>
                      </a:r>
                      <a:endParaRPr sz="1800" u="none" strike="noStrike" cap="none">
                        <a:solidFill>
                          <a:srgbClr val="FF0000"/>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6 large disparities remain </a:t>
                      </a:r>
                      <a:r>
                        <a:rPr lang="en-GB" sz="1800" u="none" strike="noStrike" cap="none">
                          <a:solidFill>
                            <a:srgbClr val="FF0000"/>
                          </a:solidFill>
                        </a:rPr>
                        <a:t>12</a:t>
                      </a:r>
                      <a:endParaRPr sz="2400" u="none" strike="noStrike" cap="none">
                        <a:solidFill>
                          <a:srgbClr val="FF0000"/>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7 the richest households </a:t>
                      </a:r>
                      <a:r>
                        <a:rPr lang="en-GB" sz="1800" u="none" strike="noStrike" cap="none">
                          <a:solidFill>
                            <a:srgbClr val="FF0000"/>
                          </a:solidFill>
                        </a:rPr>
                        <a:t>13</a:t>
                      </a:r>
                      <a:endParaRPr sz="1800" u="none" strike="noStrike" cap="none">
                        <a:solidFill>
                          <a:srgbClr val="FF0000"/>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8 rural and urban areas </a:t>
                      </a:r>
                      <a:r>
                        <a:rPr lang="en-GB" sz="1800" u="none" strike="noStrike" cap="none">
                          <a:solidFill>
                            <a:srgbClr val="FF0000"/>
                          </a:solidFill>
                        </a:rPr>
                        <a:t>14</a:t>
                      </a:r>
                      <a:endParaRPr sz="1800" u="none" strike="noStrike" cap="none">
                        <a:solidFill>
                          <a:srgbClr val="FF0000"/>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9 Quality education for all </a:t>
                      </a:r>
                      <a:r>
                        <a:rPr lang="en-GB" sz="1800" u="none" strike="noStrike" cap="none">
                          <a:solidFill>
                            <a:srgbClr val="FF0000"/>
                          </a:solidFill>
                        </a:rPr>
                        <a:t>15</a:t>
                      </a:r>
                      <a:endParaRPr sz="1800" u="none" strike="noStrike" cap="none">
                        <a:solidFill>
                          <a:srgbClr val="FF0000"/>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10 eliminate inequalities </a:t>
                      </a:r>
                      <a:r>
                        <a:rPr lang="en-GB" sz="1800" u="none" strike="noStrike" cap="none">
                          <a:solidFill>
                            <a:srgbClr val="FF0000"/>
                          </a:solidFill>
                        </a:rPr>
                        <a:t>19/20</a:t>
                      </a:r>
                      <a:endParaRPr sz="1800" u="none" strike="noStrike" cap="none">
                        <a:solidFill>
                          <a:srgbClr val="FF0000"/>
                        </a:solidFill>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633</Words>
  <Application>Microsoft Office PowerPoint</Application>
  <PresentationFormat>On-screen Show (4:3)</PresentationFormat>
  <Paragraphs>114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Éducation de qualité: Facts and Figures  https://www.undp.org/content/undp/fr/home/sustainable-development-goals/goal-4-quality-education.html </vt:lpstr>
      <vt:lpstr>Parallel text - English </vt:lpstr>
      <vt:lpstr>Parallel Text - French</vt:lpstr>
      <vt:lpstr>Find the French for …</vt:lpstr>
      <vt:lpstr>Find the French for … Les réponses</vt:lpstr>
      <vt:lpstr>Find the French for … *the text line is given to help you</vt:lpstr>
      <vt:lpstr>https://www.opinion-way.com/fr/mediatheque/infographies/2-infographies/detail/36-plan-international-les-francais-et-le-droit-des-filles-a-l-education.html?tmpl=component </vt:lpstr>
      <vt:lpstr>https://www.plan-international.fr/info/actualites/news/2016-09-23-causes-et-consequences-des-inegalites-des-filles-face-leducation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Suzi Bewell</dc:creator>
  <cp:lastModifiedBy>decuser</cp:lastModifiedBy>
  <cp:revision>2</cp:revision>
  <dcterms:created xsi:type="dcterms:W3CDTF">2019-09-20T13:09:44Z</dcterms:created>
  <dcterms:modified xsi:type="dcterms:W3CDTF">2020-09-02T15:08:00Z</dcterms:modified>
</cp:coreProperties>
</file>