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74" r:id="rId5"/>
    <p:sldId id="276" r:id="rId6"/>
    <p:sldId id="259" r:id="rId7"/>
    <p:sldId id="260" r:id="rId8"/>
    <p:sldId id="261" r:id="rId9"/>
    <p:sldId id="262" r:id="rId10"/>
    <p:sldId id="273" r:id="rId11"/>
    <p:sldId id="275" r:id="rId12"/>
    <p:sldId id="263" r:id="rId13"/>
    <p:sldId id="264" r:id="rId14"/>
    <p:sldId id="277" r:id="rId15"/>
    <p:sldId id="272" r:id="rId16"/>
    <p:sldId id="265"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iA+iImAKK5IfkPgwfMMtY9zjdw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648" autoAdjust="0"/>
  </p:normalViewPr>
  <p:slideViewPr>
    <p:cSldViewPr snapToGrid="0">
      <p:cViewPr varScale="1">
        <p:scale>
          <a:sx n="57" d="100"/>
          <a:sy n="57" d="100"/>
        </p:scale>
        <p:origin x="177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98338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OIsFlkvupB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https://pixabay.com/de/photos/tafel-schultafel-leer-schiefertafel-597238/</a:t>
            </a: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
              <a:t>Longer more complex text to exploit with more able learners</a:t>
            </a:r>
            <a:endParaRPr/>
          </a:p>
        </p:txBody>
      </p:sp>
      <p:sp>
        <p:nvSpPr>
          <p:cNvPr id="146" name="Google Shape;14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e3f5b4a29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e3f5b4a29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e3f5b4a29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e3f5b4a29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7e3f5b4a29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e3f5b4a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e3f5b4a29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7e3f5b4a29_0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accessing their right to education in Senegal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 sz="1200" b="0" i="0" u="none" strike="noStrike" cap="none" smtClean="0">
                <a:solidFill>
                  <a:schemeClr val="dk1"/>
                </a:solidFill>
                <a:latin typeface="Calibri"/>
                <a:ea typeface="Calibri"/>
                <a:cs typeface="Calibri"/>
                <a:sym typeface="Calibri"/>
              </a:rPr>
              <a:t>4</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8974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 dirty="0"/>
              <a:t>Link to trailer: </a:t>
            </a:r>
            <a:r>
              <a:rPr lang="en-GB" dirty="0"/>
              <a:t>https://www.youtube.com/watch?v=aEHQePgNXNU</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 dirty="0"/>
          </a:p>
          <a:p>
            <a:pPr marL="0" lvl="0" indent="0" algn="l" rtl="0">
              <a:spcBef>
                <a:spcPts val="0"/>
              </a:spcBef>
              <a:spcAft>
                <a:spcPts val="0"/>
              </a:spcAft>
              <a:buClr>
                <a:schemeClr val="dk1"/>
              </a:buClr>
              <a:buSzPts val="1200"/>
              <a:buFont typeface="Calibri"/>
              <a:buNone/>
            </a:pPr>
            <a:endParaRPr lang="en" dirty="0"/>
          </a:p>
          <a:p>
            <a:pPr marL="0" lvl="0" indent="0" algn="l" rtl="0">
              <a:spcBef>
                <a:spcPts val="0"/>
              </a:spcBef>
              <a:spcAft>
                <a:spcPts val="0"/>
              </a:spcAft>
              <a:buClr>
                <a:schemeClr val="dk1"/>
              </a:buClr>
              <a:buSzPts val="1200"/>
              <a:buFont typeface="Calibri"/>
              <a:buNone/>
            </a:pPr>
            <a:r>
              <a:rPr lang="en" dirty="0"/>
              <a:t> Link to full film: </a:t>
            </a:r>
            <a:r>
              <a:rPr lang="en" u="sng" dirty="0">
                <a:solidFill>
                  <a:schemeClr val="hlink"/>
                </a:solidFill>
                <a:hlinkClick r:id="rId3"/>
              </a:rPr>
              <a:t>https://www.youtube.com/watch?v=OIsFlkvupBs</a:t>
            </a:r>
            <a:r>
              <a:rPr lang="en" dirty="0"/>
              <a:t> </a:t>
            </a:r>
            <a:endParaRPr dirty="0"/>
          </a:p>
        </p:txBody>
      </p:sp>
      <p:sp>
        <p:nvSpPr>
          <p:cNvPr id="107" name="Google Shape;10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15" name="Google Shape;11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23" name="Google Shape;123;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31" name="Google Shape;13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a:t>
            </a:r>
            <a:r>
              <a:rPr lang="en-GB" baseline="0" dirty="0"/>
              <a:t> links take you to information about the film which you can print or share on screen with your students. They cover key aspects of the students’ journeys in the film ‘Sur le </a:t>
            </a:r>
            <a:r>
              <a:rPr lang="en-GB" baseline="0" dirty="0" err="1"/>
              <a:t>chemin</a:t>
            </a:r>
            <a:r>
              <a:rPr lang="en-GB" baseline="0" dirty="0"/>
              <a:t> de </a:t>
            </a:r>
            <a:r>
              <a:rPr lang="en-GB" baseline="0" dirty="0" err="1"/>
              <a:t>l’ecole</a:t>
            </a:r>
            <a:r>
              <a:rPr lang="en-GB" baseline="0" dirty="0"/>
              <a:t>’. The conversations within the families of each child explore the importance they place on going to school. You may want to pick out these sections and show them, after students have read information in these links. </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 sz="1200" b="0" i="0" u="none" strike="noStrike" cap="none" smtClean="0">
                <a:solidFill>
                  <a:schemeClr val="dk1"/>
                </a:solidFill>
                <a:latin typeface="Calibri"/>
                <a:ea typeface="Calibri"/>
                <a:cs typeface="Calibri"/>
                <a:sym typeface="Calibri"/>
              </a:rPr>
              <a:t>10</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177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outdegomme.fr/ekladata.com/boutdegomme.eklablog.com/perso/cinema/Sur-le-chemin-de-l-e-cole-complet-.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youtube.com/watch?v=aEHQePgNXNU" TargetMode="External"/><Relationship Id="rId5" Type="http://schemas.openxmlformats.org/officeDocument/2006/relationships/hyperlink" Target="http://www.surlechemindelecole.org/causes-3-columns-2/" TargetMode="External"/><Relationship Id="rId4" Type="http://schemas.openxmlformats.org/officeDocument/2006/relationships/hyperlink" Target="http://www.kinomachtschule.at/data/surlechemindel_ecole.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eguardian.com/education/gallery/2012/sep/14/schools-around-the-world-children?fbclid=IwAR3Xm6uySxQhaG_YpL71nwYLZUbBUL82ui9AtXcD-Ua2ql_l6yS_9QNygk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un.org/sustainabledevelopment/fr/wp-content/uploads/sites/4/2016/10/Why_it_matters_Goal_4_French.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endmyfriend.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aEHQePgNXN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aEHQePgNXN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aEHQePgNXN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aEHQePgNXN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a:blip r:embed="rId3">
            <a:alphaModFix/>
          </a:blip>
          <a:stretch>
            <a:fillRect/>
          </a:stretch>
        </p:blipFill>
        <p:spPr>
          <a:xfrm>
            <a:off x="0" y="-76000"/>
            <a:ext cx="9144000" cy="6934000"/>
          </a:xfrm>
          <a:prstGeom prst="rect">
            <a:avLst/>
          </a:prstGeom>
          <a:noFill/>
          <a:ln>
            <a:noFill/>
          </a:ln>
        </p:spPr>
      </p:pic>
      <p:sp>
        <p:nvSpPr>
          <p:cNvPr id="89" name="Google Shape;89;p1"/>
          <p:cNvSpPr/>
          <p:nvPr/>
        </p:nvSpPr>
        <p:spPr>
          <a:xfrm>
            <a:off x="713675" y="1091358"/>
            <a:ext cx="7388700" cy="5543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4800" b="1" i="0" u="none" strike="noStrike" cap="none" dirty="0">
                <a:solidFill>
                  <a:schemeClr val="lt1"/>
                </a:solidFill>
              </a:rPr>
              <a:t>Éducation de qualité:</a:t>
            </a:r>
            <a:endParaRPr sz="4800" b="1" i="0" u="none" strike="noStrike" cap="none" dirty="0">
              <a:solidFill>
                <a:schemeClr val="lt1"/>
              </a:solidFill>
            </a:endParaRPr>
          </a:p>
          <a:p>
            <a:pPr marL="0" marR="0" lvl="0" indent="0" algn="ctr" rtl="0">
              <a:spcBef>
                <a:spcPts val="0"/>
              </a:spcBef>
              <a:spcAft>
                <a:spcPts val="0"/>
              </a:spcAft>
              <a:buNone/>
            </a:pPr>
            <a:endParaRPr sz="3600" b="1" dirty="0">
              <a:solidFill>
                <a:schemeClr val="lt1"/>
              </a:solidFill>
            </a:endParaRPr>
          </a:p>
          <a:p>
            <a:pPr marL="0" marR="0" lvl="0" indent="0" algn="ctr" rtl="0">
              <a:spcBef>
                <a:spcPts val="0"/>
              </a:spcBef>
              <a:spcAft>
                <a:spcPts val="0"/>
              </a:spcAft>
              <a:buNone/>
            </a:pPr>
            <a:r>
              <a:rPr lang="en" sz="3600" b="1" dirty="0">
                <a:solidFill>
                  <a:schemeClr val="lt1"/>
                </a:solidFill>
              </a:rPr>
              <a:t>Lesson 3</a:t>
            </a:r>
            <a:endParaRPr sz="3600" b="1"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9;p5"/>
          <p:cNvSpPr txBox="1">
            <a:spLocks/>
          </p:cNvSpPr>
          <p:nvPr/>
        </p:nvSpPr>
        <p:spPr>
          <a:xfrm>
            <a:off x="358589" y="1810871"/>
            <a:ext cx="8408893" cy="4903693"/>
          </a:xfrm>
          <a:prstGeom prst="roundRect">
            <a:avLst>
              <a:gd name="adj" fmla="val 1264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GB" dirty="0"/>
          </a:p>
        </p:txBody>
      </p:sp>
      <p:sp>
        <p:nvSpPr>
          <p:cNvPr id="3" name="Text Placeholder 2"/>
          <p:cNvSpPr>
            <a:spLocks noGrp="1"/>
          </p:cNvSpPr>
          <p:nvPr>
            <p:ph type="body" idx="1"/>
          </p:nvPr>
        </p:nvSpPr>
        <p:spPr>
          <a:xfrm>
            <a:off x="627530" y="2188601"/>
            <a:ext cx="8229600" cy="4525963"/>
          </a:xfrm>
        </p:spPr>
        <p:txBody>
          <a:bodyPr>
            <a:normAutofit lnSpcReduction="10000"/>
          </a:bodyPr>
          <a:lstStyle/>
          <a:p>
            <a:pPr marL="342900" lvl="0">
              <a:spcBef>
                <a:spcPts val="480"/>
              </a:spcBef>
              <a:buSzPts val="2400"/>
              <a:buNone/>
            </a:pPr>
            <a:r>
              <a:rPr lang="fr-FR" u="sng" dirty="0">
                <a:solidFill>
                  <a:schemeClr val="hlink"/>
                </a:solidFill>
                <a:hlinkClick r:id="rId3"/>
              </a:rPr>
              <a:t>http://boutdegomme.fr/ekladata.com/boutdegomme.eklablog.com/perso/cinema/Sur-le-chemin-de-l-e-cole-complet-.pdf</a:t>
            </a:r>
            <a:endParaRPr lang="fr-FR" u="sng" dirty="0">
              <a:solidFill>
                <a:schemeClr val="hlink"/>
              </a:solidFill>
            </a:endParaRPr>
          </a:p>
          <a:p>
            <a:pPr marL="342900" lvl="0">
              <a:spcBef>
                <a:spcPts val="480"/>
              </a:spcBef>
              <a:buSzPts val="2400"/>
              <a:buNone/>
            </a:pPr>
            <a:endParaRPr lang="fr-FR" u="sng" dirty="0">
              <a:solidFill>
                <a:schemeClr val="hlink"/>
              </a:solidFill>
            </a:endParaRPr>
          </a:p>
          <a:p>
            <a:pPr marL="342900">
              <a:spcBef>
                <a:spcPts val="480"/>
              </a:spcBef>
              <a:buSzPts val="2400"/>
              <a:buNone/>
            </a:pPr>
            <a:r>
              <a:rPr lang="fr-FR" u="sng">
                <a:solidFill>
                  <a:schemeClr val="hlink"/>
                </a:solidFill>
                <a:hlinkClick r:id="rId4"/>
              </a:rPr>
              <a:t>http://www.kinomachtschule.at/data/surlechemindel_ecole.pdf</a:t>
            </a:r>
            <a:endParaRPr lang="fr-FR"/>
          </a:p>
          <a:p>
            <a:pPr marL="342900" lvl="0">
              <a:spcBef>
                <a:spcPts val="480"/>
              </a:spcBef>
              <a:buSzPts val="2400"/>
              <a:buNone/>
            </a:pPr>
            <a:endParaRPr lang="fr-FR" dirty="0"/>
          </a:p>
          <a:p>
            <a:pPr marL="342900" lvl="0">
              <a:spcBef>
                <a:spcPts val="480"/>
              </a:spcBef>
              <a:buSzPts val="2400"/>
              <a:buNone/>
            </a:pPr>
            <a:r>
              <a:rPr lang="fr-FR" dirty="0"/>
              <a:t>Dossiers pédagogiques x 2  sur le film Sur le chemin de l’école</a:t>
            </a:r>
            <a:endParaRPr lang="fr-FR" u="sng" dirty="0">
              <a:solidFill>
                <a:schemeClr val="hlink"/>
              </a:solidFill>
              <a:hlinkClick r:id="rId5"/>
            </a:endParaRPr>
          </a:p>
          <a:p>
            <a:endParaRPr lang="en-GB" dirty="0"/>
          </a:p>
        </p:txBody>
      </p:sp>
      <p:sp>
        <p:nvSpPr>
          <p:cNvPr id="4" name="Google Shape;109;p5"/>
          <p:cNvSpPr>
            <a:spLocks noGrp="1"/>
          </p:cNvSpPr>
          <p:nvPr>
            <p:ph type="title"/>
          </p:nvPr>
        </p:nvSpPr>
        <p:spPr>
          <a:xfrm>
            <a:off x="457200" y="274638"/>
            <a:ext cx="8229600" cy="1276256"/>
          </a:xfrm>
          <a:prstGeom prst="roundRect">
            <a:avLst>
              <a:gd name="adj" fmla="val 1264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r>
              <a:rPr lang="en" b="1" u="sng" dirty="0">
                <a:solidFill>
                  <a:srgbClr val="0070C0"/>
                </a:solidFill>
                <a:hlinkClick r:id="rId6">
                  <a:extLst>
                    <a:ext uri="{A12FA001-AC4F-418D-AE19-62706E023703}">
                      <ahyp:hlinkClr xmlns:ahyp="http://schemas.microsoft.com/office/drawing/2018/hyperlinkcolor" val="tx"/>
                    </a:ext>
                  </a:extLst>
                </a:hlinkClick>
              </a:rPr>
              <a:t>Sur le chemin de l’école: </a:t>
            </a:r>
            <a:r>
              <a:rPr lang="en" b="1" u="sng" dirty="0">
                <a:solidFill>
                  <a:srgbClr val="0070C0"/>
                </a:solidFill>
              </a:rPr>
              <a:t>        bande annonce du film français</a:t>
            </a:r>
            <a:endParaRPr lang="en-GB" b="1" u="sng" dirty="0">
              <a:solidFill>
                <a:srgbClr val="0070C0"/>
              </a:solidFill>
            </a:endParaRPr>
          </a:p>
        </p:txBody>
      </p:sp>
    </p:spTree>
    <p:extLst>
      <p:ext uri="{BB962C8B-B14F-4D97-AF65-F5344CB8AC3E}">
        <p14:creationId xmlns:p14="http://schemas.microsoft.com/office/powerpoint/2010/main" val="1709365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E4C836-AB63-4658-90BA-0923C35D64E3}"/>
              </a:ext>
            </a:extLst>
          </p:cNvPr>
          <p:cNvPicPr>
            <a:picLocks noChangeAspect="1"/>
          </p:cNvPicPr>
          <p:nvPr/>
        </p:nvPicPr>
        <p:blipFill>
          <a:blip r:embed="rId2"/>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1F51D1DE-CD94-4B8F-B219-0F421E958EE6}"/>
              </a:ext>
            </a:extLst>
          </p:cNvPr>
          <p:cNvSpPr txBox="1"/>
          <p:nvPr/>
        </p:nvSpPr>
        <p:spPr>
          <a:xfrm>
            <a:off x="1684867" y="5908246"/>
            <a:ext cx="4690532" cy="400110"/>
          </a:xfrm>
          <a:prstGeom prst="rect">
            <a:avLst/>
          </a:prstGeom>
          <a:noFill/>
        </p:spPr>
        <p:txBody>
          <a:bodyPr wrap="square">
            <a:spAutoFit/>
          </a:bodyPr>
          <a:lstStyle/>
          <a:p>
            <a:r>
              <a:rPr lang="en-GB" sz="2000" dirty="0">
                <a:latin typeface="Calibri" panose="020F0502020204030204" pitchFamily="34" charset="0"/>
                <a:cs typeface="Calibri" panose="020F0502020204030204" pitchFamily="34" charset="0"/>
              </a:rPr>
              <a:t>Pair work in Senegalese classroom </a:t>
            </a:r>
          </a:p>
        </p:txBody>
      </p:sp>
    </p:spTree>
    <p:extLst>
      <p:ext uri="{BB962C8B-B14F-4D97-AF65-F5344CB8AC3E}">
        <p14:creationId xmlns:p14="http://schemas.microsoft.com/office/powerpoint/2010/main" val="15104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p:nvPr/>
        </p:nvSpPr>
        <p:spPr>
          <a:xfrm>
            <a:off x="142875" y="1383150"/>
            <a:ext cx="8840100" cy="4681500"/>
          </a:xfrm>
          <a:prstGeom prst="roundRect">
            <a:avLst>
              <a:gd name="adj" fmla="val 13246"/>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 b="1">
                <a:solidFill>
                  <a:srgbClr val="00527D"/>
                </a:solidFill>
              </a:rPr>
              <a:t>Other possible links to explore…</a:t>
            </a:r>
            <a:endParaRPr b="1">
              <a:solidFill>
                <a:srgbClr val="00527D"/>
              </a:solidFill>
            </a:endParaRPr>
          </a:p>
        </p:txBody>
      </p:sp>
      <p:sp>
        <p:nvSpPr>
          <p:cNvPr id="142" name="Google Shape;142;p9"/>
          <p:cNvSpPr txBox="1">
            <a:spLocks noGrp="1"/>
          </p:cNvSpPr>
          <p:nvPr>
            <p:ph type="body" idx="1"/>
          </p:nvPr>
        </p:nvSpPr>
        <p:spPr>
          <a:xfrm>
            <a:off x="457200" y="1600200"/>
            <a:ext cx="8294700" cy="42942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None/>
            </a:pPr>
            <a:r>
              <a:rPr lang="en" sz="2400" u="sng" dirty="0">
                <a:solidFill>
                  <a:schemeClr val="hlink"/>
                </a:solidFill>
                <a:hlinkClick r:id="rId3"/>
              </a:rPr>
              <a:t>https://www.theguardian.com/education/gallery/2012/sep/14/schools-around-the-world-children?fbclid=IwAR3Xm6uySxQhaG_YpL71nwYLZUbBUL82ui9AtXcD-Ua2ql_l6yS_9QNygk4</a:t>
            </a:r>
            <a:r>
              <a:rPr lang="en" sz="2400" dirty="0"/>
              <a:t> </a:t>
            </a:r>
            <a:endParaRPr dirty="0"/>
          </a:p>
          <a:p>
            <a:pPr marL="342900" lvl="0" indent="-342900" algn="l" rtl="0">
              <a:spcBef>
                <a:spcPts val="480"/>
              </a:spcBef>
              <a:spcAft>
                <a:spcPts val="0"/>
              </a:spcAft>
              <a:buClr>
                <a:schemeClr val="dk1"/>
              </a:buClr>
              <a:buSzPts val="2400"/>
              <a:buNone/>
            </a:pPr>
            <a:r>
              <a:rPr lang="en" sz="2400" dirty="0"/>
              <a:t>Guardian – Schools around the world photos and case studies </a:t>
            </a:r>
            <a:endParaRPr dirty="0"/>
          </a:p>
          <a:p>
            <a:pPr marL="342900" lvl="0" indent="-342900" algn="l" rtl="0">
              <a:spcBef>
                <a:spcPts val="480"/>
              </a:spcBef>
              <a:spcAft>
                <a:spcPts val="0"/>
              </a:spcAft>
              <a:buClr>
                <a:schemeClr val="dk1"/>
              </a:buClr>
              <a:buSzPts val="2400"/>
              <a:buNone/>
            </a:pPr>
            <a:endParaRPr sz="2400" dirty="0"/>
          </a:p>
          <a:p>
            <a:pPr marL="342900" lvl="0" indent="-342900" algn="l" rtl="0">
              <a:spcBef>
                <a:spcPts val="519"/>
              </a:spcBef>
              <a:spcAft>
                <a:spcPts val="0"/>
              </a:spcAft>
              <a:buClr>
                <a:schemeClr val="dk1"/>
              </a:buClr>
              <a:buSzPts val="2595"/>
              <a:buNone/>
            </a:pPr>
            <a:endParaRPr sz="2595" dirty="0"/>
          </a:p>
          <a:p>
            <a:pPr marL="342900" lvl="0" indent="-342900" algn="l" rtl="0">
              <a:spcBef>
                <a:spcPts val="640"/>
              </a:spcBef>
              <a:spcAft>
                <a:spcPts val="0"/>
              </a:spcAft>
              <a:buClr>
                <a:schemeClr val="dk1"/>
              </a:buClr>
              <a:buSzPts val="32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0"/>
          <p:cNvSpPr txBox="1">
            <a:spLocks noGrp="1"/>
          </p:cNvSpPr>
          <p:nvPr>
            <p:ph type="title"/>
          </p:nvPr>
        </p:nvSpPr>
        <p:spPr>
          <a:xfrm>
            <a:off x="457200" y="1"/>
            <a:ext cx="8229600" cy="775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1200"/>
              <a:buFont typeface="Calibri"/>
              <a:buNone/>
            </a:pPr>
            <a:r>
              <a:rPr lang="en" sz="1200" u="sng">
                <a:solidFill>
                  <a:schemeClr val="hlink"/>
                </a:solidFill>
                <a:hlinkClick r:id="rId3"/>
              </a:rPr>
              <a:t>https://www.un.org/sustainabledevelopment/fr/wp-content/uploads/sites/4/2016/10/Why_it_matters_Goal_4_French.pdf</a:t>
            </a:r>
            <a:r>
              <a:rPr lang="en" sz="1200"/>
              <a:t> </a:t>
            </a:r>
            <a:endParaRPr sz="1200"/>
          </a:p>
        </p:txBody>
      </p:sp>
      <p:pic>
        <p:nvPicPr>
          <p:cNvPr id="149" name="Google Shape;149;p10" descr="Screen Shot 2019-07-10 at 23.37.13.png"/>
          <p:cNvPicPr preferRelativeResize="0">
            <a:picLocks noGrp="1"/>
          </p:cNvPicPr>
          <p:nvPr>
            <p:ph type="body" idx="1"/>
          </p:nvPr>
        </p:nvPicPr>
        <p:blipFill rotWithShape="1">
          <a:blip r:embed="rId4">
            <a:alphaModFix/>
          </a:blip>
          <a:srcRect l="-3403" r="3531"/>
          <a:stretch/>
        </p:blipFill>
        <p:spPr>
          <a:xfrm>
            <a:off x="4657104" y="775212"/>
            <a:ext cx="4351800" cy="5654400"/>
          </a:xfrm>
          <a:prstGeom prst="rect">
            <a:avLst/>
          </a:prstGeom>
          <a:noFill/>
          <a:ln>
            <a:noFill/>
          </a:ln>
        </p:spPr>
      </p:pic>
      <p:pic>
        <p:nvPicPr>
          <p:cNvPr id="150" name="Google Shape;150;p10" descr="Screen Shot 2019-07-10 at 23.37.05.png"/>
          <p:cNvPicPr preferRelativeResize="0"/>
          <p:nvPr/>
        </p:nvPicPr>
        <p:blipFill rotWithShape="1">
          <a:blip r:embed="rId5">
            <a:alphaModFix/>
          </a:blip>
          <a:srcRect/>
          <a:stretch/>
        </p:blipFill>
        <p:spPr>
          <a:xfrm>
            <a:off x="185926" y="775200"/>
            <a:ext cx="4471178" cy="57452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BC99-7E03-4A9C-9EA5-6462595F4469}"/>
              </a:ext>
            </a:extLst>
          </p:cNvPr>
          <p:cNvSpPr>
            <a:spLocks noGrp="1"/>
          </p:cNvSpPr>
          <p:nvPr>
            <p:ph type="title"/>
          </p:nvPr>
        </p:nvSpPr>
        <p:spPr/>
        <p:txBody>
          <a:bodyPr>
            <a:normAutofit fontScale="90000"/>
          </a:bodyPr>
          <a:lstStyle/>
          <a:p>
            <a:r>
              <a:rPr lang="en-GB" b="1" dirty="0">
                <a:solidFill>
                  <a:schemeClr val="lt1"/>
                </a:solidFill>
              </a:rPr>
              <a:t>‘</a:t>
            </a:r>
            <a:r>
              <a:rPr lang="en" b="1" dirty="0">
                <a:solidFill>
                  <a:schemeClr val="lt1"/>
                </a:solidFill>
              </a:rPr>
              <a:t>Éducation </a:t>
            </a:r>
            <a:r>
              <a:rPr lang="en" sz="4400" b="1" i="0" u="none" strike="noStrike" cap="none" dirty="0">
                <a:solidFill>
                  <a:schemeClr val="lt1"/>
                </a:solidFill>
              </a:rPr>
              <a:t>de qualité</a:t>
            </a:r>
            <a:br>
              <a:rPr lang="en" sz="4400" b="1" i="0" u="none" strike="noStrike" cap="none" dirty="0">
                <a:solidFill>
                  <a:schemeClr val="lt1"/>
                </a:solidFill>
              </a:rPr>
            </a:br>
            <a:r>
              <a:rPr lang="en" sz="4400" b="1" i="0" u="none" strike="noStrike" cap="none" dirty="0">
                <a:solidFill>
                  <a:schemeClr val="lt1"/>
                </a:solidFill>
              </a:rPr>
              <a:t>What have you learnt? </a:t>
            </a:r>
            <a:endParaRPr lang="en-GB" dirty="0"/>
          </a:p>
        </p:txBody>
      </p:sp>
      <p:sp>
        <p:nvSpPr>
          <p:cNvPr id="5" name="Google Shape;140;p9">
            <a:extLst>
              <a:ext uri="{FF2B5EF4-FFF2-40B4-BE49-F238E27FC236}">
                <a16:creationId xmlns:a16="http://schemas.microsoft.com/office/drawing/2014/main" id="{60A8F490-4977-48D7-83A9-2226827793CF}"/>
              </a:ext>
            </a:extLst>
          </p:cNvPr>
          <p:cNvSpPr>
            <a:spLocks noGrp="1"/>
          </p:cNvSpPr>
          <p:nvPr>
            <p:ph type="body" idx="1"/>
          </p:nvPr>
        </p:nvSpPr>
        <p:spPr>
          <a:prstGeom prst="roundRect">
            <a:avLst>
              <a:gd name="adj" fmla="val 13246"/>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In pairs practice a French sentence which demonstrates your learning about our education topic.</a:t>
            </a:r>
            <a:endParaRPr dirty="0"/>
          </a:p>
        </p:txBody>
      </p:sp>
    </p:spTree>
    <p:extLst>
      <p:ext uri="{BB962C8B-B14F-4D97-AF65-F5344CB8AC3E}">
        <p14:creationId xmlns:p14="http://schemas.microsoft.com/office/powerpoint/2010/main" val="3320756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AB5EB069-BBF3-421D-B60B-667683522FC0}"/>
              </a:ext>
            </a:extLst>
          </p:cNvPr>
          <p:cNvPicPr>
            <a:picLocks noChangeAspect="1"/>
          </p:cNvPicPr>
          <p:nvPr/>
        </p:nvPicPr>
        <p:blipFill rotWithShape="1">
          <a:blip r:embed="rId3"/>
          <a:srcRect t="55385" b="13231"/>
          <a:stretch/>
        </p:blipFill>
        <p:spPr>
          <a:xfrm>
            <a:off x="47081" y="1421908"/>
            <a:ext cx="9049838" cy="4014183"/>
          </a:xfrm>
          <a:prstGeom prst="rect">
            <a:avLst/>
          </a:prstGeom>
        </p:spPr>
      </p:pic>
    </p:spTree>
    <p:extLst>
      <p:ext uri="{BB962C8B-B14F-4D97-AF65-F5344CB8AC3E}">
        <p14:creationId xmlns:p14="http://schemas.microsoft.com/office/powerpoint/2010/main" val="2951160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g7e3f5b4a29_0_9"/>
          <p:cNvPicPr preferRelativeResize="0"/>
          <p:nvPr/>
        </p:nvPicPr>
        <p:blipFill rotWithShape="1">
          <a:blip r:embed="rId3">
            <a:alphaModFix/>
          </a:blip>
          <a:srcRect/>
          <a:stretch/>
        </p:blipFill>
        <p:spPr>
          <a:xfrm>
            <a:off x="2598339" y="2730886"/>
            <a:ext cx="3605719" cy="1047169"/>
          </a:xfrm>
          <a:prstGeom prst="rect">
            <a:avLst/>
          </a:prstGeom>
          <a:noFill/>
          <a:ln>
            <a:noFill/>
          </a:ln>
        </p:spPr>
      </p:pic>
      <p:pic>
        <p:nvPicPr>
          <p:cNvPr id="156" name="Google Shape;156;g7e3f5b4a29_0_9"/>
          <p:cNvPicPr preferRelativeResize="0"/>
          <p:nvPr/>
        </p:nvPicPr>
        <p:blipFill rotWithShape="1">
          <a:blip r:embed="rId4">
            <a:alphaModFix/>
          </a:blip>
          <a:srcRect/>
          <a:stretch/>
        </p:blipFill>
        <p:spPr>
          <a:xfrm>
            <a:off x="2598350" y="3855925"/>
            <a:ext cx="1654450" cy="1167850"/>
          </a:xfrm>
          <a:prstGeom prst="rect">
            <a:avLst/>
          </a:prstGeom>
          <a:noFill/>
          <a:ln>
            <a:noFill/>
          </a:ln>
        </p:spPr>
      </p:pic>
      <p:sp>
        <p:nvSpPr>
          <p:cNvPr id="157" name="Google Shape;157;g7e3f5b4a29_0_9"/>
          <p:cNvSpPr/>
          <p:nvPr/>
        </p:nvSpPr>
        <p:spPr>
          <a:xfrm>
            <a:off x="4169601" y="3778050"/>
            <a:ext cx="2150400" cy="1323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r>
              <a:rPr lang="en" sz="1100" b="0" i="0" u="none" strike="noStrike" cap="none">
                <a:solidFill>
                  <a:srgbClr val="FFFFFF"/>
                </a:solidFill>
                <a:latin typeface="Calibri"/>
                <a:ea typeface="Calibri"/>
                <a:cs typeface="Calibri"/>
                <a:sym typeface="Calibri"/>
              </a:rPr>
              <a:t>.</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4" name="Picture 3">
            <a:extLst>
              <a:ext uri="{FF2B5EF4-FFF2-40B4-BE49-F238E27FC236}">
                <a16:creationId xmlns:a16="http://schemas.microsoft.com/office/drawing/2014/main" id="{4F2F2002-3210-446F-9753-47013524AE8F}"/>
              </a:ext>
            </a:extLst>
          </p:cNvPr>
          <p:cNvPicPr>
            <a:picLocks noChangeAspect="1"/>
          </p:cNvPicPr>
          <p:nvPr/>
        </p:nvPicPr>
        <p:blipFill rotWithShape="1">
          <a:blip r:embed="rId3"/>
          <a:srcRect l="39175" t="245" b="90313"/>
          <a:stretch/>
        </p:blipFill>
        <p:spPr>
          <a:xfrm>
            <a:off x="4320651" y="0"/>
            <a:ext cx="4693568" cy="1030571"/>
          </a:xfrm>
          <a:prstGeom prst="rect">
            <a:avLst/>
          </a:prstGeom>
        </p:spPr>
      </p:pic>
      <p:pic>
        <p:nvPicPr>
          <p:cNvPr id="3" name="Picture 2">
            <a:extLst>
              <a:ext uri="{FF2B5EF4-FFF2-40B4-BE49-F238E27FC236}">
                <a16:creationId xmlns:a16="http://schemas.microsoft.com/office/drawing/2014/main" id="{0D52A5DA-20FD-4862-8097-5496BD921568}"/>
              </a:ext>
            </a:extLst>
          </p:cNvPr>
          <p:cNvPicPr>
            <a:picLocks noChangeAspect="1"/>
          </p:cNvPicPr>
          <p:nvPr/>
        </p:nvPicPr>
        <p:blipFill rotWithShape="1">
          <a:blip r:embed="rId4"/>
          <a:srcRect t="52923" b="11589"/>
          <a:stretch/>
        </p:blipFill>
        <p:spPr>
          <a:xfrm>
            <a:off x="129781" y="1448974"/>
            <a:ext cx="8884438" cy="445945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3" name="Picture 2">
            <a:extLst>
              <a:ext uri="{FF2B5EF4-FFF2-40B4-BE49-F238E27FC236}">
                <a16:creationId xmlns:a16="http://schemas.microsoft.com/office/drawing/2014/main" id="{64061ECD-592E-456E-BED5-3B72298DFEE7}"/>
              </a:ext>
            </a:extLst>
          </p:cNvPr>
          <p:cNvPicPr>
            <a:picLocks noChangeAspect="1"/>
          </p:cNvPicPr>
          <p:nvPr/>
        </p:nvPicPr>
        <p:blipFill rotWithShape="1">
          <a:blip r:embed="rId3"/>
          <a:srcRect l="39175" t="245" b="90313"/>
          <a:stretch/>
        </p:blipFill>
        <p:spPr>
          <a:xfrm>
            <a:off x="4450432" y="0"/>
            <a:ext cx="4693568" cy="1030571"/>
          </a:xfrm>
          <a:prstGeom prst="rect">
            <a:avLst/>
          </a:prstGeom>
        </p:spPr>
      </p:pic>
      <p:pic>
        <p:nvPicPr>
          <p:cNvPr id="5" name="Picture 4">
            <a:extLst>
              <a:ext uri="{FF2B5EF4-FFF2-40B4-BE49-F238E27FC236}">
                <a16:creationId xmlns:a16="http://schemas.microsoft.com/office/drawing/2014/main" id="{405F35F4-958B-4EDF-8B52-49EDA0CAC74F}"/>
              </a:ext>
            </a:extLst>
          </p:cNvPr>
          <p:cNvPicPr>
            <a:picLocks noChangeAspect="1"/>
          </p:cNvPicPr>
          <p:nvPr/>
        </p:nvPicPr>
        <p:blipFill rotWithShape="1">
          <a:blip r:embed="rId4"/>
          <a:srcRect t="15026" b="45437"/>
          <a:stretch/>
        </p:blipFill>
        <p:spPr>
          <a:xfrm>
            <a:off x="0" y="1231025"/>
            <a:ext cx="9144000" cy="51135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9CF76E-E960-4199-9BF8-DF82C84823C6}"/>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8D4A39F0-8BE6-48B0-A181-00EBB85E550E}"/>
              </a:ext>
            </a:extLst>
          </p:cNvPr>
          <p:cNvSpPr txBox="1"/>
          <p:nvPr/>
        </p:nvSpPr>
        <p:spPr>
          <a:xfrm>
            <a:off x="1735666" y="237067"/>
            <a:ext cx="6206067" cy="615553"/>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Students accessing their right to education in Senegal</a:t>
            </a:r>
          </a:p>
          <a:p>
            <a:endParaRPr lang="en-GB" dirty="0"/>
          </a:p>
        </p:txBody>
      </p:sp>
    </p:spTree>
    <p:extLst>
      <p:ext uri="{BB962C8B-B14F-4D97-AF65-F5344CB8AC3E}">
        <p14:creationId xmlns:p14="http://schemas.microsoft.com/office/powerpoint/2010/main" val="4005740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9;p5">
            <a:extLst>
              <a:ext uri="{FF2B5EF4-FFF2-40B4-BE49-F238E27FC236}">
                <a16:creationId xmlns:a16="http://schemas.microsoft.com/office/drawing/2014/main" id="{94387661-87F5-4AF1-97DB-B93C98FADAA3}"/>
              </a:ext>
            </a:extLst>
          </p:cNvPr>
          <p:cNvSpPr txBox="1">
            <a:spLocks/>
          </p:cNvSpPr>
          <p:nvPr/>
        </p:nvSpPr>
        <p:spPr>
          <a:xfrm>
            <a:off x="367553" y="1416642"/>
            <a:ext cx="8408893" cy="4903693"/>
          </a:xfrm>
          <a:prstGeom prst="roundRect">
            <a:avLst>
              <a:gd name="adj" fmla="val 1264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GB" dirty="0"/>
          </a:p>
        </p:txBody>
      </p:sp>
      <p:sp>
        <p:nvSpPr>
          <p:cNvPr id="2" name="Title 1">
            <a:extLst>
              <a:ext uri="{FF2B5EF4-FFF2-40B4-BE49-F238E27FC236}">
                <a16:creationId xmlns:a16="http://schemas.microsoft.com/office/drawing/2014/main" id="{AD5B3A78-E581-446B-A2E7-A7D049484335}"/>
              </a:ext>
            </a:extLst>
          </p:cNvPr>
          <p:cNvSpPr>
            <a:spLocks noGrp="1"/>
          </p:cNvSpPr>
          <p:nvPr>
            <p:ph type="title"/>
          </p:nvPr>
        </p:nvSpPr>
        <p:spPr/>
        <p:txBody>
          <a:bodyPr>
            <a:normAutofit fontScale="90000"/>
          </a:bodyPr>
          <a:lstStyle/>
          <a:p>
            <a:r>
              <a:rPr lang="en-GB" dirty="0"/>
              <a:t>What are the benefits of education?</a:t>
            </a:r>
          </a:p>
        </p:txBody>
      </p:sp>
      <p:sp>
        <p:nvSpPr>
          <p:cNvPr id="3" name="Text Placeholder 2">
            <a:extLst>
              <a:ext uri="{FF2B5EF4-FFF2-40B4-BE49-F238E27FC236}">
                <a16:creationId xmlns:a16="http://schemas.microsoft.com/office/drawing/2014/main" id="{4F68B532-0CDD-4998-BB57-65C18AF5E9D1}"/>
              </a:ext>
            </a:extLst>
          </p:cNvPr>
          <p:cNvSpPr>
            <a:spLocks noGrp="1"/>
          </p:cNvSpPr>
          <p:nvPr>
            <p:ph type="body" idx="1"/>
          </p:nvPr>
        </p:nvSpPr>
        <p:spPr>
          <a:xfrm>
            <a:off x="546846" y="1605506"/>
            <a:ext cx="8229600" cy="4525963"/>
          </a:xfrm>
        </p:spPr>
        <p:txBody>
          <a:bodyPr/>
          <a:lstStyle/>
          <a:p>
            <a:r>
              <a:rPr lang="en-GB" dirty="0"/>
              <a:t>In pairs match the English and French statements</a:t>
            </a:r>
          </a:p>
          <a:p>
            <a:r>
              <a:rPr lang="en-GB" dirty="0"/>
              <a:t>Discuss and rank the French version in a Diamond 9</a:t>
            </a:r>
          </a:p>
        </p:txBody>
      </p:sp>
      <p:pic>
        <p:nvPicPr>
          <p:cNvPr id="6" name="Picture 5">
            <a:extLst>
              <a:ext uri="{FF2B5EF4-FFF2-40B4-BE49-F238E27FC236}">
                <a16:creationId xmlns:a16="http://schemas.microsoft.com/office/drawing/2014/main" id="{6E17D1A9-7164-49B1-AB5C-C5894A85D992}"/>
              </a:ext>
            </a:extLst>
          </p:cNvPr>
          <p:cNvPicPr>
            <a:picLocks noChangeAspect="1"/>
          </p:cNvPicPr>
          <p:nvPr/>
        </p:nvPicPr>
        <p:blipFill rotWithShape="1">
          <a:blip r:embed="rId2"/>
          <a:srcRect l="23920" t="28491"/>
          <a:stretch/>
        </p:blipFill>
        <p:spPr>
          <a:xfrm>
            <a:off x="3572933" y="4262716"/>
            <a:ext cx="2692928" cy="1719176"/>
          </a:xfrm>
          <a:prstGeom prst="rect">
            <a:avLst/>
          </a:prstGeom>
        </p:spPr>
      </p:pic>
      <p:cxnSp>
        <p:nvCxnSpPr>
          <p:cNvPr id="8" name="Straight Arrow Connector 7">
            <a:extLst>
              <a:ext uri="{FF2B5EF4-FFF2-40B4-BE49-F238E27FC236}">
                <a16:creationId xmlns:a16="http://schemas.microsoft.com/office/drawing/2014/main" id="{09C5EFAC-963C-4E3E-94D9-47028FA16A72}"/>
              </a:ext>
            </a:extLst>
          </p:cNvPr>
          <p:cNvCxnSpPr>
            <a:cxnSpLocks/>
          </p:cNvCxnSpPr>
          <p:nvPr/>
        </p:nvCxnSpPr>
        <p:spPr>
          <a:xfrm>
            <a:off x="2997200" y="4073850"/>
            <a:ext cx="1117600" cy="4473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45B57D55-870A-4B13-B04F-61570E357E73}"/>
              </a:ext>
            </a:extLst>
          </p:cNvPr>
          <p:cNvCxnSpPr>
            <a:cxnSpLocks/>
          </p:cNvCxnSpPr>
          <p:nvPr/>
        </p:nvCxnSpPr>
        <p:spPr>
          <a:xfrm flipH="1">
            <a:off x="4919397" y="5441358"/>
            <a:ext cx="1427147" cy="2218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BF1B437-6220-458D-9A38-A1124AF82B36}"/>
              </a:ext>
            </a:extLst>
          </p:cNvPr>
          <p:cNvSpPr txBox="1"/>
          <p:nvPr/>
        </p:nvSpPr>
        <p:spPr>
          <a:xfrm>
            <a:off x="6346543" y="5244504"/>
            <a:ext cx="2052390" cy="707886"/>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Least important reason</a:t>
            </a:r>
          </a:p>
        </p:txBody>
      </p:sp>
      <p:sp>
        <p:nvSpPr>
          <p:cNvPr id="18" name="TextBox 17">
            <a:extLst>
              <a:ext uri="{FF2B5EF4-FFF2-40B4-BE49-F238E27FC236}">
                <a16:creationId xmlns:a16="http://schemas.microsoft.com/office/drawing/2014/main" id="{70547422-4375-4FF5-A21F-C8852CAD41C7}"/>
              </a:ext>
            </a:extLst>
          </p:cNvPr>
          <p:cNvSpPr txBox="1"/>
          <p:nvPr/>
        </p:nvSpPr>
        <p:spPr>
          <a:xfrm>
            <a:off x="1145489" y="3840325"/>
            <a:ext cx="1987178" cy="707886"/>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Most important reason </a:t>
            </a:r>
          </a:p>
        </p:txBody>
      </p:sp>
    </p:spTree>
    <p:extLst>
      <p:ext uri="{BB962C8B-B14F-4D97-AF65-F5344CB8AC3E}">
        <p14:creationId xmlns:p14="http://schemas.microsoft.com/office/powerpoint/2010/main" val="2307872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p:nvPr/>
        </p:nvSpPr>
        <p:spPr>
          <a:xfrm>
            <a:off x="292706" y="1339558"/>
            <a:ext cx="8694000" cy="5094900"/>
          </a:xfrm>
          <a:prstGeom prst="roundRect">
            <a:avLst>
              <a:gd name="adj" fmla="val 1264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txBox="1">
            <a:spLocks noGrp="1"/>
          </p:cNvSpPr>
          <p:nvPr>
            <p:ph type="title"/>
          </p:nvPr>
        </p:nvSpPr>
        <p:spPr>
          <a:xfrm>
            <a:off x="457200" y="274637"/>
            <a:ext cx="8229600" cy="1143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 b="1" u="sng" dirty="0">
                <a:solidFill>
                  <a:srgbClr val="00527D"/>
                </a:solidFill>
                <a:hlinkClick r:id="rId3"/>
              </a:rPr>
              <a:t>Sur le chemin de l’école</a:t>
            </a:r>
            <a:br>
              <a:rPr lang="en" b="1" u="sng" dirty="0">
                <a:solidFill>
                  <a:srgbClr val="00527D"/>
                </a:solidFill>
              </a:rPr>
            </a:br>
            <a:r>
              <a:rPr lang="en" sz="1600" b="1" dirty="0">
                <a:solidFill>
                  <a:schemeClr val="tx1"/>
                </a:solidFill>
              </a:rPr>
              <a:t>Trailer for the film: total time 1 min 24 secs</a:t>
            </a:r>
            <a:endParaRPr sz="1600" b="1" dirty="0">
              <a:solidFill>
                <a:schemeClr val="tx1"/>
              </a:solidFill>
            </a:endParaRPr>
          </a:p>
        </p:txBody>
      </p:sp>
      <p:sp>
        <p:nvSpPr>
          <p:cNvPr id="111" name="Google Shape;111;p5"/>
          <p:cNvSpPr txBox="1">
            <a:spLocks noGrp="1"/>
          </p:cNvSpPr>
          <p:nvPr>
            <p:ph type="body" idx="1"/>
          </p:nvPr>
        </p:nvSpPr>
        <p:spPr>
          <a:xfrm>
            <a:off x="457200" y="1608667"/>
            <a:ext cx="8229600" cy="45260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2800"/>
              <a:buNone/>
            </a:pPr>
            <a:r>
              <a:rPr lang="en" sz="2800" dirty="0"/>
              <a:t>Regarde la bande annonce du film français, </a:t>
            </a:r>
            <a:r>
              <a:rPr lang="en" sz="2800" b="1" i="1" dirty="0"/>
              <a:t>Sur le chemin de l’école</a:t>
            </a:r>
            <a:r>
              <a:rPr lang="en" sz="2800" i="1" dirty="0"/>
              <a:t> </a:t>
            </a:r>
            <a:r>
              <a:rPr lang="en" sz="2800" dirty="0"/>
              <a:t>et réponds aux questions suivantes en anglais:</a:t>
            </a:r>
            <a:endParaRPr sz="2800" dirty="0"/>
          </a:p>
          <a:p>
            <a:pPr marL="0" lvl="0" indent="0" algn="l" rtl="0">
              <a:spcBef>
                <a:spcPts val="360"/>
              </a:spcBef>
              <a:spcAft>
                <a:spcPts val="0"/>
              </a:spcAft>
              <a:buClr>
                <a:schemeClr val="dk1"/>
              </a:buClr>
              <a:buSzPts val="2800"/>
              <a:buNone/>
            </a:pPr>
            <a:r>
              <a:rPr lang="en" sz="2800" dirty="0"/>
              <a:t>1 What are the names of the 4 main characters?</a:t>
            </a:r>
            <a:endParaRPr sz="2800" dirty="0"/>
          </a:p>
          <a:p>
            <a:pPr marL="0" lvl="0" indent="0" algn="l" rtl="0">
              <a:spcBef>
                <a:spcPts val="360"/>
              </a:spcBef>
              <a:spcAft>
                <a:spcPts val="0"/>
              </a:spcAft>
              <a:buClr>
                <a:schemeClr val="dk1"/>
              </a:buClr>
              <a:buSzPts val="2800"/>
              <a:buNone/>
            </a:pPr>
            <a:r>
              <a:rPr lang="en" sz="2800" dirty="0"/>
              <a:t>2 What countries do they come from?</a:t>
            </a:r>
            <a:endParaRPr sz="2800" dirty="0"/>
          </a:p>
          <a:p>
            <a:pPr marL="0" lvl="0" indent="0" algn="l" rtl="0">
              <a:spcBef>
                <a:spcPts val="360"/>
              </a:spcBef>
              <a:spcAft>
                <a:spcPts val="0"/>
              </a:spcAft>
              <a:buClr>
                <a:schemeClr val="dk1"/>
              </a:buClr>
              <a:buSzPts val="2800"/>
              <a:buNone/>
            </a:pPr>
            <a:r>
              <a:rPr lang="en" sz="2800" dirty="0"/>
              <a:t>3 Who has the longest journey to school (km)?</a:t>
            </a:r>
            <a:endParaRPr sz="2800" dirty="0"/>
          </a:p>
          <a:p>
            <a:pPr marL="0" lvl="0" indent="0" algn="l" rtl="0">
              <a:spcBef>
                <a:spcPts val="360"/>
              </a:spcBef>
              <a:spcAft>
                <a:spcPts val="0"/>
              </a:spcAft>
              <a:buClr>
                <a:schemeClr val="dk1"/>
              </a:buClr>
              <a:buSzPts val="2800"/>
              <a:buNone/>
            </a:pPr>
            <a:r>
              <a:rPr lang="en" sz="2800" dirty="0"/>
              <a:t>4 Whose journey takes the longest time?</a:t>
            </a:r>
            <a:endParaRPr sz="2800" dirty="0"/>
          </a:p>
          <a:p>
            <a:pPr marL="0" lvl="0" indent="0" algn="l" rtl="0">
              <a:spcBef>
                <a:spcPts val="360"/>
              </a:spcBef>
              <a:spcAft>
                <a:spcPts val="0"/>
              </a:spcAft>
              <a:buClr>
                <a:schemeClr val="dk1"/>
              </a:buClr>
              <a:buSzPts val="2800"/>
              <a:buNone/>
            </a:pPr>
            <a:r>
              <a:rPr lang="en" sz="2800" dirty="0"/>
              <a:t>5 What animal do Jackson and his friends encounter on their journey?</a:t>
            </a:r>
            <a:endParaRPr sz="2800" dirty="0"/>
          </a:p>
          <a:p>
            <a:pPr marL="0" lvl="0" indent="0" algn="l" rtl="0">
              <a:spcBef>
                <a:spcPts val="360"/>
              </a:spcBef>
              <a:spcAft>
                <a:spcPts val="0"/>
              </a:spcAft>
              <a:buClr>
                <a:schemeClr val="dk1"/>
              </a:buClr>
              <a:buSzPts val="2800"/>
              <a:buNone/>
            </a:pPr>
            <a:r>
              <a:rPr lang="en" sz="2800" dirty="0"/>
              <a:t>6 How much value do they place on education?</a:t>
            </a:r>
            <a:endParaRPr sz="2800" dirty="0"/>
          </a:p>
          <a:p>
            <a:pPr marL="0" lvl="0" indent="0" algn="l" rtl="0">
              <a:spcBef>
                <a:spcPts val="360"/>
              </a:spcBef>
              <a:spcAft>
                <a:spcPts val="0"/>
              </a:spcAft>
              <a:buClr>
                <a:schemeClr val="dk1"/>
              </a:buClr>
              <a:buSzPts val="32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p:nvPr/>
        </p:nvSpPr>
        <p:spPr>
          <a:xfrm>
            <a:off x="300950" y="1456100"/>
            <a:ext cx="8621100" cy="5094900"/>
          </a:xfrm>
          <a:prstGeom prst="roundRect">
            <a:avLst>
              <a:gd name="adj" fmla="val 1145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txBox="1">
            <a:spLocks noGrp="1"/>
          </p:cNvSpPr>
          <p:nvPr>
            <p:ph type="title"/>
          </p:nvPr>
        </p:nvSpPr>
        <p:spPr>
          <a:xfrm>
            <a:off x="457200" y="274637"/>
            <a:ext cx="8229600" cy="1143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 b="1" u="sng">
                <a:solidFill>
                  <a:srgbClr val="00527D"/>
                </a:solidFill>
                <a:hlinkClick r:id="rId3"/>
              </a:rPr>
              <a:t>Sur le chemin de l’école</a:t>
            </a:r>
            <a:endParaRPr b="1">
              <a:solidFill>
                <a:srgbClr val="00527D"/>
              </a:solidFill>
            </a:endParaRPr>
          </a:p>
        </p:txBody>
      </p:sp>
      <p:sp>
        <p:nvSpPr>
          <p:cNvPr id="119" name="Google Shape;119;p6"/>
          <p:cNvSpPr txBox="1">
            <a:spLocks noGrp="1"/>
          </p:cNvSpPr>
          <p:nvPr>
            <p:ph type="body" idx="1"/>
          </p:nvPr>
        </p:nvSpPr>
        <p:spPr>
          <a:xfrm>
            <a:off x="457200" y="1600200"/>
            <a:ext cx="8229600" cy="45260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2800"/>
              <a:buNone/>
            </a:pPr>
            <a:r>
              <a:rPr lang="en" sz="2800"/>
              <a:t>Regarde la bande annonce du film français, </a:t>
            </a:r>
            <a:r>
              <a:rPr lang="en" sz="2800" b="1" i="1"/>
              <a:t>Sur le chemin de l’école</a:t>
            </a:r>
            <a:r>
              <a:rPr lang="en" sz="2800" i="1"/>
              <a:t> </a:t>
            </a:r>
            <a:r>
              <a:rPr lang="en" sz="2800"/>
              <a:t>et réponds aux questions suivantes en français:</a:t>
            </a:r>
            <a:endParaRPr sz="2800"/>
          </a:p>
          <a:p>
            <a:pPr marL="0" lvl="0" indent="0" algn="l" rtl="0">
              <a:spcBef>
                <a:spcPts val="360"/>
              </a:spcBef>
              <a:spcAft>
                <a:spcPts val="0"/>
              </a:spcAft>
              <a:buClr>
                <a:schemeClr val="dk1"/>
              </a:buClr>
              <a:buSzPts val="2800"/>
              <a:buNone/>
            </a:pPr>
            <a:r>
              <a:rPr lang="en" sz="2800"/>
              <a:t>1 Comment s’appellent les 4 caractères principaux du film?</a:t>
            </a:r>
            <a:endParaRPr sz="2800"/>
          </a:p>
          <a:p>
            <a:pPr marL="0" lvl="0" indent="0" algn="l" rtl="0">
              <a:spcBef>
                <a:spcPts val="360"/>
              </a:spcBef>
              <a:spcAft>
                <a:spcPts val="0"/>
              </a:spcAft>
              <a:buClr>
                <a:schemeClr val="dk1"/>
              </a:buClr>
              <a:buSzPts val="2800"/>
              <a:buNone/>
            </a:pPr>
            <a:r>
              <a:rPr lang="en" sz="2800"/>
              <a:t>2 Ils viennent de quels pays ?</a:t>
            </a:r>
            <a:endParaRPr sz="2800"/>
          </a:p>
          <a:p>
            <a:pPr marL="0" lvl="0" indent="0" algn="l" rtl="0">
              <a:spcBef>
                <a:spcPts val="360"/>
              </a:spcBef>
              <a:spcAft>
                <a:spcPts val="0"/>
              </a:spcAft>
              <a:buClr>
                <a:schemeClr val="dk1"/>
              </a:buClr>
              <a:buSzPts val="2800"/>
              <a:buNone/>
            </a:pPr>
            <a:r>
              <a:rPr lang="en" sz="2800"/>
              <a:t>3 Qui a le trajet le plus long en kilomètres?</a:t>
            </a:r>
            <a:endParaRPr sz="2800"/>
          </a:p>
          <a:p>
            <a:pPr marL="0" lvl="0" indent="0" algn="l" rtl="0">
              <a:spcBef>
                <a:spcPts val="360"/>
              </a:spcBef>
              <a:spcAft>
                <a:spcPts val="0"/>
              </a:spcAft>
              <a:buClr>
                <a:schemeClr val="dk1"/>
              </a:buClr>
              <a:buSzPts val="2800"/>
              <a:buNone/>
            </a:pPr>
            <a:r>
              <a:rPr lang="en" sz="2800"/>
              <a:t>4 Qui prends le plus de temps à voyager à l’école?</a:t>
            </a:r>
            <a:endParaRPr sz="2800"/>
          </a:p>
          <a:p>
            <a:pPr marL="0" lvl="0" indent="0" algn="l" rtl="0">
              <a:spcBef>
                <a:spcPts val="360"/>
              </a:spcBef>
              <a:spcAft>
                <a:spcPts val="0"/>
              </a:spcAft>
              <a:buClr>
                <a:schemeClr val="dk1"/>
              </a:buClr>
              <a:buSzPts val="2800"/>
              <a:buNone/>
            </a:pPr>
            <a:r>
              <a:rPr lang="en" sz="2800"/>
              <a:t>5 Ils voient quels animaux sur le chemin de l’école?</a:t>
            </a:r>
            <a:endParaRPr sz="2800"/>
          </a:p>
          <a:p>
            <a:pPr marL="0" lvl="0" indent="0" algn="l" rtl="0">
              <a:spcBef>
                <a:spcPts val="360"/>
              </a:spcBef>
              <a:spcAft>
                <a:spcPts val="0"/>
              </a:spcAft>
              <a:buClr>
                <a:schemeClr val="dk1"/>
              </a:buClr>
              <a:buSzPts val="2800"/>
              <a:buNone/>
            </a:pPr>
            <a:r>
              <a:rPr lang="en" sz="2800"/>
              <a:t>6 Ils mettent une grande /petite valeur sur l’éducation?</a:t>
            </a:r>
            <a:endParaRPr sz="2800"/>
          </a:p>
          <a:p>
            <a:pPr marL="0" lvl="0" indent="0" algn="l" rtl="0">
              <a:spcBef>
                <a:spcPts val="360"/>
              </a:spcBef>
              <a:spcAft>
                <a:spcPts val="0"/>
              </a:spcAft>
              <a:buClr>
                <a:schemeClr val="dk1"/>
              </a:buClr>
              <a:buSzPts val="32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p:nvPr/>
        </p:nvSpPr>
        <p:spPr>
          <a:xfrm>
            <a:off x="82075" y="1480425"/>
            <a:ext cx="8913000" cy="4803000"/>
          </a:xfrm>
          <a:prstGeom prst="roundRect">
            <a:avLst>
              <a:gd name="adj" fmla="val 12911"/>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txBox="1">
            <a:spLocks noGrp="1"/>
          </p:cNvSpPr>
          <p:nvPr>
            <p:ph type="title"/>
          </p:nvPr>
        </p:nvSpPr>
        <p:spPr>
          <a:xfrm>
            <a:off x="457200" y="274637"/>
            <a:ext cx="8229600" cy="1143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 b="1" u="sng">
                <a:solidFill>
                  <a:srgbClr val="00527D"/>
                </a:solidFill>
                <a:hlinkClick r:id="rId3"/>
              </a:rPr>
              <a:t>Sur le chemin de l’école</a:t>
            </a:r>
            <a:br>
              <a:rPr lang="en" b="1">
                <a:solidFill>
                  <a:srgbClr val="00527D"/>
                </a:solidFill>
              </a:rPr>
            </a:br>
            <a:r>
              <a:rPr lang="en" b="1">
                <a:solidFill>
                  <a:srgbClr val="FF0000"/>
                </a:solidFill>
              </a:rPr>
              <a:t>Les réponses</a:t>
            </a:r>
            <a:endParaRPr b="1">
              <a:solidFill>
                <a:srgbClr val="FF0000"/>
              </a:solidFill>
            </a:endParaRPr>
          </a:p>
        </p:txBody>
      </p:sp>
      <p:sp>
        <p:nvSpPr>
          <p:cNvPr id="127" name="Google Shape;127;p7"/>
          <p:cNvSpPr txBox="1">
            <a:spLocks noGrp="1"/>
          </p:cNvSpPr>
          <p:nvPr>
            <p:ph type="body" idx="1"/>
          </p:nvPr>
        </p:nvSpPr>
        <p:spPr>
          <a:xfrm>
            <a:off x="254000" y="1600200"/>
            <a:ext cx="8636000" cy="45260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2400"/>
              <a:buNone/>
            </a:pPr>
            <a:r>
              <a:rPr lang="en" sz="2400"/>
              <a:t>Regarde la bande annonce du film français, </a:t>
            </a:r>
            <a:r>
              <a:rPr lang="en" sz="2400" b="1" i="1"/>
              <a:t>Sur le chemin de l’école</a:t>
            </a:r>
            <a:r>
              <a:rPr lang="en" sz="2400" i="1"/>
              <a:t> </a:t>
            </a:r>
            <a:r>
              <a:rPr lang="en" sz="2400"/>
              <a:t>et réponds aux questions suivantes en français:</a:t>
            </a:r>
            <a:endParaRPr sz="2400"/>
          </a:p>
          <a:p>
            <a:pPr marL="0" lvl="0" indent="0" algn="l" rtl="0">
              <a:spcBef>
                <a:spcPts val="360"/>
              </a:spcBef>
              <a:spcAft>
                <a:spcPts val="0"/>
              </a:spcAft>
              <a:buClr>
                <a:schemeClr val="dk1"/>
              </a:buClr>
              <a:buSzPts val="2400"/>
              <a:buNone/>
            </a:pPr>
            <a:r>
              <a:rPr lang="en" sz="2400"/>
              <a:t>1 Comment s’appellent les 4 caractères principaux du film? </a:t>
            </a:r>
            <a:r>
              <a:rPr lang="en" sz="2400">
                <a:solidFill>
                  <a:srgbClr val="FF0000"/>
                </a:solidFill>
              </a:rPr>
              <a:t>Jackson, Samuel, Zahira, Carlos</a:t>
            </a:r>
            <a:endParaRPr sz="2400"/>
          </a:p>
          <a:p>
            <a:pPr marL="0" lvl="0" indent="0" algn="l" rtl="0">
              <a:spcBef>
                <a:spcPts val="360"/>
              </a:spcBef>
              <a:spcAft>
                <a:spcPts val="0"/>
              </a:spcAft>
              <a:buClr>
                <a:schemeClr val="dk1"/>
              </a:buClr>
              <a:buSzPts val="2400"/>
              <a:buNone/>
            </a:pPr>
            <a:r>
              <a:rPr lang="en" sz="2400"/>
              <a:t>2 Ils viennent de quels pays? </a:t>
            </a:r>
            <a:r>
              <a:rPr lang="en" sz="2400">
                <a:solidFill>
                  <a:srgbClr val="FF0000"/>
                </a:solidFill>
              </a:rPr>
              <a:t>le</a:t>
            </a:r>
            <a:r>
              <a:rPr lang="en" sz="2400"/>
              <a:t> </a:t>
            </a:r>
            <a:r>
              <a:rPr lang="en" sz="2400">
                <a:solidFill>
                  <a:srgbClr val="FF0000"/>
                </a:solidFill>
              </a:rPr>
              <a:t>Kenya, l’Inde, le Maroc, l’Argentine</a:t>
            </a:r>
            <a:endParaRPr sz="2400"/>
          </a:p>
          <a:p>
            <a:pPr marL="0" lvl="0" indent="0" algn="l" rtl="0">
              <a:spcBef>
                <a:spcPts val="360"/>
              </a:spcBef>
              <a:spcAft>
                <a:spcPts val="0"/>
              </a:spcAft>
              <a:buClr>
                <a:schemeClr val="dk1"/>
              </a:buClr>
              <a:buSzPts val="2400"/>
              <a:buNone/>
            </a:pPr>
            <a:r>
              <a:rPr lang="en" sz="2400"/>
              <a:t>3 Qui a le trajet le plus long en kilomètres? </a:t>
            </a:r>
            <a:r>
              <a:rPr lang="en" sz="2400">
                <a:solidFill>
                  <a:srgbClr val="FF0000"/>
                </a:solidFill>
              </a:rPr>
              <a:t>Zahira, 22km</a:t>
            </a:r>
            <a:endParaRPr sz="2400">
              <a:solidFill>
                <a:srgbClr val="FF0000"/>
              </a:solidFill>
            </a:endParaRPr>
          </a:p>
          <a:p>
            <a:pPr marL="0" lvl="0" indent="0" algn="l" rtl="0">
              <a:spcBef>
                <a:spcPts val="360"/>
              </a:spcBef>
              <a:spcAft>
                <a:spcPts val="0"/>
              </a:spcAft>
              <a:buClr>
                <a:schemeClr val="dk1"/>
              </a:buClr>
              <a:buSzPts val="2400"/>
              <a:buNone/>
            </a:pPr>
            <a:r>
              <a:rPr lang="en" sz="2400"/>
              <a:t>4 Qui prends le plus de temps à voyager à l’école? </a:t>
            </a:r>
            <a:r>
              <a:rPr lang="en" sz="2400">
                <a:solidFill>
                  <a:srgbClr val="FF0000"/>
                </a:solidFill>
              </a:rPr>
              <a:t>Zahira, 4 heures</a:t>
            </a:r>
            <a:endParaRPr sz="2400"/>
          </a:p>
          <a:p>
            <a:pPr marL="0" lvl="0" indent="0" algn="l" rtl="0">
              <a:spcBef>
                <a:spcPts val="360"/>
              </a:spcBef>
              <a:spcAft>
                <a:spcPts val="0"/>
              </a:spcAft>
              <a:buClr>
                <a:schemeClr val="dk1"/>
              </a:buClr>
              <a:buSzPts val="2400"/>
              <a:buNone/>
            </a:pPr>
            <a:r>
              <a:rPr lang="en" sz="2400"/>
              <a:t>5 Jackson et ses amis voient quel animal sur leur chemin de l’école? </a:t>
            </a:r>
            <a:r>
              <a:rPr lang="en" sz="2400">
                <a:solidFill>
                  <a:srgbClr val="FF0000"/>
                </a:solidFill>
              </a:rPr>
              <a:t>Un éléphant</a:t>
            </a:r>
            <a:endParaRPr sz="2400">
              <a:solidFill>
                <a:srgbClr val="FF0000"/>
              </a:solidFill>
            </a:endParaRPr>
          </a:p>
          <a:p>
            <a:pPr marL="0" lvl="0" indent="0" algn="l" rtl="0">
              <a:spcBef>
                <a:spcPts val="360"/>
              </a:spcBef>
              <a:spcAft>
                <a:spcPts val="0"/>
              </a:spcAft>
              <a:buClr>
                <a:schemeClr val="dk1"/>
              </a:buClr>
              <a:buSzPts val="2400"/>
              <a:buNone/>
            </a:pPr>
            <a:r>
              <a:rPr lang="en" sz="2400"/>
              <a:t>6 Ils mettent une grande /petite valeur sur l’éducation? </a:t>
            </a:r>
            <a:r>
              <a:rPr lang="en" sz="2400">
                <a:solidFill>
                  <a:srgbClr val="FF0000"/>
                </a:solidFill>
              </a:rPr>
              <a:t>Une grande valeur</a:t>
            </a:r>
            <a:endParaRPr sz="2400">
              <a:solidFill>
                <a:srgbClr val="FF0000"/>
              </a:solidFill>
            </a:endParaRPr>
          </a:p>
          <a:p>
            <a:pPr marL="0" lvl="0" indent="0" algn="l" rtl="0">
              <a:spcBef>
                <a:spcPts val="360"/>
              </a:spcBef>
              <a:spcAft>
                <a:spcPts val="0"/>
              </a:spcAft>
              <a:buClr>
                <a:schemeClr val="dk1"/>
              </a:buClr>
              <a:buSzPts val="32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p:nvPr/>
        </p:nvSpPr>
        <p:spPr>
          <a:xfrm>
            <a:off x="82075" y="1456100"/>
            <a:ext cx="8900700" cy="4678500"/>
          </a:xfrm>
          <a:prstGeom prst="roundRect">
            <a:avLst>
              <a:gd name="adj" fmla="val 1169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txBox="1">
            <a:spLocks noGrp="1"/>
          </p:cNvSpPr>
          <p:nvPr>
            <p:ph type="title"/>
          </p:nvPr>
        </p:nvSpPr>
        <p:spPr>
          <a:xfrm>
            <a:off x="457200" y="274637"/>
            <a:ext cx="8229600" cy="1143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 b="1" u="sng">
                <a:solidFill>
                  <a:srgbClr val="00527D"/>
                </a:solidFill>
                <a:hlinkClick r:id="rId3"/>
              </a:rPr>
              <a:t>Sur le chemin de l’école</a:t>
            </a:r>
            <a:br>
              <a:rPr lang="en" b="1">
                <a:solidFill>
                  <a:srgbClr val="00527D"/>
                </a:solidFill>
              </a:rPr>
            </a:br>
            <a:r>
              <a:rPr lang="en" b="1">
                <a:solidFill>
                  <a:srgbClr val="FF0000"/>
                </a:solidFill>
              </a:rPr>
              <a:t>Answers</a:t>
            </a:r>
            <a:endParaRPr b="1">
              <a:solidFill>
                <a:srgbClr val="FF0000"/>
              </a:solidFill>
            </a:endParaRPr>
          </a:p>
        </p:txBody>
      </p:sp>
      <p:sp>
        <p:nvSpPr>
          <p:cNvPr id="135" name="Google Shape;135;p8"/>
          <p:cNvSpPr txBox="1">
            <a:spLocks noGrp="1"/>
          </p:cNvSpPr>
          <p:nvPr>
            <p:ph type="body" idx="1"/>
          </p:nvPr>
        </p:nvSpPr>
        <p:spPr>
          <a:xfrm>
            <a:off x="145143" y="1608667"/>
            <a:ext cx="8998857" cy="45260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2400"/>
              <a:buNone/>
            </a:pPr>
            <a:r>
              <a:rPr lang="en" sz="2400"/>
              <a:t>Regarde la bande annonce du film français, </a:t>
            </a:r>
            <a:r>
              <a:rPr lang="en" sz="2400" b="1" i="1"/>
              <a:t>Sur le chemin de l’école</a:t>
            </a:r>
            <a:r>
              <a:rPr lang="en" sz="2400" i="1"/>
              <a:t> </a:t>
            </a:r>
            <a:r>
              <a:rPr lang="en" sz="2400"/>
              <a:t>et réponds aux questions suivantes en anglais:</a:t>
            </a:r>
            <a:endParaRPr sz="2400"/>
          </a:p>
          <a:p>
            <a:pPr marL="0" lvl="0" indent="0" algn="l" rtl="0">
              <a:spcBef>
                <a:spcPts val="360"/>
              </a:spcBef>
              <a:spcAft>
                <a:spcPts val="0"/>
              </a:spcAft>
              <a:buClr>
                <a:schemeClr val="dk1"/>
              </a:buClr>
              <a:buSzPts val="2400"/>
              <a:buNone/>
            </a:pPr>
            <a:r>
              <a:rPr lang="en" sz="2400"/>
              <a:t>1 What are the names of the 4 main characters? </a:t>
            </a:r>
            <a:r>
              <a:rPr lang="en" sz="2400">
                <a:solidFill>
                  <a:srgbClr val="FF0000"/>
                </a:solidFill>
              </a:rPr>
              <a:t>Jackson, Samuel, Zahira, Carlos</a:t>
            </a:r>
            <a:endParaRPr sz="2400">
              <a:solidFill>
                <a:srgbClr val="FF0000"/>
              </a:solidFill>
            </a:endParaRPr>
          </a:p>
          <a:p>
            <a:pPr marL="0" lvl="0" indent="0" algn="l" rtl="0">
              <a:spcBef>
                <a:spcPts val="360"/>
              </a:spcBef>
              <a:spcAft>
                <a:spcPts val="0"/>
              </a:spcAft>
              <a:buClr>
                <a:schemeClr val="dk1"/>
              </a:buClr>
              <a:buSzPts val="2400"/>
              <a:buNone/>
            </a:pPr>
            <a:r>
              <a:rPr lang="en" sz="2400"/>
              <a:t>2 What countries do they come from? </a:t>
            </a:r>
            <a:r>
              <a:rPr lang="en" sz="2400">
                <a:solidFill>
                  <a:srgbClr val="FF0000"/>
                </a:solidFill>
              </a:rPr>
              <a:t>Kenya, India, Morocco, Argentina  </a:t>
            </a:r>
            <a:endParaRPr sz="2400">
              <a:solidFill>
                <a:srgbClr val="FF0000"/>
              </a:solidFill>
            </a:endParaRPr>
          </a:p>
          <a:p>
            <a:pPr marL="0" lvl="0" indent="0" algn="l" rtl="0">
              <a:spcBef>
                <a:spcPts val="360"/>
              </a:spcBef>
              <a:spcAft>
                <a:spcPts val="0"/>
              </a:spcAft>
              <a:buClr>
                <a:schemeClr val="dk1"/>
              </a:buClr>
              <a:buSzPts val="2400"/>
              <a:buNone/>
            </a:pPr>
            <a:r>
              <a:rPr lang="en" sz="2400"/>
              <a:t>3 Who has the longest journey to school (km)? </a:t>
            </a:r>
            <a:r>
              <a:rPr lang="en" sz="2400">
                <a:solidFill>
                  <a:srgbClr val="FF0000"/>
                </a:solidFill>
              </a:rPr>
              <a:t>Zahira 22km</a:t>
            </a:r>
            <a:endParaRPr sz="2400"/>
          </a:p>
          <a:p>
            <a:pPr marL="0" lvl="0" indent="0" algn="l" rtl="0">
              <a:spcBef>
                <a:spcPts val="360"/>
              </a:spcBef>
              <a:spcAft>
                <a:spcPts val="0"/>
              </a:spcAft>
              <a:buClr>
                <a:schemeClr val="dk1"/>
              </a:buClr>
              <a:buSzPts val="2400"/>
              <a:buNone/>
            </a:pPr>
            <a:r>
              <a:rPr lang="en" sz="2400"/>
              <a:t>4 Whose journey takes the longest time? </a:t>
            </a:r>
            <a:r>
              <a:rPr lang="en" sz="2400">
                <a:solidFill>
                  <a:srgbClr val="FF0000"/>
                </a:solidFill>
              </a:rPr>
              <a:t>Zahira, 4 hours</a:t>
            </a:r>
            <a:endParaRPr sz="2400">
              <a:solidFill>
                <a:srgbClr val="FF0000"/>
              </a:solidFill>
            </a:endParaRPr>
          </a:p>
          <a:p>
            <a:pPr marL="0" lvl="0" indent="0" algn="l" rtl="0">
              <a:spcBef>
                <a:spcPts val="360"/>
              </a:spcBef>
              <a:spcAft>
                <a:spcPts val="0"/>
              </a:spcAft>
              <a:buClr>
                <a:schemeClr val="dk1"/>
              </a:buClr>
              <a:buSzPts val="2400"/>
              <a:buNone/>
            </a:pPr>
            <a:r>
              <a:rPr lang="en" sz="2400"/>
              <a:t>5 What animal do Jackson and his friends encounter on their journey? </a:t>
            </a:r>
            <a:r>
              <a:rPr lang="en" sz="2400">
                <a:solidFill>
                  <a:srgbClr val="FF0000"/>
                </a:solidFill>
              </a:rPr>
              <a:t>An elephant</a:t>
            </a:r>
            <a:endParaRPr sz="2400">
              <a:solidFill>
                <a:srgbClr val="FF0000"/>
              </a:solidFill>
            </a:endParaRPr>
          </a:p>
          <a:p>
            <a:pPr marL="0" lvl="0" indent="0" algn="l" rtl="0">
              <a:spcBef>
                <a:spcPts val="360"/>
              </a:spcBef>
              <a:spcAft>
                <a:spcPts val="0"/>
              </a:spcAft>
              <a:buClr>
                <a:schemeClr val="dk1"/>
              </a:buClr>
              <a:buSzPts val="2400"/>
              <a:buNone/>
            </a:pPr>
            <a:r>
              <a:rPr lang="en" sz="2400"/>
              <a:t>6 How much value do they place on education? </a:t>
            </a:r>
            <a:r>
              <a:rPr lang="en" sz="2400">
                <a:solidFill>
                  <a:srgbClr val="FF0000"/>
                </a:solidFill>
              </a:rPr>
              <a:t>A huge importance</a:t>
            </a:r>
            <a:endParaRPr sz="2400">
              <a:solidFill>
                <a:srgbClr val="FF0000"/>
              </a:solidFill>
            </a:endParaRPr>
          </a:p>
          <a:p>
            <a:pPr marL="0" lvl="0" indent="0" algn="l" rtl="0">
              <a:spcBef>
                <a:spcPts val="360"/>
              </a:spcBef>
              <a:spcAft>
                <a:spcPts val="0"/>
              </a:spcAft>
              <a:buClr>
                <a:schemeClr val="dk1"/>
              </a:buClr>
              <a:buSzPts val="3200"/>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833</Words>
  <Application>Microsoft Office PowerPoint</Application>
  <PresentationFormat>On-screen Show (4:3)</PresentationFormat>
  <Paragraphs>73</Paragraphs>
  <Slides>16</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What are the benefits of education?</vt:lpstr>
      <vt:lpstr>Sur le chemin de l’école Trailer for the film: total time 1 min 24 secs</vt:lpstr>
      <vt:lpstr>Sur le chemin de l’école</vt:lpstr>
      <vt:lpstr>Sur le chemin de l’école Les réponses</vt:lpstr>
      <vt:lpstr>Sur le chemin de l’école Answers</vt:lpstr>
      <vt:lpstr>Sur le chemin de l’école:         bande annonce du film français</vt:lpstr>
      <vt:lpstr>PowerPoint Presentation</vt:lpstr>
      <vt:lpstr>Other possible links to explore…</vt:lpstr>
      <vt:lpstr>https://www.un.org/sustainabledevelopment/fr/wp-content/uploads/sites/4/2016/10/Why_it_matters_Goal_4_French.pdf </vt:lpstr>
      <vt:lpstr>‘Éducation de qualité What have you learnt?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Suzi Bewell</dc:creator>
  <cp:lastModifiedBy>Hannah Langdana</cp:lastModifiedBy>
  <cp:revision>14</cp:revision>
  <dcterms:created xsi:type="dcterms:W3CDTF">2019-09-20T13:09:44Z</dcterms:created>
  <dcterms:modified xsi:type="dcterms:W3CDTF">2020-10-26T12:42:58Z</dcterms:modified>
</cp:coreProperties>
</file>