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9144000"/>
  <p:notesSz cx="6858000" cy="9144000"/>
  <p:embeddedFontLst>
    <p:embeddedFont>
      <p:font typeface="Amatic SC"/>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38" roundtripDataSignature="AMtx7mjo7JwYR0eNJ05egaj72VprwUMx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AmaticSC-bold.fntdata"/><Relationship Id="rId14" Type="http://schemas.openxmlformats.org/officeDocument/2006/relationships/slide" Target="slides/slide9.xml"/><Relationship Id="rId36" Type="http://schemas.openxmlformats.org/officeDocument/2006/relationships/font" Target="fonts/AmaticSC-regular.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tHdK1rorlw"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uiinfrance.com/ethical-clothing-brands-in-france/" TargetMode="External"/><Relationship Id="rId3" Type="http://schemas.openxmlformats.org/officeDocument/2006/relationships/hyperlink" Target="https://ecocult.com/french-brand-sezane-ethical-sustainable/" TargetMode="External"/><Relationship Id="rId4" Type="http://schemas.openxmlformats.org/officeDocument/2006/relationships/hyperlink" Target="https://hipparis.com/2019/12/19/5-sustainable-french-clothing-brands-slowing-down-fast-fashion/" TargetMode="External"/><Relationship Id="rId5" Type="http://schemas.openxmlformats.org/officeDocument/2006/relationships/hyperlink" Target="https://ecolookbook.com/ethical-sustainable-fashion-france/label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uk/pin/470485492325297389/"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uecostmovie.com/"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pop.co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photo/photo-of-woman-reading-a-notepad-3615737/"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tyovz_18cg" TargetMode="External"/><Relationship Id="rId3" Type="http://schemas.openxmlformats.org/officeDocument/2006/relationships/hyperlink" Target="https://www.youtube.com/watch?v=coFm2nwBA1Q" TargetMode="External"/><Relationship Id="rId4" Type="http://schemas.openxmlformats.org/officeDocument/2006/relationships/hyperlink" Target="https://www.youtube.com/watch?time_continue=10&amp;v=TGea8e6CZvk&amp;feature=emb_logo" TargetMode="External"/><Relationship Id="rId5" Type="http://schemas.openxmlformats.org/officeDocument/2006/relationships/hyperlink" Target="https://www.youtube.com/watch?v=ztHdK1rorlw"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uractiv.com/section/development-policy/news/french-law-on-multinationals-responsibility-for-workers-abroad-achieves-few-results/" TargetMode="External"/><Relationship Id="rId3" Type="http://schemas.openxmlformats.org/officeDocument/2006/relationships/hyperlink" Target="https://www.theguardian.com/global-development/2018/apr/24/bangladeshi-police-target-garment-workers-union-rana-plaza-five-years-o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jour1actu.com/monde/usines-de-vetements-au-bangladesh/"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jour1actu.com/monde/usines-de-vetements-au-bangladesh/"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https://pixabay.com/de/photos/shopping-mall-speicher-einzelhandel-509536/</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Fill the gaps </a:t>
            </a:r>
            <a:endParaRPr/>
          </a:p>
        </p:txBody>
      </p:sp>
      <p:sp>
        <p:nvSpPr>
          <p:cNvPr id="179" name="Google Shape;179;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87" name="Google Shape;187;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Solutions: 1H,2E, 3D,4I, 5B,6A,7F, 8G,9C,10B</a:t>
            </a:r>
            <a:endParaRPr/>
          </a:p>
        </p:txBody>
      </p:sp>
      <p:sp>
        <p:nvSpPr>
          <p:cNvPr id="194" name="Google Shape;19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Source: https://www.lalibre.be/lifestyle/magazine/un-appel-a-l-aide-decouvert-dans-une-etiquette-primark-53a9865a3570c0e74341a5b7 </a:t>
            </a:r>
            <a:endParaRPr/>
          </a:p>
        </p:txBody>
      </p:sp>
      <p:sp>
        <p:nvSpPr>
          <p:cNvPr id="209" name="Google Shape;209;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Follow on text: https://www.lalibre.be/lifestyle/magazine/primark-trois-appels-a-l-aide-decouverts-et-une-grosse-question-d-ethique-qui-se-pose-53abf0bf357059db44c51b3e </a:t>
            </a:r>
            <a:endParaRPr/>
          </a:p>
          <a:p>
            <a:pPr indent="0" lvl="0" marL="0" rtl="0" algn="l">
              <a:lnSpc>
                <a:spcPct val="100000"/>
              </a:lnSpc>
              <a:spcBef>
                <a:spcPts val="0"/>
              </a:spcBef>
              <a:spcAft>
                <a:spcPts val="0"/>
              </a:spcAft>
              <a:buSzPts val="1400"/>
              <a:buNone/>
            </a:pPr>
            <a:r>
              <a:rPr lang="en-GB"/>
              <a:t>Not a solitary incident at all, as more messages found in clothes</a:t>
            </a:r>
            <a:endParaRPr/>
          </a:p>
        </p:txBody>
      </p:sp>
      <p:sp>
        <p:nvSpPr>
          <p:cNvPr id="217" name="Google Shape;217;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Mini translation task – definition of slow fashion vs fast fashion</a:t>
            </a:r>
            <a:endParaRPr/>
          </a:p>
          <a:p>
            <a:pPr indent="0" lvl="0" marL="0" rtl="0" algn="l">
              <a:lnSpc>
                <a:spcPct val="100000"/>
              </a:lnSpc>
              <a:spcBef>
                <a:spcPts val="0"/>
              </a:spcBef>
              <a:spcAft>
                <a:spcPts val="0"/>
              </a:spcAft>
              <a:buSzPts val="1400"/>
              <a:buNone/>
            </a:pPr>
            <a:r>
              <a:rPr lang="en-GB"/>
              <a:t>Source taken from:https://www.apprendre-la-bijouterie.com/slow-design-slow-fashion/ </a:t>
            </a:r>
            <a:endParaRPr/>
          </a:p>
          <a:p>
            <a:pPr indent="0" lvl="0" marL="0" marR="0" rtl="0" algn="l">
              <a:lnSpc>
                <a:spcPct val="100000"/>
              </a:lnSpc>
              <a:spcBef>
                <a:spcPts val="0"/>
              </a:spcBef>
              <a:spcAft>
                <a:spcPts val="0"/>
              </a:spcAft>
              <a:buClr>
                <a:schemeClr val="dk1"/>
              </a:buClr>
              <a:buSzPts val="1200"/>
              <a:buFont typeface="Calibri"/>
              <a:buNone/>
            </a:pPr>
            <a:r>
              <a:rPr lang="en-GB"/>
              <a:t>Possible follow on video: </a:t>
            </a:r>
            <a:r>
              <a:rPr b="0" lang="en-GB" sz="1200">
                <a:solidFill>
                  <a:schemeClr val="dk1"/>
                </a:solidFill>
                <a:latin typeface="Calibri"/>
                <a:ea typeface="Calibri"/>
                <a:cs typeface="Calibri"/>
                <a:sym typeface="Calibri"/>
              </a:rPr>
              <a:t>Fast fashion versus Slow fashion: Lequel choisir?</a:t>
            </a:r>
            <a:endParaRPr/>
          </a:p>
          <a:p>
            <a:pPr indent="0" lvl="0" marL="0" marR="0" rtl="0" algn="l">
              <a:lnSpc>
                <a:spcPct val="100000"/>
              </a:lnSpc>
              <a:spcBef>
                <a:spcPts val="0"/>
              </a:spcBef>
              <a:spcAft>
                <a:spcPts val="0"/>
              </a:spcAft>
              <a:buClr>
                <a:schemeClr val="dk1"/>
              </a:buClr>
              <a:buSzPts val="1200"/>
              <a:buFont typeface="Calibri"/>
              <a:buNone/>
            </a:pPr>
            <a:r>
              <a:rPr lang="en-GB" sz="1200" u="sng">
                <a:solidFill>
                  <a:schemeClr val="hlink"/>
                </a:solidFill>
                <a:hlinkClick r:id="rId2"/>
              </a:rPr>
              <a:t>https://www.youtube.com/watch?v=ztHdK1rorlw</a:t>
            </a:r>
            <a:endParaRPr sz="1200"/>
          </a:p>
          <a:p>
            <a:pPr indent="0" lvl="0" marL="0" marR="0" rtl="0" algn="l">
              <a:lnSpc>
                <a:spcPct val="100000"/>
              </a:lnSpc>
              <a:spcBef>
                <a:spcPts val="0"/>
              </a:spcBef>
              <a:spcAft>
                <a:spcPts val="0"/>
              </a:spcAft>
              <a:buClr>
                <a:schemeClr val="dk1"/>
              </a:buClr>
              <a:buSzPts val="1200"/>
              <a:buFont typeface="Calibri"/>
              <a:buNone/>
            </a:pPr>
            <a:r>
              <a:rPr b="0" lang="en-GB"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GB"/>
              <a:t> </a:t>
            </a:r>
            <a:endParaRPr/>
          </a:p>
        </p:txBody>
      </p:sp>
      <p:sp>
        <p:nvSpPr>
          <p:cNvPr id="231" name="Google Shape;231;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76b84d1fbd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76b84d1fbd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g76b84d1fbd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1400"/>
              <a:buNone/>
            </a:pPr>
            <a:r>
              <a:rPr b="1" lang="en-GB" sz="1000">
                <a:highlight>
                  <a:srgbClr val="FFFF00"/>
                </a:highlight>
                <a:latin typeface="Arial"/>
                <a:ea typeface="Arial"/>
                <a:cs typeface="Arial"/>
                <a:sym typeface="Arial"/>
              </a:rPr>
              <a:t>Extension: </a:t>
            </a:r>
            <a:r>
              <a:rPr lang="en-GB" sz="1000">
                <a:latin typeface="Arial"/>
                <a:ea typeface="Arial"/>
                <a:cs typeface="Arial"/>
                <a:sym typeface="Arial"/>
              </a:rPr>
              <a:t>Articles on French sustainable fashion brands. Students read at least one article and write a short paragraph giving their opinion about this fashion style.</a:t>
            </a:r>
            <a:br>
              <a:rPr lang="en-GB" sz="1000">
                <a:latin typeface="Arial"/>
                <a:ea typeface="Arial"/>
                <a:cs typeface="Arial"/>
                <a:sym typeface="Arial"/>
              </a:rPr>
            </a:br>
            <a:r>
              <a:rPr lang="en-GB" sz="1000" u="sng">
                <a:solidFill>
                  <a:schemeClr val="hlink"/>
                </a:solidFill>
                <a:latin typeface="Arial"/>
                <a:ea typeface="Arial"/>
                <a:cs typeface="Arial"/>
                <a:sym typeface="Arial"/>
                <a:hlinkClick r:id="rId2"/>
              </a:rPr>
              <a:t>https://www.ouiinfrance.com/ethical-clothing-brands-in-france/</a:t>
            </a:r>
            <a:r>
              <a:rPr lang="en-GB" sz="1000">
                <a:latin typeface="Arial"/>
                <a:ea typeface="Arial"/>
                <a:cs typeface="Arial"/>
                <a:sym typeface="Arial"/>
              </a:rPr>
              <a:t> </a:t>
            </a:r>
            <a:endParaRPr sz="1000">
              <a:latin typeface="Arial"/>
              <a:ea typeface="Arial"/>
              <a:cs typeface="Arial"/>
              <a:sym typeface="Arial"/>
            </a:endParaRPr>
          </a:p>
          <a:p>
            <a:pPr indent="0" lvl="0" marL="0" marR="0" rtl="0" algn="l">
              <a:lnSpc>
                <a:spcPct val="100000"/>
              </a:lnSpc>
              <a:spcBef>
                <a:spcPts val="0"/>
              </a:spcBef>
              <a:spcAft>
                <a:spcPts val="0"/>
              </a:spcAft>
              <a:buSzPts val="1400"/>
              <a:buNone/>
            </a:pPr>
            <a:r>
              <a:rPr lang="en-GB" sz="1000" u="sng">
                <a:solidFill>
                  <a:schemeClr val="hlink"/>
                </a:solidFill>
                <a:latin typeface="Arial"/>
                <a:ea typeface="Arial"/>
                <a:cs typeface="Arial"/>
                <a:sym typeface="Arial"/>
                <a:hlinkClick r:id="rId3"/>
              </a:rPr>
              <a:t>https://ecocult.com/french-brand-sezane-ethical-sustainable/</a:t>
            </a:r>
            <a:r>
              <a:rPr lang="en-GB" sz="1000">
                <a:latin typeface="Arial"/>
                <a:ea typeface="Arial"/>
                <a:cs typeface="Arial"/>
                <a:sym typeface="Arial"/>
              </a:rPr>
              <a:t> </a:t>
            </a:r>
            <a:endParaRPr sz="1000">
              <a:latin typeface="Arial"/>
              <a:ea typeface="Arial"/>
              <a:cs typeface="Arial"/>
              <a:sym typeface="Arial"/>
            </a:endParaRPr>
          </a:p>
          <a:p>
            <a:pPr indent="0" lvl="0" marL="0" marR="0" rtl="0" algn="l">
              <a:lnSpc>
                <a:spcPct val="100000"/>
              </a:lnSpc>
              <a:spcBef>
                <a:spcPts val="0"/>
              </a:spcBef>
              <a:spcAft>
                <a:spcPts val="0"/>
              </a:spcAft>
              <a:buSzPts val="1400"/>
              <a:buNone/>
            </a:pPr>
            <a:r>
              <a:rPr lang="en-GB" sz="1000" u="sng">
                <a:solidFill>
                  <a:schemeClr val="hlink"/>
                </a:solidFill>
                <a:latin typeface="Arial"/>
                <a:ea typeface="Arial"/>
                <a:cs typeface="Arial"/>
                <a:sym typeface="Arial"/>
                <a:hlinkClick r:id="rId4"/>
              </a:rPr>
              <a:t>https://hipparis.com/2019/12/19/5-sustainable-french-clothing-brands-slowing-down-fast-fashion/</a:t>
            </a:r>
            <a:endParaRPr sz="1000"/>
          </a:p>
          <a:p>
            <a:pPr indent="0" lvl="0" marL="0" marR="0" rtl="0" algn="l">
              <a:lnSpc>
                <a:spcPct val="100000"/>
              </a:lnSpc>
              <a:spcBef>
                <a:spcPts val="0"/>
              </a:spcBef>
              <a:spcAft>
                <a:spcPts val="0"/>
              </a:spcAft>
              <a:buSzPts val="1400"/>
              <a:buNone/>
            </a:pPr>
            <a:r>
              <a:rPr lang="en-GB" sz="1000" u="sng">
                <a:solidFill>
                  <a:schemeClr val="hlink"/>
                </a:solidFill>
                <a:latin typeface="Arial"/>
                <a:ea typeface="Arial"/>
                <a:cs typeface="Arial"/>
                <a:sym typeface="Arial"/>
                <a:hlinkClick r:id="rId5"/>
              </a:rPr>
              <a:t>https://ecolookbook.com/ethical-sustainable-fashion-france/labels/</a:t>
            </a:r>
            <a:endParaRPr sz="1000"/>
          </a:p>
        </p:txBody>
      </p:sp>
      <p:sp>
        <p:nvSpPr>
          <p:cNvPr id="253" name="Google Shape;253;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Photo card images (PALM)</a:t>
            </a:r>
            <a:endParaRPr/>
          </a:p>
          <a:p>
            <a:pPr indent="0" lvl="0" marL="0" rtl="0" algn="l">
              <a:lnSpc>
                <a:spcPct val="100000"/>
              </a:lnSpc>
              <a:spcBef>
                <a:spcPts val="0"/>
              </a:spcBef>
              <a:spcAft>
                <a:spcPts val="0"/>
              </a:spcAft>
              <a:buSzPts val="1400"/>
              <a:buNone/>
            </a:pPr>
            <a:r>
              <a:rPr lang="en-GB"/>
              <a:t>These 4 images could be used to further discuss the poor working conditions of employees in clothes factories linked to companies such as Primark and fast fashion vs slow fashion</a:t>
            </a:r>
            <a:endParaRPr/>
          </a:p>
          <a:p>
            <a:pPr indent="0" lvl="0" marL="0" rtl="0" algn="l">
              <a:lnSpc>
                <a:spcPct val="100000"/>
              </a:lnSpc>
              <a:spcBef>
                <a:spcPts val="0"/>
              </a:spcBef>
              <a:spcAft>
                <a:spcPts val="0"/>
              </a:spcAft>
              <a:buSzPts val="1400"/>
              <a:buNone/>
            </a:pPr>
            <a:r>
              <a:rPr lang="en-GB"/>
              <a:t>Source: https://www.lalibre.be/lifestyle/magazine/primark-trois-appels-a-l-aide-decouverts-et-une-grosse-question-d-ethique-qui-se-pose-53abf0bf357059db44c51b3e </a:t>
            </a:r>
            <a:endParaRPr/>
          </a:p>
        </p:txBody>
      </p:sp>
      <p:sp>
        <p:nvSpPr>
          <p:cNvPr id="261" name="Google Shape;26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Photo card images (PALM)</a:t>
            </a:r>
            <a:endParaRPr/>
          </a:p>
          <a:p>
            <a:pPr indent="0" lvl="0" marL="0" rtl="0" algn="l">
              <a:lnSpc>
                <a:spcPct val="100000"/>
              </a:lnSpc>
              <a:spcBef>
                <a:spcPts val="0"/>
              </a:spcBef>
              <a:spcAft>
                <a:spcPts val="0"/>
              </a:spcAft>
              <a:buSzPts val="1400"/>
              <a:buNone/>
            </a:pPr>
            <a:r>
              <a:rPr lang="en-GB"/>
              <a:t>These images could be used to further discuss the poor working conditions of employees in clothes factories linked to companies such as Primark</a:t>
            </a:r>
            <a:endParaRPr/>
          </a:p>
          <a:p>
            <a:pPr indent="0" lvl="0" marL="0" rtl="0" algn="l">
              <a:lnSpc>
                <a:spcPct val="100000"/>
              </a:lnSpc>
              <a:spcBef>
                <a:spcPts val="0"/>
              </a:spcBef>
              <a:spcAft>
                <a:spcPts val="0"/>
              </a:spcAft>
              <a:buSzPts val="1400"/>
              <a:buNone/>
            </a:pPr>
            <a:r>
              <a:rPr lang="en-GB"/>
              <a:t>Source: https://www.lalibre.be/lifestyle/magazine/primark-trois-appels-a-l-aide-decouverts-et-une-grosse-question-d-ethique-qui-se-pose-53abf0bf357059db44c51b3e </a:t>
            </a:r>
            <a:endParaRPr/>
          </a:p>
          <a:p>
            <a:pPr indent="0" lvl="0" marL="0" rtl="0" algn="l">
              <a:lnSpc>
                <a:spcPct val="100000"/>
              </a:lnSpc>
              <a:spcBef>
                <a:spcPts val="0"/>
              </a:spcBef>
              <a:spcAft>
                <a:spcPts val="0"/>
              </a:spcAft>
              <a:buSzPts val="1400"/>
              <a:buNone/>
            </a:pPr>
            <a:r>
              <a:t/>
            </a:r>
            <a:endParaRPr/>
          </a:p>
        </p:txBody>
      </p:sp>
      <p:sp>
        <p:nvSpPr>
          <p:cNvPr id="267" name="Google Shape;267;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u="sng">
                <a:solidFill>
                  <a:schemeClr val="hlink"/>
                </a:solidFill>
                <a:hlinkClick r:id="rId2"/>
              </a:rPr>
              <a:t>https://www.pinterest.co.uk/pin/470485492325297389/</a:t>
            </a:r>
            <a:br>
              <a:rPr lang="en-GB"/>
            </a:br>
            <a:r>
              <a:rPr lang="en-GB"/>
              <a:t>Discuss with students.</a:t>
            </a:r>
            <a:endParaRPr/>
          </a:p>
        </p:txBody>
      </p:sp>
      <p:sp>
        <p:nvSpPr>
          <p:cNvPr id="274" name="Google Shape;27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Discuss with students. Additionally: </a:t>
            </a:r>
            <a:r>
              <a:rPr lang="en-GB" sz="1000" u="sng">
                <a:solidFill>
                  <a:schemeClr val="hlink"/>
                </a:solidFill>
                <a:latin typeface="Arial"/>
                <a:ea typeface="Arial"/>
                <a:cs typeface="Arial"/>
                <a:sym typeface="Arial"/>
                <a:hlinkClick r:id="rId2"/>
              </a:rPr>
              <a:t>https://truecostmovie.com/</a:t>
            </a:r>
            <a:r>
              <a:rPr lang="en-GB"/>
              <a:t>  Students can write their thoughts and feelings to this video in French. </a:t>
            </a:r>
            <a:endParaRPr/>
          </a:p>
        </p:txBody>
      </p:sp>
      <p:sp>
        <p:nvSpPr>
          <p:cNvPr id="279" name="Google Shape;27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1400"/>
              <a:buFont typeface="Arial"/>
              <a:buNone/>
            </a:pPr>
            <a:r>
              <a:rPr lang="en-GB"/>
              <a:t>Screenshot of </a:t>
            </a:r>
            <a:r>
              <a:rPr lang="en-GB" u="sng">
                <a:solidFill>
                  <a:schemeClr val="hlink"/>
                </a:solidFill>
                <a:hlinkClick r:id="rId2"/>
              </a:rPr>
              <a:t>https://www.depop.com/</a:t>
            </a:r>
            <a:endParaRPr/>
          </a:p>
        </p:txBody>
      </p:sp>
      <p:sp>
        <p:nvSpPr>
          <p:cNvPr id="285" name="Google Shape;285;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1400"/>
              <a:buFont typeface="Arial"/>
              <a:buNone/>
            </a:pPr>
            <a:r>
              <a:rPr lang="en-GB" u="sng">
                <a:solidFill>
                  <a:schemeClr val="hlink"/>
                </a:solidFill>
                <a:hlinkClick r:id="rId2"/>
              </a:rPr>
              <a:t>https://www.pexels.com/photo/photo-of-woman-reading-a-notepad-3615737/</a:t>
            </a:r>
            <a:r>
              <a:rPr lang="en-GB"/>
              <a:t> photo credit</a:t>
            </a:r>
            <a:endParaRPr/>
          </a:p>
        </p:txBody>
      </p:sp>
      <p:sp>
        <p:nvSpPr>
          <p:cNvPr id="294" name="Google Shape;294;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SzPts val="2170"/>
              <a:buNone/>
            </a:pPr>
            <a:r>
              <a:rPr lang="en-GB" sz="1000" u="sng">
                <a:solidFill>
                  <a:schemeClr val="hlink"/>
                </a:solidFill>
                <a:hlinkClick r:id="rId2"/>
              </a:rPr>
              <a:t>https://www.youtube.com/watch?v=gtyovz_18cg</a:t>
            </a:r>
            <a:endParaRPr sz="1000"/>
          </a:p>
          <a:p>
            <a:pPr indent="-342900" lvl="0" marL="342900" rtl="0" algn="l">
              <a:lnSpc>
                <a:spcPct val="80000"/>
              </a:lnSpc>
              <a:spcBef>
                <a:spcPts val="434"/>
              </a:spcBef>
              <a:spcAft>
                <a:spcPts val="0"/>
              </a:spcAft>
              <a:buSzPts val="2170"/>
              <a:buNone/>
            </a:pPr>
            <a:r>
              <a:rPr lang="en-GB" sz="1000" u="sng">
                <a:solidFill>
                  <a:schemeClr val="hlink"/>
                </a:solidFill>
                <a:hlinkClick r:id="rId3"/>
              </a:rPr>
              <a:t>https://www.youtube.com/watch?v=coFm2nwBA1Q</a:t>
            </a:r>
            <a:r>
              <a:rPr lang="en-GB" sz="1000"/>
              <a:t> </a:t>
            </a:r>
            <a:endParaRPr sz="1000"/>
          </a:p>
          <a:p>
            <a:pPr indent="-342900" lvl="0" marL="342900" rtl="0" algn="l">
              <a:lnSpc>
                <a:spcPct val="80000"/>
              </a:lnSpc>
              <a:spcBef>
                <a:spcPts val="434"/>
              </a:spcBef>
              <a:spcAft>
                <a:spcPts val="0"/>
              </a:spcAft>
              <a:buSzPts val="2170"/>
              <a:buNone/>
            </a:pPr>
            <a:r>
              <a:rPr lang="en-GB" sz="1000" u="sng">
                <a:solidFill>
                  <a:schemeClr val="hlink"/>
                </a:solidFill>
                <a:hlinkClick r:id="rId4"/>
              </a:rPr>
              <a:t>https://www.youtube.com/watch?time_continue=10&amp;v=TGea8e6CZvk&amp;feature=emb_logo</a:t>
            </a:r>
            <a:endParaRPr sz="1000"/>
          </a:p>
          <a:p>
            <a:pPr indent="-342900" lvl="0" marL="342900" rtl="0" algn="l">
              <a:lnSpc>
                <a:spcPct val="80000"/>
              </a:lnSpc>
              <a:spcBef>
                <a:spcPts val="434"/>
              </a:spcBef>
              <a:spcAft>
                <a:spcPts val="0"/>
              </a:spcAft>
              <a:buClr>
                <a:schemeClr val="dk1"/>
              </a:buClr>
              <a:buSzPts val="2170"/>
              <a:buFont typeface="Arial"/>
              <a:buNone/>
            </a:pPr>
            <a:r>
              <a:rPr lang="en-GB" sz="1000" u="sng">
                <a:solidFill>
                  <a:schemeClr val="hlink"/>
                </a:solidFill>
                <a:hlinkClick r:id="rId5"/>
              </a:rPr>
              <a:t>https://www.youtube.com/watch?v=ztHdK1rorlw</a:t>
            </a:r>
            <a:endParaRPr sz="1000"/>
          </a:p>
        </p:txBody>
      </p:sp>
      <p:sp>
        <p:nvSpPr>
          <p:cNvPr id="302" name="Google Shape;30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76b84d1fbd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76b84d1fbd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g76b84d1fbd_0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76b84d1fb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76b84d1fb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g76b84d1fb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highlight>
                  <a:srgbClr val="FFFF00"/>
                </a:highlight>
              </a:rPr>
              <a:t>Articles for students to read as a homework:</a:t>
            </a:r>
            <a:br>
              <a:rPr lang="en-GB"/>
            </a:br>
            <a:r>
              <a:rPr lang="en-GB" sz="1100" u="sng">
                <a:solidFill>
                  <a:schemeClr val="hlink"/>
                </a:solidFill>
                <a:latin typeface="Arial"/>
                <a:ea typeface="Arial"/>
                <a:cs typeface="Arial"/>
                <a:sym typeface="Arial"/>
                <a:hlinkClick r:id="rId2"/>
              </a:rPr>
              <a:t>https://www.euractiv.com/section/development-policy/news/french-law-on-multinationals-responsibility-for-workers-abroad-achieves-few-results/</a:t>
            </a:r>
            <a:r>
              <a:rPr lang="en-GB"/>
              <a:t> (2019)</a:t>
            </a:r>
            <a:br>
              <a:rPr lang="en-GB"/>
            </a:br>
            <a:r>
              <a:rPr lang="en-GB" sz="1100" u="sng">
                <a:solidFill>
                  <a:schemeClr val="hlink"/>
                </a:solidFill>
                <a:latin typeface="Arial"/>
                <a:ea typeface="Arial"/>
                <a:cs typeface="Arial"/>
                <a:sym typeface="Arial"/>
                <a:hlinkClick r:id="rId3"/>
              </a:rPr>
              <a:t>https://www.theguardian.com/global-development/2018/apr/24/bangladeshi-police-target-garment-workers-union-rana-plaza-five-years-on</a:t>
            </a:r>
            <a:r>
              <a:rPr lang="en-GB"/>
              <a:t> (2018)</a:t>
            </a:r>
            <a:endParaRPr/>
          </a:p>
        </p:txBody>
      </p:sp>
      <p:sp>
        <p:nvSpPr>
          <p:cNvPr id="107" name="Google Shape;10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Easy version</a:t>
            </a:r>
            <a:endParaRPr/>
          </a:p>
          <a:p>
            <a:pPr indent="0" lvl="0" marL="0" rtl="0" algn="l">
              <a:lnSpc>
                <a:spcPct val="100000"/>
              </a:lnSpc>
              <a:spcBef>
                <a:spcPts val="0"/>
              </a:spcBef>
              <a:spcAft>
                <a:spcPts val="0"/>
              </a:spcAft>
              <a:buSzPts val="1400"/>
              <a:buNone/>
            </a:pPr>
            <a:r>
              <a:rPr lang="en-GB"/>
              <a:t>https://pixabay.com/de/illustrations/banner-header-fragezeichen-frage-1090830/</a:t>
            </a:r>
            <a:endParaRPr/>
          </a:p>
        </p:txBody>
      </p:sp>
      <p:sp>
        <p:nvSpPr>
          <p:cNvPr id="115" name="Google Shape;11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76b84d1fbd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76b84d1fbd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Hard version</a:t>
            </a:r>
            <a:endParaRPr/>
          </a:p>
        </p:txBody>
      </p:sp>
      <p:sp>
        <p:nvSpPr>
          <p:cNvPr id="123" name="Google Shape;123;g76b84d1fbd_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1400"/>
              <a:buFont typeface="Arial"/>
              <a:buNone/>
            </a:pPr>
            <a:r>
              <a:rPr lang="en-GB"/>
              <a:t>Garment workers in Bangladesh using dust masks </a:t>
            </a:r>
            <a:endParaRPr/>
          </a:p>
        </p:txBody>
      </p:sp>
      <p:sp>
        <p:nvSpPr>
          <p:cNvPr id="131" name="Google Shape;131;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1200"/>
              <a:t>	</a:t>
            </a:r>
            <a:r>
              <a:rPr lang="en-GB" sz="1200" u="sng">
                <a:solidFill>
                  <a:schemeClr val="hlink"/>
                </a:solidFill>
                <a:hlinkClick r:id="rId2"/>
              </a:rPr>
              <a:t>https://www.1jour1actu.com/monde/usines-de-vetements-au-bangladesh/</a:t>
            </a:r>
            <a:r>
              <a:rPr lang="en-GB" sz="1200"/>
              <a:t> </a:t>
            </a:r>
            <a:endParaRPr/>
          </a:p>
        </p:txBody>
      </p:sp>
      <p:sp>
        <p:nvSpPr>
          <p:cNvPr id="140" name="Google Shape;14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1200"/>
              <a:t>	</a:t>
            </a:r>
            <a:r>
              <a:rPr lang="en-GB" sz="1200" u="sng">
                <a:solidFill>
                  <a:schemeClr val="hlink"/>
                </a:solidFill>
                <a:hlinkClick r:id="rId2"/>
              </a:rPr>
              <a:t>https://www.1jour1actu.com/monde/usines-de-vetements-au-bangladesh/</a:t>
            </a:r>
            <a:r>
              <a:rPr lang="en-GB" sz="1200"/>
              <a:t> </a:t>
            </a:r>
            <a:endParaRPr/>
          </a:p>
        </p:txBody>
      </p:sp>
      <p:sp>
        <p:nvSpPr>
          <p:cNvPr id="147" name="Google Shape;147;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2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3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B8CF"/>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youtube.com/watch?v=gtyovz_18cg" TargetMode="External"/><Relationship Id="rId4" Type="http://schemas.openxmlformats.org/officeDocument/2006/relationships/hyperlink" Target="https://www.youtube.com/watch?v=coFm2nwBA1Q" TargetMode="External"/><Relationship Id="rId5" Type="http://schemas.openxmlformats.org/officeDocument/2006/relationships/hyperlink" Target="https://www.youtube.com/watch?time_continue=10&amp;v=TGea8e6CZvk&amp;feature=emb_logo" TargetMode="External"/><Relationship Id="rId6" Type="http://schemas.openxmlformats.org/officeDocument/2006/relationships/hyperlink" Target="https://www.youtube.com/watch?v=ztHdK1rorlw"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oxfam.org.uk/shop"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1jour1actu.com/monde/usines-de-vetements-au-bangladesh/"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206327" y="-154745"/>
            <a:ext cx="9476935" cy="7107701"/>
          </a:xfrm>
          <a:prstGeom prst="rect">
            <a:avLst/>
          </a:prstGeom>
          <a:noFill/>
          <a:ln>
            <a:noFill/>
          </a:ln>
        </p:spPr>
      </p:pic>
      <p:sp>
        <p:nvSpPr>
          <p:cNvPr id="89" name="Google Shape;89;p1"/>
          <p:cNvSpPr/>
          <p:nvPr/>
        </p:nvSpPr>
        <p:spPr>
          <a:xfrm>
            <a:off x="-1413259" y="1978069"/>
            <a:ext cx="6505500" cy="5873100"/>
          </a:xfrm>
          <a:prstGeom prst="ellipse">
            <a:avLst/>
          </a:prstGeom>
          <a:solidFill>
            <a:srgbClr val="00ACD8">
              <a:alpha val="73725"/>
            </a:srgbClr>
          </a:solidFill>
          <a:ln cap="flat" cmpd="sng" w="9525">
            <a:solidFill>
              <a:srgbClr val="00AC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
          <p:cNvSpPr/>
          <p:nvPr/>
        </p:nvSpPr>
        <p:spPr>
          <a:xfrm>
            <a:off x="-385464" y="4291939"/>
            <a:ext cx="5871600" cy="15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Calibri"/>
                <a:ea typeface="Calibri"/>
                <a:cs typeface="Calibri"/>
                <a:sym typeface="Calibri"/>
              </a:rPr>
              <a:t>La consommation responsable</a:t>
            </a:r>
            <a:endParaRPr b="1" i="0" sz="4800" u="none" cap="none" strike="noStrike">
              <a:solidFill>
                <a:srgbClr val="FFFFFF"/>
              </a:solidFill>
              <a:latin typeface="Amatic SC"/>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6"/>
          <p:cNvSpPr/>
          <p:nvPr/>
        </p:nvSpPr>
        <p:spPr>
          <a:xfrm>
            <a:off x="261450" y="966750"/>
            <a:ext cx="8621100" cy="4924500"/>
          </a:xfrm>
          <a:prstGeom prst="roundRect">
            <a:avLst>
              <a:gd fmla="val 9876"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36"/>
          <p:cNvSpPr/>
          <p:nvPr/>
        </p:nvSpPr>
        <p:spPr>
          <a:xfrm>
            <a:off x="261449" y="1120638"/>
            <a:ext cx="8621100" cy="4924500"/>
          </a:xfrm>
          <a:prstGeom prst="roundRect">
            <a:avLst>
              <a:gd fmla="val 9876"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respectueuses</a:t>
            </a:r>
            <a:endParaRPr b="0" i="0" sz="1400" u="none" cap="none" strike="noStrike">
              <a:solidFill>
                <a:srgbClr val="000000"/>
              </a:solidFill>
              <a:latin typeface="Arial"/>
              <a:ea typeface="Arial"/>
              <a:cs typeface="Arial"/>
              <a:sym typeface="Arial"/>
            </a:endParaRPr>
          </a:p>
        </p:txBody>
      </p:sp>
      <p:sp>
        <p:nvSpPr>
          <p:cNvPr id="157" name="Google Shape;157;p36"/>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959">
                <a:solidFill>
                  <a:srgbClr val="FFFFFF"/>
                </a:solidFill>
              </a:rPr>
              <a:t>Missing words</a:t>
            </a:r>
            <a:endParaRPr b="1" sz="3959">
              <a:solidFill>
                <a:srgbClr val="FFFFFF"/>
              </a:solidFill>
            </a:endParaRPr>
          </a:p>
        </p:txBody>
      </p:sp>
      <p:sp>
        <p:nvSpPr>
          <p:cNvPr id="158" name="Google Shape;158;p36"/>
          <p:cNvSpPr/>
          <p:nvPr/>
        </p:nvSpPr>
        <p:spPr>
          <a:xfrm>
            <a:off x="3658984" y="3363236"/>
            <a:ext cx="85151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incendie</a:t>
            </a:r>
            <a:endParaRPr b="0" i="0" sz="1400" u="none" cap="none" strike="noStrike">
              <a:solidFill>
                <a:srgbClr val="000000"/>
              </a:solidFill>
              <a:latin typeface="Arial"/>
              <a:ea typeface="Arial"/>
              <a:cs typeface="Arial"/>
              <a:sym typeface="Arial"/>
            </a:endParaRPr>
          </a:p>
        </p:txBody>
      </p:sp>
      <p:sp>
        <p:nvSpPr>
          <p:cNvPr id="159" name="Google Shape;159;p36"/>
          <p:cNvSpPr/>
          <p:nvPr/>
        </p:nvSpPr>
        <p:spPr>
          <a:xfrm>
            <a:off x="1509254" y="1535519"/>
            <a:ext cx="9204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ouvrières</a:t>
            </a:r>
            <a:endParaRPr b="0" i="0" sz="1400" u="none" cap="none" strike="noStrike">
              <a:solidFill>
                <a:srgbClr val="000000"/>
              </a:solidFill>
              <a:latin typeface="Arial"/>
              <a:ea typeface="Arial"/>
              <a:cs typeface="Arial"/>
              <a:sym typeface="Arial"/>
            </a:endParaRPr>
          </a:p>
        </p:txBody>
      </p:sp>
      <p:sp>
        <p:nvSpPr>
          <p:cNvPr id="160" name="Google Shape;160;p36"/>
          <p:cNvSpPr/>
          <p:nvPr/>
        </p:nvSpPr>
        <p:spPr>
          <a:xfrm>
            <a:off x="5523051" y="2543592"/>
            <a:ext cx="12490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responsables</a:t>
            </a:r>
            <a:endParaRPr b="0" i="0" sz="1400" u="none" cap="none" strike="noStrike">
              <a:solidFill>
                <a:srgbClr val="000000"/>
              </a:solidFill>
              <a:latin typeface="Arial"/>
              <a:ea typeface="Arial"/>
              <a:cs typeface="Arial"/>
              <a:sym typeface="Arial"/>
            </a:endParaRPr>
          </a:p>
        </p:txBody>
      </p:sp>
      <p:sp>
        <p:nvSpPr>
          <p:cNvPr id="161" name="Google Shape;161;p36"/>
          <p:cNvSpPr/>
          <p:nvPr/>
        </p:nvSpPr>
        <p:spPr>
          <a:xfrm>
            <a:off x="3902988" y="2518676"/>
            <a:ext cx="8611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travailler</a:t>
            </a:r>
            <a:endParaRPr b="0" i="0" sz="1400" u="none" cap="none" strike="noStrike">
              <a:solidFill>
                <a:srgbClr val="000000"/>
              </a:solidFill>
              <a:latin typeface="Arial"/>
              <a:ea typeface="Arial"/>
              <a:cs typeface="Arial"/>
              <a:sym typeface="Arial"/>
            </a:endParaRPr>
          </a:p>
        </p:txBody>
      </p:sp>
      <p:sp>
        <p:nvSpPr>
          <p:cNvPr id="162" name="Google Shape;162;p36"/>
          <p:cNvSpPr/>
          <p:nvPr/>
        </p:nvSpPr>
        <p:spPr>
          <a:xfrm>
            <a:off x="5286581" y="3818119"/>
            <a:ext cx="77136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années</a:t>
            </a:r>
            <a:endParaRPr b="0" i="0" sz="1400" u="none" cap="none" strike="noStrike">
              <a:solidFill>
                <a:srgbClr val="000000"/>
              </a:solidFill>
              <a:latin typeface="Arial"/>
              <a:ea typeface="Arial"/>
              <a:cs typeface="Arial"/>
              <a:sym typeface="Arial"/>
            </a:endParaRPr>
          </a:p>
        </p:txBody>
      </p:sp>
      <p:sp>
        <p:nvSpPr>
          <p:cNvPr id="163" name="Google Shape;163;p36"/>
          <p:cNvSpPr/>
          <p:nvPr/>
        </p:nvSpPr>
        <p:spPr>
          <a:xfrm>
            <a:off x="2971323" y="4302554"/>
            <a:ext cx="93166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multipliés</a:t>
            </a:r>
            <a:endParaRPr b="0" i="0" sz="1400" u="none" cap="none" strike="noStrike">
              <a:solidFill>
                <a:srgbClr val="000000"/>
              </a:solidFill>
              <a:latin typeface="Arial"/>
              <a:ea typeface="Arial"/>
              <a:cs typeface="Arial"/>
              <a:sym typeface="Arial"/>
            </a:endParaRPr>
          </a:p>
        </p:txBody>
      </p:sp>
      <p:sp>
        <p:nvSpPr>
          <p:cNvPr id="164" name="Google Shape;164;p36"/>
          <p:cNvSpPr/>
          <p:nvPr/>
        </p:nvSpPr>
        <p:spPr>
          <a:xfrm>
            <a:off x="5523051" y="1717899"/>
            <a:ext cx="81144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sécurité</a:t>
            </a:r>
            <a:endParaRPr b="0" i="0" sz="1400" u="none" cap="none" strike="noStrike">
              <a:solidFill>
                <a:srgbClr val="000000"/>
              </a:solidFill>
              <a:latin typeface="Arial"/>
              <a:ea typeface="Arial"/>
              <a:cs typeface="Arial"/>
              <a:sym typeface="Arial"/>
            </a:endParaRPr>
          </a:p>
        </p:txBody>
      </p:sp>
      <p:sp>
        <p:nvSpPr>
          <p:cNvPr id="165" name="Google Shape;165;p36"/>
          <p:cNvSpPr/>
          <p:nvPr/>
        </p:nvSpPr>
        <p:spPr>
          <a:xfrm>
            <a:off x="2541558" y="2921211"/>
            <a:ext cx="7409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France</a:t>
            </a:r>
            <a:endParaRPr b="0" i="0" sz="1400" u="none" cap="none" strike="noStrike">
              <a:solidFill>
                <a:srgbClr val="000000"/>
              </a:solidFill>
              <a:latin typeface="Arial"/>
              <a:ea typeface="Arial"/>
              <a:cs typeface="Arial"/>
              <a:sym typeface="Arial"/>
            </a:endParaRPr>
          </a:p>
        </p:txBody>
      </p:sp>
      <p:sp>
        <p:nvSpPr>
          <p:cNvPr id="166" name="Google Shape;166;p36"/>
          <p:cNvSpPr/>
          <p:nvPr/>
        </p:nvSpPr>
        <p:spPr>
          <a:xfrm>
            <a:off x="4423070" y="4764220"/>
            <a:ext cx="109998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sous-payés</a:t>
            </a:r>
            <a:endParaRPr b="0" i="0" sz="1400" u="none" cap="none" strike="noStrike">
              <a:solidFill>
                <a:srgbClr val="000000"/>
              </a:solidFill>
              <a:latin typeface="Arial"/>
              <a:ea typeface="Arial"/>
              <a:cs typeface="Arial"/>
              <a:sym typeface="Arial"/>
            </a:endParaRPr>
          </a:p>
        </p:txBody>
      </p:sp>
      <p:sp>
        <p:nvSpPr>
          <p:cNvPr id="167" name="Google Shape;167;p36"/>
          <p:cNvSpPr/>
          <p:nvPr/>
        </p:nvSpPr>
        <p:spPr>
          <a:xfrm>
            <a:off x="1227766" y="2502269"/>
            <a:ext cx="5629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mois</a:t>
            </a:r>
            <a:endParaRPr b="0" i="0" sz="1400" u="none" cap="none" strike="noStrike">
              <a:solidFill>
                <a:srgbClr val="000000"/>
              </a:solidFill>
              <a:latin typeface="Arial"/>
              <a:ea typeface="Arial"/>
              <a:cs typeface="Arial"/>
              <a:sym typeface="Arial"/>
            </a:endParaRPr>
          </a:p>
        </p:txBody>
      </p:sp>
      <p:sp>
        <p:nvSpPr>
          <p:cNvPr id="168" name="Google Shape;168;p36"/>
          <p:cNvSpPr/>
          <p:nvPr/>
        </p:nvSpPr>
        <p:spPr>
          <a:xfrm>
            <a:off x="6466947" y="3429000"/>
            <a:ext cx="4732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prix</a:t>
            </a:r>
            <a:endParaRPr b="0" i="0" sz="1400" u="none" cap="none" strike="noStrike">
              <a:solidFill>
                <a:srgbClr val="000000"/>
              </a:solidFill>
              <a:latin typeface="Arial"/>
              <a:ea typeface="Arial"/>
              <a:cs typeface="Arial"/>
              <a:sym typeface="Arial"/>
            </a:endParaRPr>
          </a:p>
        </p:txBody>
      </p:sp>
      <p:sp>
        <p:nvSpPr>
          <p:cNvPr id="169" name="Google Shape;169;p36"/>
          <p:cNvSpPr/>
          <p:nvPr/>
        </p:nvSpPr>
        <p:spPr>
          <a:xfrm>
            <a:off x="4335396" y="1276561"/>
            <a:ext cx="4732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bas</a:t>
            </a:r>
            <a:endParaRPr b="0" i="0" sz="1400" u="none" cap="none" strike="noStrike">
              <a:solidFill>
                <a:srgbClr val="000000"/>
              </a:solidFill>
              <a:latin typeface="Arial"/>
              <a:ea typeface="Arial"/>
              <a:cs typeface="Arial"/>
              <a:sym typeface="Arial"/>
            </a:endParaRPr>
          </a:p>
        </p:txBody>
      </p:sp>
      <p:sp>
        <p:nvSpPr>
          <p:cNvPr id="170" name="Google Shape;170;p36"/>
          <p:cNvSpPr/>
          <p:nvPr/>
        </p:nvSpPr>
        <p:spPr>
          <a:xfrm>
            <a:off x="6819464" y="4610331"/>
            <a:ext cx="82105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pauvres</a:t>
            </a:r>
            <a:endParaRPr b="0" i="0" sz="1400" u="none" cap="none" strike="noStrike">
              <a:solidFill>
                <a:srgbClr val="000000"/>
              </a:solidFill>
              <a:latin typeface="Arial"/>
              <a:ea typeface="Arial"/>
              <a:cs typeface="Arial"/>
              <a:sym typeface="Arial"/>
            </a:endParaRPr>
          </a:p>
        </p:txBody>
      </p:sp>
      <p:sp>
        <p:nvSpPr>
          <p:cNvPr id="171" name="Google Shape;171;p36"/>
          <p:cNvSpPr/>
          <p:nvPr/>
        </p:nvSpPr>
        <p:spPr>
          <a:xfrm>
            <a:off x="1790741" y="3776796"/>
            <a:ext cx="1000595" cy="264688"/>
          </a:xfrm>
          <a:prstGeom prst="rect">
            <a:avLst/>
          </a:prstGeom>
          <a:noFill/>
          <a:ln>
            <a:noFill/>
          </a:ln>
        </p:spPr>
        <p:txBody>
          <a:bodyPr anchorCtr="0" anchor="t" bIns="45700" lIns="91425" spcFirstLastPara="1" rIns="91425" wrap="square" tIns="45700">
            <a:spAutoFit/>
          </a:bodyPr>
          <a:lstStyle/>
          <a:p>
            <a:pPr indent="-342900" lvl="0" marL="342900" marR="0" rtl="0" algn="l">
              <a:lnSpc>
                <a:spcPct val="80000"/>
              </a:lnSpc>
              <a:spcBef>
                <a:spcPts val="0"/>
              </a:spcBef>
              <a:spcAft>
                <a:spcPts val="0"/>
              </a:spcAft>
              <a:buNone/>
            </a:pPr>
            <a:r>
              <a:rPr b="0" i="0" lang="en-GB" sz="1400" u="none" cap="none" strike="noStrike">
                <a:solidFill>
                  <a:srgbClr val="FF0000"/>
                </a:solidFill>
                <a:latin typeface="Arial"/>
                <a:ea typeface="Arial"/>
                <a:cs typeface="Arial"/>
                <a:sym typeface="Arial"/>
              </a:rPr>
              <a:t>meilleures</a:t>
            </a:r>
            <a:endParaRPr b="0" i="0" sz="1400" u="none" cap="none" strike="noStrike">
              <a:solidFill>
                <a:srgbClr val="FF0000"/>
              </a:solidFill>
              <a:latin typeface="Arial"/>
              <a:ea typeface="Arial"/>
              <a:cs typeface="Arial"/>
              <a:sym typeface="Arial"/>
            </a:endParaRPr>
          </a:p>
        </p:txBody>
      </p:sp>
      <p:sp>
        <p:nvSpPr>
          <p:cNvPr id="172" name="Google Shape;172;p36"/>
          <p:cNvSpPr/>
          <p:nvPr/>
        </p:nvSpPr>
        <p:spPr>
          <a:xfrm>
            <a:off x="7247005" y="1955861"/>
            <a:ext cx="10903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Convaincre</a:t>
            </a:r>
            <a:endParaRPr b="0" i="0" sz="1400" u="none" cap="none" strike="noStrike">
              <a:solidFill>
                <a:srgbClr val="000000"/>
              </a:solidFill>
              <a:latin typeface="Arial"/>
              <a:ea typeface="Arial"/>
              <a:cs typeface="Arial"/>
              <a:sym typeface="Arial"/>
            </a:endParaRPr>
          </a:p>
        </p:txBody>
      </p:sp>
      <p:sp>
        <p:nvSpPr>
          <p:cNvPr id="173" name="Google Shape;173;p36"/>
          <p:cNvSpPr/>
          <p:nvPr/>
        </p:nvSpPr>
        <p:spPr>
          <a:xfrm>
            <a:off x="2971323" y="5071997"/>
            <a:ext cx="6222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santé</a:t>
            </a:r>
            <a:endParaRPr b="0" i="0" sz="1400" u="none" cap="none" strike="noStrike">
              <a:solidFill>
                <a:srgbClr val="000000"/>
              </a:solidFill>
              <a:latin typeface="Arial"/>
              <a:ea typeface="Arial"/>
              <a:cs typeface="Arial"/>
              <a:sym typeface="Arial"/>
            </a:endParaRPr>
          </a:p>
        </p:txBody>
      </p:sp>
      <p:sp>
        <p:nvSpPr>
          <p:cNvPr id="174" name="Google Shape;174;p36"/>
          <p:cNvSpPr/>
          <p:nvPr/>
        </p:nvSpPr>
        <p:spPr>
          <a:xfrm>
            <a:off x="2133042" y="1963311"/>
            <a:ext cx="14879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t>
            </a:r>
            <a:r>
              <a:rPr b="0" i="0" lang="en-GB" sz="1400" u="none" cap="none" strike="noStrike">
                <a:solidFill>
                  <a:srgbClr val="FF0000"/>
                </a:solidFill>
                <a:latin typeface="Arial"/>
                <a:ea typeface="Arial"/>
                <a:cs typeface="Arial"/>
                <a:sym typeface="Arial"/>
              </a:rPr>
              <a:t>responsabiliser</a:t>
            </a:r>
            <a:r>
              <a:rPr b="0" i="0" lang="en-GB" sz="1400" u="none" cap="none" strike="noStrike">
                <a:solidFill>
                  <a:srgbClr val="000000"/>
                </a:solidFill>
                <a:latin typeface="Arial"/>
                <a:ea typeface="Arial"/>
                <a:cs typeface="Arial"/>
                <a:sym typeface="Arial"/>
              </a:rPr>
              <a:t> </a:t>
            </a:r>
            <a:endParaRPr/>
          </a:p>
        </p:txBody>
      </p:sp>
      <p:sp>
        <p:nvSpPr>
          <p:cNvPr id="175" name="Google Shape;175;p36"/>
          <p:cNvSpPr/>
          <p:nvPr/>
        </p:nvSpPr>
        <p:spPr>
          <a:xfrm>
            <a:off x="1069068" y="5205236"/>
            <a:ext cx="88036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marques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9"/>
          <p:cNvSpPr/>
          <p:nvPr/>
        </p:nvSpPr>
        <p:spPr>
          <a:xfrm>
            <a:off x="252300" y="1261550"/>
            <a:ext cx="8621100" cy="4924500"/>
          </a:xfrm>
          <a:prstGeom prst="roundRect">
            <a:avLst>
              <a:gd fmla="val 9876"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959">
                <a:solidFill>
                  <a:srgbClr val="FFFFFF"/>
                </a:solidFill>
              </a:rPr>
              <a:t>Relisez le texte et remplissez les trous</a:t>
            </a:r>
            <a:endParaRPr b="1" sz="3959">
              <a:solidFill>
                <a:srgbClr val="FFFFFF"/>
              </a:solidFill>
            </a:endParaRPr>
          </a:p>
        </p:txBody>
      </p:sp>
      <p:sp>
        <p:nvSpPr>
          <p:cNvPr id="183" name="Google Shape;183;p9"/>
          <p:cNvSpPr txBox="1"/>
          <p:nvPr>
            <p:ph idx="1" type="body"/>
          </p:nvPr>
        </p:nvSpPr>
        <p:spPr>
          <a:xfrm>
            <a:off x="457200" y="1417638"/>
            <a:ext cx="8229600" cy="5440362"/>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1700"/>
              <a:buNone/>
            </a:pPr>
            <a:r>
              <a:rPr lang="en-GB" sz="1700"/>
              <a:t>1 En janvier 2013, l’……………… d'une usine Bangladaise tue huit ………………….</a:t>
            </a:r>
            <a:endParaRPr/>
          </a:p>
          <a:p>
            <a:pPr indent="-342900" lvl="0" marL="342900" rtl="0" algn="l">
              <a:lnSpc>
                <a:spcPct val="80000"/>
              </a:lnSpc>
              <a:spcBef>
                <a:spcPts val="340"/>
              </a:spcBef>
              <a:spcAft>
                <a:spcPts val="0"/>
              </a:spcAft>
              <a:buClr>
                <a:schemeClr val="dk1"/>
              </a:buClr>
              <a:buSzPts val="1700"/>
              <a:buNone/>
            </a:pPr>
            <a:r>
              <a:rPr lang="en-GB" sz="1700"/>
              <a:t>2 […] les ………………….. ont donné l'ordre de continuer à ………………………. alors que</a:t>
            </a:r>
            <a:endParaRPr sz="1700"/>
          </a:p>
          <a:p>
            <a:pPr indent="-342900" lvl="0" marL="342900" rtl="0" algn="l">
              <a:lnSpc>
                <a:spcPct val="80000"/>
              </a:lnSpc>
              <a:spcBef>
                <a:spcPts val="340"/>
              </a:spcBef>
              <a:spcAft>
                <a:spcPts val="0"/>
              </a:spcAft>
              <a:buClr>
                <a:schemeClr val="dk1"/>
              </a:buClr>
              <a:buSzPts val="1700"/>
              <a:buNone/>
            </a:pPr>
            <a:r>
              <a:rPr lang="en-GB" sz="1700"/>
              <a:t>l'incendie se propageait.</a:t>
            </a:r>
            <a:endParaRPr/>
          </a:p>
          <a:p>
            <a:pPr indent="-342900" lvl="0" marL="342900" rtl="0" algn="l">
              <a:lnSpc>
                <a:spcPct val="80000"/>
              </a:lnSpc>
              <a:spcBef>
                <a:spcPts val="340"/>
              </a:spcBef>
              <a:spcAft>
                <a:spcPts val="0"/>
              </a:spcAft>
              <a:buClr>
                <a:schemeClr val="dk1"/>
              </a:buClr>
              <a:buSzPts val="1700"/>
              <a:buNone/>
            </a:pPr>
            <a:r>
              <a:rPr lang="en-GB" sz="1700"/>
              <a:t>3 Ces dernières ……………….., ces accidents se sont ………………. au Bangladesh.</a:t>
            </a:r>
            <a:endParaRPr/>
          </a:p>
          <a:p>
            <a:pPr indent="-342900" lvl="0" marL="342900" rtl="0" algn="l">
              <a:lnSpc>
                <a:spcPct val="80000"/>
              </a:lnSpc>
              <a:spcBef>
                <a:spcPts val="340"/>
              </a:spcBef>
              <a:spcAft>
                <a:spcPts val="0"/>
              </a:spcAft>
              <a:buClr>
                <a:schemeClr val="dk1"/>
              </a:buClr>
              <a:buSzPts val="1700"/>
              <a:buNone/>
            </a:pPr>
            <a:r>
              <a:rPr lang="en-GB" sz="1700"/>
              <a:t>4 Au Bangladesh, la ……………….. n'existe pas dans des pays comme la ……………..</a:t>
            </a:r>
            <a:endParaRPr/>
          </a:p>
          <a:p>
            <a:pPr indent="-342900" lvl="0" marL="342900" rtl="0" algn="l">
              <a:lnSpc>
                <a:spcPct val="80000"/>
              </a:lnSpc>
              <a:spcBef>
                <a:spcPts val="340"/>
              </a:spcBef>
              <a:spcAft>
                <a:spcPts val="0"/>
              </a:spcAft>
              <a:buClr>
                <a:schemeClr val="dk1"/>
              </a:buClr>
              <a:buSzPts val="1700"/>
              <a:buNone/>
            </a:pPr>
            <a:r>
              <a:rPr lang="en-GB" sz="1700"/>
              <a:t>5 […] les ouvriers sont ………………….., environ trente euros par ……….. , et ils n'ont</a:t>
            </a:r>
            <a:endParaRPr sz="1700"/>
          </a:p>
          <a:p>
            <a:pPr indent="-342900" lvl="0" marL="342900" rtl="0" algn="l">
              <a:lnSpc>
                <a:spcPct val="80000"/>
              </a:lnSpc>
              <a:spcBef>
                <a:spcPts val="340"/>
              </a:spcBef>
              <a:spcAft>
                <a:spcPts val="0"/>
              </a:spcAft>
              <a:buClr>
                <a:schemeClr val="dk1"/>
              </a:buClr>
              <a:buSzPts val="1700"/>
              <a:buNone/>
            </a:pPr>
            <a:r>
              <a:rPr lang="en-GB" sz="1700"/>
              <a:t>pas le droit de protester. </a:t>
            </a:r>
            <a:endParaRPr/>
          </a:p>
          <a:p>
            <a:pPr indent="-342900" lvl="0" marL="342900" rtl="0" algn="l">
              <a:lnSpc>
                <a:spcPct val="80000"/>
              </a:lnSpc>
              <a:spcBef>
                <a:spcPts val="340"/>
              </a:spcBef>
              <a:spcAft>
                <a:spcPts val="0"/>
              </a:spcAft>
              <a:buClr>
                <a:schemeClr val="dk1"/>
              </a:buClr>
              <a:buSzPts val="1700"/>
              <a:buNone/>
            </a:pPr>
            <a:r>
              <a:rPr lang="en-GB" sz="1700"/>
              <a:t>6 Le …….  d'un jean fabriqué au Bangladesh est beaucoup plus …….. que celui</a:t>
            </a:r>
            <a:endParaRPr sz="1700"/>
          </a:p>
          <a:p>
            <a:pPr indent="-342900" lvl="0" marL="342900" rtl="0" algn="l">
              <a:lnSpc>
                <a:spcPct val="80000"/>
              </a:lnSpc>
              <a:spcBef>
                <a:spcPts val="340"/>
              </a:spcBef>
              <a:spcAft>
                <a:spcPts val="0"/>
              </a:spcAft>
              <a:buClr>
                <a:schemeClr val="dk1"/>
              </a:buClr>
              <a:buSzPts val="1700"/>
              <a:buNone/>
            </a:pPr>
            <a:r>
              <a:rPr lang="en-GB" sz="1700"/>
              <a:t>d'un même vêtement fabriqué en France.</a:t>
            </a:r>
            <a:endParaRPr/>
          </a:p>
          <a:p>
            <a:pPr indent="-342900" lvl="0" marL="342900" rtl="0" algn="l">
              <a:lnSpc>
                <a:spcPct val="80000"/>
              </a:lnSpc>
              <a:spcBef>
                <a:spcPts val="340"/>
              </a:spcBef>
              <a:spcAft>
                <a:spcPts val="0"/>
              </a:spcAft>
              <a:buClr>
                <a:schemeClr val="dk1"/>
              </a:buClr>
              <a:buSzPts val="1700"/>
              <a:buNone/>
            </a:pPr>
            <a:r>
              <a:rPr lang="en-GB" sz="1700"/>
              <a:t>7 Les pays …………….  comme le Bangladesh hésitent à promouvoir de ………………..</a:t>
            </a:r>
            <a:endParaRPr/>
          </a:p>
          <a:p>
            <a:pPr indent="-342900" lvl="0" marL="342900" rtl="0" algn="l">
              <a:lnSpc>
                <a:spcPct val="80000"/>
              </a:lnSpc>
              <a:spcBef>
                <a:spcPts val="340"/>
              </a:spcBef>
              <a:spcAft>
                <a:spcPts val="0"/>
              </a:spcAft>
              <a:buClr>
                <a:schemeClr val="dk1"/>
              </a:buClr>
              <a:buSzPts val="1700"/>
              <a:buNone/>
            </a:pPr>
            <a:r>
              <a:rPr lang="en-GB" sz="1700"/>
              <a:t>conditions de travail et de meilleurs salaires. </a:t>
            </a:r>
            <a:endParaRPr/>
          </a:p>
          <a:p>
            <a:pPr indent="-342900" lvl="0" marL="342900" rtl="0" algn="l">
              <a:lnSpc>
                <a:spcPct val="80000"/>
              </a:lnSpc>
              <a:spcBef>
                <a:spcPts val="340"/>
              </a:spcBef>
              <a:spcAft>
                <a:spcPts val="0"/>
              </a:spcAft>
              <a:buClr>
                <a:schemeClr val="dk1"/>
              </a:buClr>
              <a:buSzPts val="1700"/>
              <a:buNone/>
            </a:pPr>
            <a:r>
              <a:rPr lang="en-GB" sz="1700"/>
              <a:t>8 ……………………. les chefs d'entreprise de faire passer la …………….. de leurs ouvriers</a:t>
            </a:r>
            <a:endParaRPr sz="1700"/>
          </a:p>
          <a:p>
            <a:pPr indent="-342900" lvl="0" marL="342900" rtl="0" algn="l">
              <a:lnSpc>
                <a:spcPct val="80000"/>
              </a:lnSpc>
              <a:spcBef>
                <a:spcPts val="340"/>
              </a:spcBef>
              <a:spcAft>
                <a:spcPts val="0"/>
              </a:spcAft>
              <a:buClr>
                <a:schemeClr val="dk1"/>
              </a:buClr>
              <a:buSzPts val="1700"/>
              <a:buNone/>
            </a:pPr>
            <a:r>
              <a:rPr lang="en-GB" sz="1700"/>
              <a:t> avant l'argent. </a:t>
            </a:r>
            <a:endParaRPr/>
          </a:p>
          <a:p>
            <a:pPr indent="-342900" lvl="0" marL="342900" rtl="0" algn="l">
              <a:lnSpc>
                <a:spcPct val="80000"/>
              </a:lnSpc>
              <a:spcBef>
                <a:spcPts val="340"/>
              </a:spcBef>
              <a:spcAft>
                <a:spcPts val="0"/>
              </a:spcAft>
              <a:buClr>
                <a:schemeClr val="dk1"/>
              </a:buClr>
              <a:buSzPts val="1700"/>
              <a:buNone/>
            </a:pPr>
            <a:r>
              <a:rPr lang="en-GB" sz="1700"/>
              <a:t>9 […] des associations comme </a:t>
            </a:r>
            <a:r>
              <a:rPr i="1" lang="en-GB" sz="1700"/>
              <a:t>Peuples solidaires </a:t>
            </a:r>
            <a:r>
              <a:rPr lang="en-GB" sz="1700"/>
              <a:t>essaie de ……………..…….. les grandes</a:t>
            </a:r>
            <a:endParaRPr sz="1700"/>
          </a:p>
          <a:p>
            <a:pPr indent="-342900" lvl="0" marL="342900" rtl="0" algn="l">
              <a:lnSpc>
                <a:spcPct val="80000"/>
              </a:lnSpc>
              <a:spcBef>
                <a:spcPts val="340"/>
              </a:spcBef>
              <a:spcAft>
                <a:spcPts val="0"/>
              </a:spcAft>
              <a:buClr>
                <a:schemeClr val="dk1"/>
              </a:buClr>
              <a:buSzPts val="1700"/>
              <a:buNone/>
            </a:pPr>
            <a:r>
              <a:rPr lang="en-GB" sz="1700"/>
              <a:t>………………… comme H&amp;M ou Zara. </a:t>
            </a:r>
            <a:endParaRPr/>
          </a:p>
          <a:p>
            <a:pPr indent="-342900" lvl="0" marL="342900" rtl="0" algn="l">
              <a:lnSpc>
                <a:spcPct val="80000"/>
              </a:lnSpc>
              <a:spcBef>
                <a:spcPts val="340"/>
              </a:spcBef>
              <a:spcAft>
                <a:spcPts val="0"/>
              </a:spcAft>
              <a:buClr>
                <a:schemeClr val="dk1"/>
              </a:buClr>
              <a:buSzPts val="1700"/>
              <a:buNone/>
            </a:pPr>
            <a:r>
              <a:rPr lang="en-GB" sz="1700"/>
              <a:t>10 Certaines marques annoncent, sur les …………………, que leurs vêtements sont fabriqués</a:t>
            </a:r>
            <a:endParaRPr sz="1700"/>
          </a:p>
          <a:p>
            <a:pPr indent="-342900" lvl="0" marL="342900" rtl="0" algn="l">
              <a:lnSpc>
                <a:spcPct val="80000"/>
              </a:lnSpc>
              <a:spcBef>
                <a:spcPts val="340"/>
              </a:spcBef>
              <a:spcAft>
                <a:spcPts val="0"/>
              </a:spcAft>
              <a:buClr>
                <a:schemeClr val="dk1"/>
              </a:buClr>
              <a:buSzPts val="1700"/>
              <a:buNone/>
            </a:pPr>
            <a:r>
              <a:rPr lang="en-GB" sz="1700"/>
              <a:t>dans des conditions ……………………….. des droits de l'homme.  Mais ces affirmations sont le</a:t>
            </a:r>
            <a:endParaRPr/>
          </a:p>
          <a:p>
            <a:pPr indent="-342900" lvl="0" marL="342900" rtl="0" algn="l">
              <a:lnSpc>
                <a:spcPct val="80000"/>
              </a:lnSpc>
              <a:spcBef>
                <a:spcPts val="340"/>
              </a:spcBef>
              <a:spcAft>
                <a:spcPts val="0"/>
              </a:spcAft>
              <a:buClr>
                <a:schemeClr val="dk1"/>
              </a:buClr>
              <a:buSzPts val="1700"/>
              <a:buNone/>
            </a:pPr>
            <a:r>
              <a:rPr lang="en-GB" sz="1700"/>
              <a:t>plus souvent fausses. </a:t>
            </a:r>
            <a:endParaRPr/>
          </a:p>
          <a:p>
            <a:pPr indent="-342900" lvl="0" marL="342900" rtl="0" algn="l">
              <a:lnSpc>
                <a:spcPct val="80000"/>
              </a:lnSpc>
              <a:spcBef>
                <a:spcPts val="208"/>
              </a:spcBef>
              <a:spcAft>
                <a:spcPts val="0"/>
              </a:spcAft>
              <a:buClr>
                <a:schemeClr val="dk1"/>
              </a:buClr>
              <a:buSzPts val="1040"/>
              <a:buNone/>
            </a:pPr>
            <a:r>
              <a:t/>
            </a:r>
            <a:endParaRPr sz="1040"/>
          </a:p>
          <a:p>
            <a:pPr indent="-342900" lvl="0" marL="342900" rtl="0" algn="l">
              <a:lnSpc>
                <a:spcPct val="80000"/>
              </a:lnSpc>
              <a:spcBef>
                <a:spcPts val="208"/>
              </a:spcBef>
              <a:spcAft>
                <a:spcPts val="0"/>
              </a:spcAft>
              <a:buClr>
                <a:schemeClr val="dk1"/>
              </a:buClr>
              <a:buSzPts val="1040"/>
              <a:buNone/>
            </a:pPr>
            <a:r>
              <a:rPr lang="en-GB" sz="1040"/>
              <a:t> </a:t>
            </a:r>
            <a:br>
              <a:rPr lang="en-GB" sz="1040"/>
            </a:br>
            <a:endParaRPr sz="104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0"/>
          <p:cNvSpPr/>
          <p:nvPr/>
        </p:nvSpPr>
        <p:spPr>
          <a:xfrm>
            <a:off x="325275" y="1188600"/>
            <a:ext cx="8560200" cy="5277300"/>
          </a:xfrm>
          <a:prstGeom prst="roundRect">
            <a:avLst>
              <a:gd fmla="val 12672"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959">
                <a:solidFill>
                  <a:srgbClr val="FFFFFF"/>
                </a:solidFill>
              </a:rPr>
              <a:t>Relisez le texte et remplissez les trous</a:t>
            </a:r>
            <a:endParaRPr b="1" sz="3959">
              <a:solidFill>
                <a:srgbClr val="FFFFFF"/>
              </a:solidFill>
            </a:endParaRPr>
          </a:p>
        </p:txBody>
      </p:sp>
      <p:sp>
        <p:nvSpPr>
          <p:cNvPr id="191" name="Google Shape;191;p10"/>
          <p:cNvSpPr txBox="1"/>
          <p:nvPr>
            <p:ph idx="1" type="body"/>
          </p:nvPr>
        </p:nvSpPr>
        <p:spPr>
          <a:xfrm>
            <a:off x="457200" y="1417638"/>
            <a:ext cx="8229600" cy="5440362"/>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1700"/>
              <a:buNone/>
            </a:pPr>
            <a:r>
              <a:rPr lang="en-GB" sz="1700"/>
              <a:t>1 En janvier 2013, l'</a:t>
            </a:r>
            <a:r>
              <a:rPr lang="en-GB" sz="1700">
                <a:solidFill>
                  <a:srgbClr val="FF0000"/>
                </a:solidFill>
              </a:rPr>
              <a:t>incendie</a:t>
            </a:r>
            <a:r>
              <a:rPr lang="en-GB" sz="1700"/>
              <a:t> d'une usine Bangladaise tue huit </a:t>
            </a:r>
            <a:r>
              <a:rPr lang="en-GB" sz="1700">
                <a:solidFill>
                  <a:srgbClr val="FF0000"/>
                </a:solidFill>
              </a:rPr>
              <a:t>ouvrières</a:t>
            </a:r>
            <a:r>
              <a:rPr lang="en-GB" sz="1700"/>
              <a:t>.</a:t>
            </a:r>
            <a:endParaRPr/>
          </a:p>
          <a:p>
            <a:pPr indent="-342900" lvl="0" marL="342900" rtl="0" algn="l">
              <a:lnSpc>
                <a:spcPct val="80000"/>
              </a:lnSpc>
              <a:spcBef>
                <a:spcPts val="340"/>
              </a:spcBef>
              <a:spcAft>
                <a:spcPts val="0"/>
              </a:spcAft>
              <a:buClr>
                <a:schemeClr val="dk1"/>
              </a:buClr>
              <a:buSzPts val="1700"/>
              <a:buNone/>
            </a:pPr>
            <a:r>
              <a:rPr lang="en-GB" sz="1700"/>
              <a:t>2 […] les </a:t>
            </a:r>
            <a:r>
              <a:rPr lang="en-GB" sz="1700">
                <a:solidFill>
                  <a:srgbClr val="FF0000"/>
                </a:solidFill>
              </a:rPr>
              <a:t>responsables</a:t>
            </a:r>
            <a:r>
              <a:rPr lang="en-GB" sz="1700"/>
              <a:t> ont donné l'ordre de continuer à </a:t>
            </a:r>
            <a:r>
              <a:rPr lang="en-GB" sz="1700">
                <a:solidFill>
                  <a:srgbClr val="FF0000"/>
                </a:solidFill>
              </a:rPr>
              <a:t>travailler</a:t>
            </a:r>
            <a:r>
              <a:rPr lang="en-GB" sz="1700"/>
              <a:t> alors que</a:t>
            </a:r>
            <a:endParaRPr sz="1700"/>
          </a:p>
          <a:p>
            <a:pPr indent="-342900" lvl="0" marL="342900" rtl="0" algn="l">
              <a:lnSpc>
                <a:spcPct val="80000"/>
              </a:lnSpc>
              <a:spcBef>
                <a:spcPts val="340"/>
              </a:spcBef>
              <a:spcAft>
                <a:spcPts val="0"/>
              </a:spcAft>
              <a:buClr>
                <a:schemeClr val="dk1"/>
              </a:buClr>
              <a:buSzPts val="1700"/>
              <a:buNone/>
            </a:pPr>
            <a:r>
              <a:rPr lang="en-GB" sz="1700"/>
              <a:t>l'incendie se propageait.</a:t>
            </a:r>
            <a:endParaRPr/>
          </a:p>
          <a:p>
            <a:pPr indent="-342900" lvl="0" marL="342900" rtl="0" algn="l">
              <a:lnSpc>
                <a:spcPct val="80000"/>
              </a:lnSpc>
              <a:spcBef>
                <a:spcPts val="340"/>
              </a:spcBef>
              <a:spcAft>
                <a:spcPts val="0"/>
              </a:spcAft>
              <a:buClr>
                <a:schemeClr val="dk1"/>
              </a:buClr>
              <a:buSzPts val="1700"/>
              <a:buNone/>
            </a:pPr>
            <a:r>
              <a:rPr lang="en-GB" sz="1700"/>
              <a:t>3 Ces dernières </a:t>
            </a:r>
            <a:r>
              <a:rPr lang="en-GB" sz="1700">
                <a:solidFill>
                  <a:srgbClr val="FF0000"/>
                </a:solidFill>
              </a:rPr>
              <a:t>années</a:t>
            </a:r>
            <a:r>
              <a:rPr lang="en-GB" sz="1700"/>
              <a:t>, ces accidents se sont </a:t>
            </a:r>
            <a:r>
              <a:rPr lang="en-GB" sz="1700">
                <a:solidFill>
                  <a:srgbClr val="FF0000"/>
                </a:solidFill>
              </a:rPr>
              <a:t>multipliés</a:t>
            </a:r>
            <a:r>
              <a:rPr lang="en-GB" sz="1700"/>
              <a:t> au Bangladesh.</a:t>
            </a:r>
            <a:endParaRPr/>
          </a:p>
          <a:p>
            <a:pPr indent="-342900" lvl="0" marL="342900" rtl="0" algn="l">
              <a:lnSpc>
                <a:spcPct val="80000"/>
              </a:lnSpc>
              <a:spcBef>
                <a:spcPts val="340"/>
              </a:spcBef>
              <a:spcAft>
                <a:spcPts val="0"/>
              </a:spcAft>
              <a:buClr>
                <a:schemeClr val="dk1"/>
              </a:buClr>
              <a:buSzPts val="1700"/>
              <a:buNone/>
            </a:pPr>
            <a:r>
              <a:rPr lang="en-GB" sz="1700"/>
              <a:t>4 Au Bangladesh, la </a:t>
            </a:r>
            <a:r>
              <a:rPr lang="en-GB" sz="1700">
                <a:solidFill>
                  <a:srgbClr val="FF0000"/>
                </a:solidFill>
              </a:rPr>
              <a:t>sécurité</a:t>
            </a:r>
            <a:r>
              <a:rPr lang="en-GB" sz="1700"/>
              <a:t> n'existe pas dans des pays comme la </a:t>
            </a:r>
            <a:r>
              <a:rPr lang="en-GB" sz="1700">
                <a:solidFill>
                  <a:srgbClr val="FF0000"/>
                </a:solidFill>
              </a:rPr>
              <a:t>France</a:t>
            </a:r>
            <a:r>
              <a:rPr lang="en-GB" sz="1700"/>
              <a:t>.</a:t>
            </a:r>
            <a:endParaRPr/>
          </a:p>
          <a:p>
            <a:pPr indent="-342900" lvl="0" marL="342900" rtl="0" algn="l">
              <a:lnSpc>
                <a:spcPct val="80000"/>
              </a:lnSpc>
              <a:spcBef>
                <a:spcPts val="340"/>
              </a:spcBef>
              <a:spcAft>
                <a:spcPts val="0"/>
              </a:spcAft>
              <a:buClr>
                <a:schemeClr val="dk1"/>
              </a:buClr>
              <a:buSzPts val="1700"/>
              <a:buNone/>
            </a:pPr>
            <a:r>
              <a:rPr lang="en-GB" sz="1700"/>
              <a:t>5 […] les ouvriers sont </a:t>
            </a:r>
            <a:r>
              <a:rPr lang="en-GB" sz="1700">
                <a:solidFill>
                  <a:srgbClr val="FF0000"/>
                </a:solidFill>
              </a:rPr>
              <a:t>sous-payés</a:t>
            </a:r>
            <a:r>
              <a:rPr lang="en-GB" sz="1700"/>
              <a:t>, environ trente euros par </a:t>
            </a:r>
            <a:r>
              <a:rPr lang="en-GB" sz="1700">
                <a:solidFill>
                  <a:srgbClr val="FF0000"/>
                </a:solidFill>
              </a:rPr>
              <a:t>mois</a:t>
            </a:r>
            <a:r>
              <a:rPr lang="en-GB" sz="1700"/>
              <a:t>, et ils n'ont</a:t>
            </a:r>
            <a:endParaRPr sz="1700"/>
          </a:p>
          <a:p>
            <a:pPr indent="-342900" lvl="0" marL="342900" rtl="0" algn="l">
              <a:lnSpc>
                <a:spcPct val="80000"/>
              </a:lnSpc>
              <a:spcBef>
                <a:spcPts val="340"/>
              </a:spcBef>
              <a:spcAft>
                <a:spcPts val="0"/>
              </a:spcAft>
              <a:buClr>
                <a:schemeClr val="dk1"/>
              </a:buClr>
              <a:buSzPts val="1700"/>
              <a:buNone/>
            </a:pPr>
            <a:r>
              <a:rPr lang="en-GB" sz="1700"/>
              <a:t>pas le droit de protester. </a:t>
            </a:r>
            <a:endParaRPr/>
          </a:p>
          <a:p>
            <a:pPr indent="-342900" lvl="0" marL="342900" rtl="0" algn="l">
              <a:lnSpc>
                <a:spcPct val="80000"/>
              </a:lnSpc>
              <a:spcBef>
                <a:spcPts val="340"/>
              </a:spcBef>
              <a:spcAft>
                <a:spcPts val="0"/>
              </a:spcAft>
              <a:buClr>
                <a:schemeClr val="dk1"/>
              </a:buClr>
              <a:buSzPts val="1700"/>
              <a:buNone/>
            </a:pPr>
            <a:r>
              <a:rPr lang="en-GB" sz="1700"/>
              <a:t>6 Le </a:t>
            </a:r>
            <a:r>
              <a:rPr lang="en-GB" sz="1700">
                <a:solidFill>
                  <a:srgbClr val="FF0000"/>
                </a:solidFill>
              </a:rPr>
              <a:t>prix</a:t>
            </a:r>
            <a:r>
              <a:rPr lang="en-GB" sz="1700"/>
              <a:t> d'un jean fabriqué au Bangladesh est beaucoup plus </a:t>
            </a:r>
            <a:r>
              <a:rPr lang="en-GB" sz="1700">
                <a:solidFill>
                  <a:srgbClr val="FF0000"/>
                </a:solidFill>
              </a:rPr>
              <a:t>bas</a:t>
            </a:r>
            <a:r>
              <a:rPr lang="en-GB" sz="1700"/>
              <a:t> que celui</a:t>
            </a:r>
            <a:endParaRPr sz="1700"/>
          </a:p>
          <a:p>
            <a:pPr indent="-342900" lvl="0" marL="342900" rtl="0" algn="l">
              <a:lnSpc>
                <a:spcPct val="80000"/>
              </a:lnSpc>
              <a:spcBef>
                <a:spcPts val="340"/>
              </a:spcBef>
              <a:spcAft>
                <a:spcPts val="0"/>
              </a:spcAft>
              <a:buClr>
                <a:schemeClr val="dk1"/>
              </a:buClr>
              <a:buSzPts val="1700"/>
              <a:buNone/>
            </a:pPr>
            <a:r>
              <a:rPr lang="en-GB" sz="1700"/>
              <a:t>d'un même vêtement fabriqué en France.</a:t>
            </a:r>
            <a:endParaRPr/>
          </a:p>
          <a:p>
            <a:pPr indent="-342900" lvl="0" marL="342900" rtl="0" algn="l">
              <a:lnSpc>
                <a:spcPct val="80000"/>
              </a:lnSpc>
              <a:spcBef>
                <a:spcPts val="340"/>
              </a:spcBef>
              <a:spcAft>
                <a:spcPts val="0"/>
              </a:spcAft>
              <a:buClr>
                <a:schemeClr val="dk1"/>
              </a:buClr>
              <a:buSzPts val="1700"/>
              <a:buNone/>
            </a:pPr>
            <a:r>
              <a:rPr lang="en-GB" sz="1700"/>
              <a:t>7 Les pays </a:t>
            </a:r>
            <a:r>
              <a:rPr lang="en-GB" sz="1700">
                <a:solidFill>
                  <a:srgbClr val="FF0000"/>
                </a:solidFill>
              </a:rPr>
              <a:t>pauvres</a:t>
            </a:r>
            <a:r>
              <a:rPr lang="en-GB" sz="1700"/>
              <a:t> comme le Bangladesh hésitent à promouvoir de </a:t>
            </a:r>
            <a:r>
              <a:rPr lang="en-GB" sz="1700">
                <a:solidFill>
                  <a:srgbClr val="FF0000"/>
                </a:solidFill>
              </a:rPr>
              <a:t>meilleures</a:t>
            </a:r>
            <a:endParaRPr sz="1700">
              <a:solidFill>
                <a:srgbClr val="FF0000"/>
              </a:solidFill>
            </a:endParaRPr>
          </a:p>
          <a:p>
            <a:pPr indent="-342900" lvl="0" marL="342900" rtl="0" algn="l">
              <a:lnSpc>
                <a:spcPct val="80000"/>
              </a:lnSpc>
              <a:spcBef>
                <a:spcPts val="340"/>
              </a:spcBef>
              <a:spcAft>
                <a:spcPts val="0"/>
              </a:spcAft>
              <a:buClr>
                <a:schemeClr val="dk1"/>
              </a:buClr>
              <a:buSzPts val="1700"/>
              <a:buNone/>
            </a:pPr>
            <a:r>
              <a:rPr lang="en-GB" sz="1700"/>
              <a:t>conditions de travail et de meilleurs salaires. </a:t>
            </a:r>
            <a:endParaRPr/>
          </a:p>
          <a:p>
            <a:pPr indent="-342900" lvl="0" marL="342900" rtl="0" algn="l">
              <a:lnSpc>
                <a:spcPct val="80000"/>
              </a:lnSpc>
              <a:spcBef>
                <a:spcPts val="340"/>
              </a:spcBef>
              <a:spcAft>
                <a:spcPts val="0"/>
              </a:spcAft>
              <a:buClr>
                <a:schemeClr val="dk1"/>
              </a:buClr>
              <a:buSzPts val="1700"/>
              <a:buNone/>
            </a:pPr>
            <a:r>
              <a:rPr lang="en-GB" sz="1700"/>
              <a:t>8 </a:t>
            </a:r>
            <a:r>
              <a:rPr lang="en-GB" sz="1700">
                <a:solidFill>
                  <a:srgbClr val="FF0000"/>
                </a:solidFill>
              </a:rPr>
              <a:t>Convaincre</a:t>
            </a:r>
            <a:r>
              <a:rPr lang="en-GB" sz="1700"/>
              <a:t> les chefs d'entreprise de faire passer la </a:t>
            </a:r>
            <a:r>
              <a:rPr lang="en-GB" sz="1700">
                <a:solidFill>
                  <a:srgbClr val="FF0000"/>
                </a:solidFill>
              </a:rPr>
              <a:t>santé</a:t>
            </a:r>
            <a:r>
              <a:rPr lang="en-GB" sz="1700"/>
              <a:t> de leurs ouvriers</a:t>
            </a:r>
            <a:endParaRPr sz="1700"/>
          </a:p>
          <a:p>
            <a:pPr indent="-342900" lvl="0" marL="342900" rtl="0" algn="l">
              <a:lnSpc>
                <a:spcPct val="80000"/>
              </a:lnSpc>
              <a:spcBef>
                <a:spcPts val="340"/>
              </a:spcBef>
              <a:spcAft>
                <a:spcPts val="0"/>
              </a:spcAft>
              <a:buClr>
                <a:schemeClr val="dk1"/>
              </a:buClr>
              <a:buSzPts val="1700"/>
              <a:buNone/>
            </a:pPr>
            <a:r>
              <a:rPr lang="en-GB" sz="1700"/>
              <a:t> avant l'argent. </a:t>
            </a:r>
            <a:endParaRPr/>
          </a:p>
          <a:p>
            <a:pPr indent="-342900" lvl="0" marL="342900" rtl="0" algn="l">
              <a:lnSpc>
                <a:spcPct val="80000"/>
              </a:lnSpc>
              <a:spcBef>
                <a:spcPts val="340"/>
              </a:spcBef>
              <a:spcAft>
                <a:spcPts val="0"/>
              </a:spcAft>
              <a:buClr>
                <a:schemeClr val="dk1"/>
              </a:buClr>
              <a:buSzPts val="1700"/>
              <a:buNone/>
            </a:pPr>
            <a:r>
              <a:rPr lang="en-GB" sz="1700"/>
              <a:t>9 […] des associations comme </a:t>
            </a:r>
            <a:r>
              <a:rPr i="1" lang="en-GB" sz="1700"/>
              <a:t>Peuples solidaires </a:t>
            </a:r>
            <a:r>
              <a:rPr lang="en-GB" sz="1700"/>
              <a:t>essaie de </a:t>
            </a:r>
            <a:r>
              <a:rPr lang="en-GB" sz="1700">
                <a:solidFill>
                  <a:srgbClr val="FF0000"/>
                </a:solidFill>
              </a:rPr>
              <a:t>responsabiliser</a:t>
            </a:r>
            <a:r>
              <a:rPr lang="en-GB" sz="1700"/>
              <a:t> les grandes</a:t>
            </a:r>
            <a:endParaRPr sz="1700"/>
          </a:p>
          <a:p>
            <a:pPr indent="-342900" lvl="0" marL="342900" rtl="0" algn="l">
              <a:lnSpc>
                <a:spcPct val="80000"/>
              </a:lnSpc>
              <a:spcBef>
                <a:spcPts val="340"/>
              </a:spcBef>
              <a:spcAft>
                <a:spcPts val="0"/>
              </a:spcAft>
              <a:buClr>
                <a:srgbClr val="FF0000"/>
              </a:buClr>
              <a:buSzPts val="1700"/>
              <a:buNone/>
            </a:pPr>
            <a:r>
              <a:rPr lang="en-GB" sz="1700">
                <a:solidFill>
                  <a:srgbClr val="FF0000"/>
                </a:solidFill>
              </a:rPr>
              <a:t>marques</a:t>
            </a:r>
            <a:r>
              <a:rPr lang="en-GB" sz="1700"/>
              <a:t> comme H&amp;M ou Zara. </a:t>
            </a:r>
            <a:endParaRPr/>
          </a:p>
          <a:p>
            <a:pPr indent="-342900" lvl="0" marL="342900" rtl="0" algn="l">
              <a:lnSpc>
                <a:spcPct val="80000"/>
              </a:lnSpc>
              <a:spcBef>
                <a:spcPts val="340"/>
              </a:spcBef>
              <a:spcAft>
                <a:spcPts val="0"/>
              </a:spcAft>
              <a:buClr>
                <a:schemeClr val="dk1"/>
              </a:buClr>
              <a:buSzPts val="1700"/>
              <a:buNone/>
            </a:pPr>
            <a:r>
              <a:rPr lang="en-GB" sz="1700"/>
              <a:t>10 Certaines marques annoncent, sur les </a:t>
            </a:r>
            <a:r>
              <a:rPr lang="en-GB" sz="1700">
                <a:solidFill>
                  <a:srgbClr val="FF0000"/>
                </a:solidFill>
              </a:rPr>
              <a:t>étiquettes</a:t>
            </a:r>
            <a:r>
              <a:rPr lang="en-GB" sz="1700"/>
              <a:t>, que leurs vêtements sont fabriqués</a:t>
            </a:r>
            <a:endParaRPr sz="1700"/>
          </a:p>
          <a:p>
            <a:pPr indent="-342900" lvl="0" marL="342900" rtl="0" algn="l">
              <a:lnSpc>
                <a:spcPct val="80000"/>
              </a:lnSpc>
              <a:spcBef>
                <a:spcPts val="340"/>
              </a:spcBef>
              <a:spcAft>
                <a:spcPts val="0"/>
              </a:spcAft>
              <a:buClr>
                <a:schemeClr val="dk1"/>
              </a:buClr>
              <a:buSzPts val="1700"/>
              <a:buNone/>
            </a:pPr>
            <a:r>
              <a:rPr lang="en-GB" sz="1700"/>
              <a:t>dans des conditions </a:t>
            </a:r>
            <a:r>
              <a:rPr lang="en-GB" sz="1700">
                <a:solidFill>
                  <a:srgbClr val="FF0000"/>
                </a:solidFill>
              </a:rPr>
              <a:t>respectueuses</a:t>
            </a:r>
            <a:r>
              <a:rPr lang="en-GB" sz="1700"/>
              <a:t> des droits de l'homme.  Mais ces affirmations sont le</a:t>
            </a:r>
            <a:endParaRPr/>
          </a:p>
          <a:p>
            <a:pPr indent="-342900" lvl="0" marL="342900" rtl="0" algn="l">
              <a:lnSpc>
                <a:spcPct val="80000"/>
              </a:lnSpc>
              <a:spcBef>
                <a:spcPts val="340"/>
              </a:spcBef>
              <a:spcAft>
                <a:spcPts val="0"/>
              </a:spcAft>
              <a:buClr>
                <a:schemeClr val="dk1"/>
              </a:buClr>
              <a:buSzPts val="1700"/>
              <a:buNone/>
            </a:pPr>
            <a:r>
              <a:rPr lang="en-GB" sz="1700"/>
              <a:t>plus souvent fausses. </a:t>
            </a:r>
            <a:endParaRPr/>
          </a:p>
          <a:p>
            <a:pPr indent="-342900" lvl="0" marL="342900" rtl="0" algn="l">
              <a:lnSpc>
                <a:spcPct val="80000"/>
              </a:lnSpc>
              <a:spcBef>
                <a:spcPts val="208"/>
              </a:spcBef>
              <a:spcAft>
                <a:spcPts val="0"/>
              </a:spcAft>
              <a:buClr>
                <a:schemeClr val="dk1"/>
              </a:buClr>
              <a:buSzPts val="1040"/>
              <a:buNone/>
            </a:pPr>
            <a:r>
              <a:t/>
            </a:r>
            <a:endParaRPr sz="1040"/>
          </a:p>
          <a:p>
            <a:pPr indent="-342900" lvl="0" marL="342900" rtl="0" algn="l">
              <a:lnSpc>
                <a:spcPct val="80000"/>
              </a:lnSpc>
              <a:spcBef>
                <a:spcPts val="208"/>
              </a:spcBef>
              <a:spcAft>
                <a:spcPts val="0"/>
              </a:spcAft>
              <a:buClr>
                <a:schemeClr val="dk1"/>
              </a:buClr>
              <a:buSzPts val="1040"/>
              <a:buNone/>
            </a:pPr>
            <a:r>
              <a:rPr lang="en-GB" sz="1040"/>
              <a:t> </a:t>
            </a:r>
            <a:br>
              <a:rPr lang="en-GB" sz="1040"/>
            </a:br>
            <a:endParaRPr sz="104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1"/>
          <p:cNvSpPr/>
          <p:nvPr/>
        </p:nvSpPr>
        <p:spPr>
          <a:xfrm>
            <a:off x="179350" y="1358824"/>
            <a:ext cx="8689200" cy="5323329"/>
          </a:xfrm>
          <a:prstGeom prst="roundRect">
            <a:avLst>
              <a:gd fmla="val 1140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1"/>
          <p:cNvSpPr txBox="1"/>
          <p:nvPr>
            <p:ph type="title"/>
          </p:nvPr>
        </p:nvSpPr>
        <p:spPr>
          <a:xfrm>
            <a:off x="271376" y="274638"/>
            <a:ext cx="859717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800"/>
              <a:buFont typeface="Calibri"/>
              <a:buNone/>
            </a:pPr>
            <a:r>
              <a:rPr b="1" lang="en-GB" sz="2800" u="sng">
                <a:solidFill>
                  <a:srgbClr val="FFFFFF"/>
                </a:solidFill>
              </a:rPr>
              <a:t>Now match sentences 1-10 with their English translation </a:t>
            </a:r>
            <a:endParaRPr b="1" sz="2800" u="sng">
              <a:solidFill>
                <a:srgbClr val="FFFFFF"/>
              </a:solidFill>
            </a:endParaRPr>
          </a:p>
        </p:txBody>
      </p:sp>
      <p:sp>
        <p:nvSpPr>
          <p:cNvPr id="198" name="Google Shape;198;p11"/>
          <p:cNvSpPr txBox="1"/>
          <p:nvPr>
            <p:ph idx="1" type="body"/>
          </p:nvPr>
        </p:nvSpPr>
        <p:spPr>
          <a:xfrm>
            <a:off x="361750" y="1600200"/>
            <a:ext cx="8325000" cy="4659000"/>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1520"/>
              <a:buAutoNum type="alphaUcPeriod"/>
            </a:pPr>
            <a:r>
              <a:rPr lang="en-GB" sz="1520"/>
              <a:t> The price of jeans made in Bangladesh is much lower than the price of the same garment made in France.</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Some brands advertise, on labels, that their clothing is manufactured in conditions that are respectful of human rights. But these affirmations are more often than not false. [...] the workers are underpaid, about thirty Euros a month, and they do not have the right to strike.</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 associations like Peoples Solidarity try to work on educating big brands like H&amp;M or Zara.</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In recent years, these accidents have increased in Bangladesh.</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 officials ordered that they continue to work while the fire was spreading.</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Poor countries like Bangladesh are reluctant to promote better working conditions and better wages.</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Convince business leaders to put the health of their workers before money.</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In January 2013, a fire in a Bangladeshi factory killed eight workers.</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In Bangladesh, security does not exist like in some countries such as France.</a:t>
            </a:r>
            <a:endParaRPr/>
          </a:p>
          <a:p>
            <a:pPr indent="-246380" lvl="0" marL="342900" rtl="0" algn="l">
              <a:lnSpc>
                <a:spcPct val="80000"/>
              </a:lnSpc>
              <a:spcBef>
                <a:spcPts val="304"/>
              </a:spcBef>
              <a:spcAft>
                <a:spcPts val="0"/>
              </a:spcAft>
              <a:buClr>
                <a:schemeClr val="dk1"/>
              </a:buClr>
              <a:buSzPts val="1520"/>
              <a:buNone/>
            </a:pPr>
            <a:r>
              <a:t/>
            </a:r>
            <a:endParaRPr sz="1520"/>
          </a:p>
        </p:txBody>
      </p:sp>
      <p:sp>
        <p:nvSpPr>
          <p:cNvPr id="199" name="Google Shape;199;p11"/>
          <p:cNvSpPr txBox="1"/>
          <p:nvPr/>
        </p:nvSpPr>
        <p:spPr>
          <a:xfrm>
            <a:off x="329663" y="2210594"/>
            <a:ext cx="321690" cy="418576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D</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E</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F</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G</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H</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 I</a:t>
            </a: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br>
              <a:rPr lang="en-GB" sz="2592">
                <a:solidFill>
                  <a:srgbClr val="FFFFFF"/>
                </a:solidFill>
              </a:rPr>
            </a:br>
            <a:r>
              <a:rPr b="1" lang="en-GB" sz="2592" u="sng">
                <a:solidFill>
                  <a:srgbClr val="FFFFFF"/>
                </a:solidFill>
              </a:rPr>
              <a:t>Un "appel à l'aide" découvert dans </a:t>
            </a:r>
            <a:br>
              <a:rPr b="1" lang="en-GB" sz="2592" u="sng">
                <a:solidFill>
                  <a:srgbClr val="FFFFFF"/>
                </a:solidFill>
              </a:rPr>
            </a:br>
            <a:r>
              <a:rPr b="1" lang="en-GB" sz="2592" u="sng">
                <a:solidFill>
                  <a:srgbClr val="FFFFFF"/>
                </a:solidFill>
              </a:rPr>
              <a:t>une étiquette Primark?</a:t>
            </a:r>
            <a:br>
              <a:rPr b="1" lang="en-GB" sz="3206">
                <a:solidFill>
                  <a:srgbClr val="FFFFFF"/>
                </a:solidFill>
              </a:rPr>
            </a:br>
            <a:endParaRPr sz="3206">
              <a:solidFill>
                <a:srgbClr val="FFFFFF"/>
              </a:solidFill>
            </a:endParaRPr>
          </a:p>
        </p:txBody>
      </p:sp>
      <p:pic>
        <p:nvPicPr>
          <p:cNvPr descr="Screen Shot 2019-11-17 at 21.00.33.png" id="205" name="Google Shape;205;p12"/>
          <p:cNvPicPr preferRelativeResize="0"/>
          <p:nvPr>
            <p:ph idx="1" type="body"/>
          </p:nvPr>
        </p:nvPicPr>
        <p:blipFill rotWithShape="1">
          <a:blip r:embed="rId3">
            <a:alphaModFix/>
          </a:blip>
          <a:srcRect b="0" l="-5045" r="-1803" t="0"/>
          <a:stretch/>
        </p:blipFill>
        <p:spPr>
          <a:xfrm>
            <a:off x="1443718" y="1600200"/>
            <a:ext cx="5536070" cy="48697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3"/>
          <p:cNvSpPr/>
          <p:nvPr/>
        </p:nvSpPr>
        <p:spPr>
          <a:xfrm>
            <a:off x="118550" y="1143000"/>
            <a:ext cx="8852100" cy="5516700"/>
          </a:xfrm>
          <a:prstGeom prst="roundRect">
            <a:avLst>
              <a:gd fmla="val 9485"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3"/>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br>
              <a:rPr b="1" lang="en-GB" sz="2754">
                <a:solidFill>
                  <a:srgbClr val="FFFFFF"/>
                </a:solidFill>
              </a:rPr>
            </a:br>
            <a:r>
              <a:rPr b="1" lang="en-GB" sz="2754" u="sng">
                <a:solidFill>
                  <a:srgbClr val="FFFFFF"/>
                </a:solidFill>
              </a:rPr>
              <a:t>Un "appel à l'aide" découvert dans </a:t>
            </a:r>
            <a:br>
              <a:rPr b="1" lang="en-GB" sz="2754" u="sng">
                <a:solidFill>
                  <a:srgbClr val="FFFFFF"/>
                </a:solidFill>
              </a:rPr>
            </a:br>
            <a:r>
              <a:rPr b="1" lang="en-GB" sz="2754" u="sng">
                <a:solidFill>
                  <a:srgbClr val="FFFFFF"/>
                </a:solidFill>
              </a:rPr>
              <a:t>une étiquette Primark?</a:t>
            </a:r>
            <a:br>
              <a:rPr b="1" lang="en-GB" sz="3206">
                <a:solidFill>
                  <a:srgbClr val="FFFFFF"/>
                </a:solidFill>
              </a:rPr>
            </a:br>
            <a:endParaRPr sz="3206">
              <a:solidFill>
                <a:srgbClr val="FFFFFF"/>
              </a:solidFill>
            </a:endParaRPr>
          </a:p>
        </p:txBody>
      </p:sp>
      <p:sp>
        <p:nvSpPr>
          <p:cNvPr id="213" name="Google Shape;213;p13"/>
          <p:cNvSpPr txBox="1"/>
          <p:nvPr>
            <p:ph idx="1" type="body"/>
          </p:nvPr>
        </p:nvSpPr>
        <p:spPr>
          <a:xfrm>
            <a:off x="457200" y="1417738"/>
            <a:ext cx="8535900" cy="5086800"/>
          </a:xfrm>
          <a:prstGeom prst="rect">
            <a:avLst/>
          </a:prstGeom>
          <a:noFill/>
          <a:ln>
            <a:noFill/>
          </a:ln>
        </p:spPr>
        <p:txBody>
          <a:bodyPr anchorCtr="0" anchor="t" bIns="45700" lIns="91425" spcFirstLastPara="1" rIns="91425" wrap="square" tIns="45700">
            <a:normAutofit/>
          </a:bodyPr>
          <a:lstStyle/>
          <a:p>
            <a:pPr indent="-342900" lvl="0" marL="342900" rtl="0" algn="l">
              <a:lnSpc>
                <a:spcPct val="70000"/>
              </a:lnSpc>
              <a:spcBef>
                <a:spcPts val="0"/>
              </a:spcBef>
              <a:spcAft>
                <a:spcPts val="0"/>
              </a:spcAft>
              <a:buClr>
                <a:schemeClr val="dk1"/>
              </a:buClr>
              <a:buSzPts val="1800"/>
              <a:buNone/>
            </a:pPr>
            <a:r>
              <a:rPr b="1" lang="en-GB" sz="1800"/>
              <a:t>Une jeune fille découvre une curieuse étiquette cousue main sur sa robe à fleurs...</a:t>
            </a:r>
            <a:endParaRPr sz="1800"/>
          </a:p>
          <a:p>
            <a:pPr indent="-342900" lvl="0" marL="342900" rtl="0" algn="l">
              <a:lnSpc>
                <a:spcPct val="70000"/>
              </a:lnSpc>
              <a:spcBef>
                <a:spcPts val="360"/>
              </a:spcBef>
              <a:spcAft>
                <a:spcPts val="0"/>
              </a:spcAft>
              <a:buClr>
                <a:schemeClr val="dk1"/>
              </a:buClr>
              <a:buSzPts val="1800"/>
              <a:buNone/>
            </a:pPr>
            <a:r>
              <a:rPr b="1" lang="en-GB" sz="1800"/>
              <a:t> </a:t>
            </a:r>
            <a:endParaRPr sz="1800"/>
          </a:p>
          <a:p>
            <a:pPr indent="-342900" lvl="0" marL="342900" rtl="0" algn="l">
              <a:lnSpc>
                <a:spcPct val="70000"/>
              </a:lnSpc>
              <a:spcBef>
                <a:spcPts val="360"/>
              </a:spcBef>
              <a:spcAft>
                <a:spcPts val="0"/>
              </a:spcAft>
              <a:buClr>
                <a:schemeClr val="dk1"/>
              </a:buClr>
              <a:buSzPts val="1800"/>
              <a:buNone/>
            </a:pPr>
            <a:r>
              <a:rPr lang="en-GB" sz="1800"/>
              <a:t>On ne prête pas forcément attention aux étiquettes de nos vêtements, sauf peut-être</a:t>
            </a:r>
            <a:endParaRPr sz="1800"/>
          </a:p>
          <a:p>
            <a:pPr indent="-342900" lvl="0" marL="342900" rtl="0" algn="l">
              <a:lnSpc>
                <a:spcPct val="70000"/>
              </a:lnSpc>
              <a:spcBef>
                <a:spcPts val="360"/>
              </a:spcBef>
              <a:spcAft>
                <a:spcPts val="0"/>
              </a:spcAft>
              <a:buClr>
                <a:schemeClr val="dk1"/>
              </a:buClr>
              <a:buSzPts val="1800"/>
              <a:buNone/>
            </a:pPr>
            <a:r>
              <a:rPr lang="en-GB" sz="1800"/>
              <a:t>au moment de les passer à la machine à laver. C'est ce qui est arrivé à Rebecca</a:t>
            </a:r>
            <a:endParaRPr/>
          </a:p>
          <a:p>
            <a:pPr indent="-342900" lvl="0" marL="342900" rtl="0" algn="l">
              <a:lnSpc>
                <a:spcPct val="70000"/>
              </a:lnSpc>
              <a:spcBef>
                <a:spcPts val="360"/>
              </a:spcBef>
              <a:spcAft>
                <a:spcPts val="0"/>
              </a:spcAft>
              <a:buClr>
                <a:schemeClr val="dk1"/>
              </a:buClr>
              <a:buSzPts val="1800"/>
              <a:buNone/>
            </a:pPr>
            <a:r>
              <a:rPr lang="en-GB" sz="1800"/>
              <a:t>Gallagher, une cliente de Primark, surprise de lire sur sa nouvelle robe à fleurs: "Forced</a:t>
            </a:r>
            <a:endParaRPr/>
          </a:p>
          <a:p>
            <a:pPr indent="-342900" lvl="0" marL="342900" rtl="0" algn="l">
              <a:lnSpc>
                <a:spcPct val="70000"/>
              </a:lnSpc>
              <a:spcBef>
                <a:spcPts val="360"/>
              </a:spcBef>
              <a:spcAft>
                <a:spcPts val="0"/>
              </a:spcAft>
              <a:buClr>
                <a:schemeClr val="dk1"/>
              </a:buClr>
              <a:buSzPts val="1800"/>
              <a:buNone/>
            </a:pPr>
            <a:r>
              <a:rPr lang="en-GB" sz="1800"/>
              <a:t>to work exhausting hours" ("forcé de travailler des heures épuisantes"). </a:t>
            </a:r>
            <a:endParaRPr/>
          </a:p>
          <a:p>
            <a:pPr indent="-342900" lvl="0" marL="342900" rtl="0" algn="l">
              <a:lnSpc>
                <a:spcPct val="70000"/>
              </a:lnSpc>
              <a:spcBef>
                <a:spcPts val="360"/>
              </a:spcBef>
              <a:spcAft>
                <a:spcPts val="0"/>
              </a:spcAft>
              <a:buClr>
                <a:schemeClr val="dk1"/>
              </a:buClr>
              <a:buSzPts val="1800"/>
              <a:buNone/>
            </a:pPr>
            <a:r>
              <a:rPr lang="en-GB" sz="1800"/>
              <a:t> </a:t>
            </a:r>
            <a:endParaRPr/>
          </a:p>
          <a:p>
            <a:pPr indent="-342900" lvl="0" marL="342900" rtl="0" algn="l">
              <a:lnSpc>
                <a:spcPct val="70000"/>
              </a:lnSpc>
              <a:spcBef>
                <a:spcPts val="360"/>
              </a:spcBef>
              <a:spcAft>
                <a:spcPts val="0"/>
              </a:spcAft>
              <a:buClr>
                <a:schemeClr val="dk1"/>
              </a:buClr>
              <a:buSzPts val="1800"/>
              <a:buNone/>
            </a:pPr>
            <a:r>
              <a:rPr lang="en-GB" sz="1800"/>
              <a:t>« </a:t>
            </a:r>
            <a:r>
              <a:rPr i="1" lang="en-GB" sz="1800"/>
              <a:t>Je me suis étonnée lorsque j'ai vérifié les instructions de lavage et découvert</a:t>
            </a:r>
            <a:endParaRPr i="1" sz="1800"/>
          </a:p>
          <a:p>
            <a:pPr indent="-342900" lvl="0" marL="342900" rtl="0" algn="l">
              <a:lnSpc>
                <a:spcPct val="70000"/>
              </a:lnSpc>
              <a:spcBef>
                <a:spcPts val="360"/>
              </a:spcBef>
              <a:spcAft>
                <a:spcPts val="0"/>
              </a:spcAft>
              <a:buClr>
                <a:schemeClr val="dk1"/>
              </a:buClr>
              <a:buSzPts val="1800"/>
              <a:buNone/>
            </a:pPr>
            <a:r>
              <a:rPr i="1" lang="en-GB" sz="1800"/>
              <a:t>l'étiquette </a:t>
            </a:r>
            <a:r>
              <a:rPr lang="en-GB" sz="1800"/>
              <a:t>», s'exclame-t elle au Evening Post. Cousu main, « cet appel à l'aide » a</a:t>
            </a:r>
            <a:endParaRPr/>
          </a:p>
          <a:p>
            <a:pPr indent="-342900" lvl="0" marL="342900" rtl="0" algn="l">
              <a:lnSpc>
                <a:spcPct val="70000"/>
              </a:lnSpc>
              <a:spcBef>
                <a:spcPts val="360"/>
              </a:spcBef>
              <a:spcAft>
                <a:spcPts val="0"/>
              </a:spcAft>
              <a:buClr>
                <a:schemeClr val="dk1"/>
              </a:buClr>
              <a:buSzPts val="1800"/>
              <a:buNone/>
            </a:pPr>
            <a:r>
              <a:rPr lang="en-GB" sz="1800"/>
              <a:t>troublé la jeune fille au point qu'elle a pris son téléphone et appelé la marque</a:t>
            </a:r>
            <a:endParaRPr sz="1800"/>
          </a:p>
          <a:p>
            <a:pPr indent="-342900" lvl="0" marL="342900" rtl="0" algn="l">
              <a:lnSpc>
                <a:spcPct val="70000"/>
              </a:lnSpc>
              <a:spcBef>
                <a:spcPts val="360"/>
              </a:spcBef>
              <a:spcAft>
                <a:spcPts val="0"/>
              </a:spcAft>
              <a:buClr>
                <a:schemeClr val="dk1"/>
              </a:buClr>
              <a:buSzPts val="1800"/>
              <a:buNone/>
            </a:pPr>
            <a:r>
              <a:rPr lang="en-GB" sz="1800"/>
              <a:t>irlandaise pour obtenir plus d'informations à propos de ce curieux message et des</a:t>
            </a:r>
            <a:endParaRPr/>
          </a:p>
          <a:p>
            <a:pPr indent="-342900" lvl="0" marL="342900" rtl="0" algn="l">
              <a:lnSpc>
                <a:spcPct val="70000"/>
              </a:lnSpc>
              <a:spcBef>
                <a:spcPts val="360"/>
              </a:spcBef>
              <a:spcAft>
                <a:spcPts val="0"/>
              </a:spcAft>
              <a:buClr>
                <a:schemeClr val="dk1"/>
              </a:buClr>
              <a:buSzPts val="1800"/>
              <a:buNone/>
            </a:pPr>
            <a:r>
              <a:rPr lang="en-GB" sz="1800"/>
              <a:t>conditions de travail des employés dans les ateliers de fabrication. Après une mise en</a:t>
            </a:r>
            <a:endParaRPr/>
          </a:p>
          <a:p>
            <a:pPr indent="-342900" lvl="0" marL="342900" rtl="0" algn="l">
              <a:lnSpc>
                <a:spcPct val="70000"/>
              </a:lnSpc>
              <a:spcBef>
                <a:spcPts val="360"/>
              </a:spcBef>
              <a:spcAft>
                <a:spcPts val="0"/>
              </a:spcAft>
              <a:buClr>
                <a:schemeClr val="dk1"/>
              </a:buClr>
              <a:buSzPts val="1800"/>
              <a:buNone/>
            </a:pPr>
            <a:r>
              <a:rPr lang="en-GB" sz="1800"/>
              <a:t>attente de 15 minutes, la communication a subitement coupé.</a:t>
            </a:r>
            <a:endParaRPr/>
          </a:p>
          <a:p>
            <a:pPr indent="-342900" lvl="0" marL="342900" rtl="0" algn="l">
              <a:lnSpc>
                <a:spcPct val="70000"/>
              </a:lnSpc>
              <a:spcBef>
                <a:spcPts val="360"/>
              </a:spcBef>
              <a:spcAft>
                <a:spcPts val="0"/>
              </a:spcAft>
              <a:buClr>
                <a:schemeClr val="dk1"/>
              </a:buClr>
              <a:buSzPts val="1800"/>
              <a:buNone/>
            </a:pPr>
            <a:r>
              <a:rPr lang="en-GB" sz="1800"/>
              <a:t> </a:t>
            </a:r>
            <a:endParaRPr/>
          </a:p>
          <a:p>
            <a:pPr indent="-342900" lvl="0" marL="342900" rtl="0" algn="l">
              <a:lnSpc>
                <a:spcPct val="70000"/>
              </a:lnSpc>
              <a:spcBef>
                <a:spcPts val="360"/>
              </a:spcBef>
              <a:spcAft>
                <a:spcPts val="0"/>
              </a:spcAft>
              <a:buClr>
                <a:schemeClr val="dk1"/>
              </a:buClr>
              <a:buSzPts val="1800"/>
              <a:buNone/>
            </a:pPr>
            <a:r>
              <a:rPr lang="en-GB" sz="1800"/>
              <a:t>Sachant désormais que Primark fait partie des enseignes dont les vêtements</a:t>
            </a:r>
            <a:endParaRPr sz="1800"/>
          </a:p>
          <a:p>
            <a:pPr indent="-342900" lvl="0" marL="342900" rtl="0" algn="l">
              <a:lnSpc>
                <a:spcPct val="70000"/>
              </a:lnSpc>
              <a:spcBef>
                <a:spcPts val="360"/>
              </a:spcBef>
              <a:spcAft>
                <a:spcPts val="0"/>
              </a:spcAft>
              <a:buClr>
                <a:schemeClr val="dk1"/>
              </a:buClr>
              <a:buSzPts val="1800"/>
              <a:buNone/>
            </a:pPr>
            <a:r>
              <a:rPr lang="en-GB" sz="1800"/>
              <a:t>provenaient de la fameuse usine Rana Plaza qui s'est effondrée l'an dernier tuant plus</a:t>
            </a:r>
            <a:endParaRPr/>
          </a:p>
          <a:p>
            <a:pPr indent="-342900" lvl="0" marL="342900" rtl="0" algn="l">
              <a:lnSpc>
                <a:spcPct val="70000"/>
              </a:lnSpc>
              <a:spcBef>
                <a:spcPts val="360"/>
              </a:spcBef>
              <a:spcAft>
                <a:spcPts val="0"/>
              </a:spcAft>
              <a:buClr>
                <a:schemeClr val="dk1"/>
              </a:buClr>
              <a:buSzPts val="1800"/>
              <a:buNone/>
            </a:pPr>
            <a:r>
              <a:rPr lang="en-GB" sz="1800"/>
              <a:t>de 1100 personnes, Rebecca s'est pour la première fois interrogée sur la manière don’t</a:t>
            </a:r>
            <a:endParaRPr/>
          </a:p>
          <a:p>
            <a:pPr indent="-342900" lvl="0" marL="342900" rtl="0" algn="l">
              <a:lnSpc>
                <a:spcPct val="70000"/>
              </a:lnSpc>
              <a:spcBef>
                <a:spcPts val="360"/>
              </a:spcBef>
              <a:spcAft>
                <a:spcPts val="0"/>
              </a:spcAft>
              <a:buClr>
                <a:schemeClr val="dk1"/>
              </a:buClr>
              <a:buSzPts val="1800"/>
              <a:buNone/>
            </a:pPr>
            <a:r>
              <a:rPr lang="en-GB" sz="1800"/>
              <a:t>les habits à petits prix sont fabriqués.</a:t>
            </a:r>
            <a:endParaRPr/>
          </a:p>
          <a:p>
            <a:pPr indent="-342900" lvl="0" marL="342900" rtl="0" algn="l">
              <a:lnSpc>
                <a:spcPct val="70000"/>
              </a:lnSpc>
              <a:spcBef>
                <a:spcPts val="360"/>
              </a:spcBef>
              <a:spcAft>
                <a:spcPts val="0"/>
              </a:spcAft>
              <a:buClr>
                <a:schemeClr val="dk1"/>
              </a:buClr>
              <a:buSzPts val="1800"/>
              <a:buNone/>
            </a:pPr>
            <a:r>
              <a:rPr lang="en-GB" sz="1800"/>
              <a:t> </a:t>
            </a:r>
            <a:endParaRPr/>
          </a:p>
          <a:p>
            <a:pPr indent="-342900" lvl="0" marL="342900" rtl="0" algn="l">
              <a:lnSpc>
                <a:spcPct val="70000"/>
              </a:lnSpc>
              <a:spcBef>
                <a:spcPts val="360"/>
              </a:spcBef>
              <a:spcAft>
                <a:spcPts val="0"/>
              </a:spcAft>
              <a:buClr>
                <a:schemeClr val="dk1"/>
              </a:buClr>
              <a:buSzPts val="1800"/>
              <a:buNone/>
            </a:pPr>
            <a:r>
              <a:rPr lang="en-GB" sz="1800"/>
              <a:t>Selon Primark, il s'agirait d'un cas isolé. </a:t>
            </a:r>
            <a:endParaRPr/>
          </a:p>
          <a:p>
            <a:pPr indent="-342900" lvl="0" marL="342900" rtl="0" algn="l">
              <a:lnSpc>
                <a:spcPct val="70000"/>
              </a:lnSpc>
              <a:spcBef>
                <a:spcPts val="160"/>
              </a:spcBef>
              <a:spcAft>
                <a:spcPts val="0"/>
              </a:spcAft>
              <a:buClr>
                <a:schemeClr val="dk1"/>
              </a:buClr>
              <a:buSzPts val="800"/>
              <a:buNone/>
            </a:pPr>
            <a:r>
              <a:t/>
            </a:r>
            <a:endParaRPr sz="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4"/>
          <p:cNvSpPr/>
          <p:nvPr/>
        </p:nvSpPr>
        <p:spPr>
          <a:xfrm>
            <a:off x="373900" y="1443950"/>
            <a:ext cx="8313000" cy="4328700"/>
          </a:xfrm>
          <a:prstGeom prst="roundRect">
            <a:avLst>
              <a:gd fmla="val 10112"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GB">
                <a:solidFill>
                  <a:srgbClr val="FFFFFF"/>
                </a:solidFill>
              </a:rPr>
              <a:t>Ex de compréhension</a:t>
            </a:r>
            <a:endParaRPr b="1">
              <a:solidFill>
                <a:srgbClr val="FFFFFF"/>
              </a:solidFill>
            </a:endParaRPr>
          </a:p>
        </p:txBody>
      </p:sp>
      <p:sp>
        <p:nvSpPr>
          <p:cNvPr id="221" name="Google Shape;221;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lang="en-GB"/>
              <a:t>What is the key message of the text?</a:t>
            </a:r>
            <a:endParaRPr/>
          </a:p>
          <a:p>
            <a:pPr indent="-342900" lvl="0" marL="342900" rtl="0" algn="l">
              <a:lnSpc>
                <a:spcPct val="100000"/>
              </a:lnSpc>
              <a:spcBef>
                <a:spcPts val="640"/>
              </a:spcBef>
              <a:spcAft>
                <a:spcPts val="0"/>
              </a:spcAft>
              <a:buClr>
                <a:schemeClr val="dk1"/>
              </a:buClr>
              <a:buSzPts val="3200"/>
              <a:buChar char="•"/>
            </a:pPr>
            <a:r>
              <a:rPr lang="en-GB"/>
              <a:t>Who is Rebecca Gallagher?</a:t>
            </a:r>
            <a:endParaRPr/>
          </a:p>
          <a:p>
            <a:pPr indent="-342900" lvl="0" marL="342900" rtl="0" algn="l">
              <a:lnSpc>
                <a:spcPct val="100000"/>
              </a:lnSpc>
              <a:spcBef>
                <a:spcPts val="640"/>
              </a:spcBef>
              <a:spcAft>
                <a:spcPts val="0"/>
              </a:spcAft>
              <a:buClr>
                <a:schemeClr val="dk1"/>
              </a:buClr>
              <a:buSzPts val="3200"/>
              <a:buChar char="•"/>
            </a:pPr>
            <a:r>
              <a:rPr lang="en-GB"/>
              <a:t>What was the response of the Irish company, Primark?</a:t>
            </a:r>
            <a:endParaRPr/>
          </a:p>
          <a:p>
            <a:pPr indent="-342900" lvl="0" marL="342900" rtl="0" algn="l">
              <a:lnSpc>
                <a:spcPct val="100000"/>
              </a:lnSpc>
              <a:spcBef>
                <a:spcPts val="640"/>
              </a:spcBef>
              <a:spcAft>
                <a:spcPts val="0"/>
              </a:spcAft>
              <a:buClr>
                <a:schemeClr val="dk1"/>
              </a:buClr>
              <a:buSzPts val="3200"/>
              <a:buChar char="•"/>
            </a:pPr>
            <a:r>
              <a:rPr lang="en-GB"/>
              <a:t>How are Primark linked to Rana Plaza?</a:t>
            </a:r>
            <a:endParaRPr/>
          </a:p>
          <a:p>
            <a:pPr indent="-342900" lvl="0" marL="342900" rtl="0" algn="l">
              <a:lnSpc>
                <a:spcPct val="100000"/>
              </a:lnSpc>
              <a:spcBef>
                <a:spcPts val="640"/>
              </a:spcBef>
              <a:spcAft>
                <a:spcPts val="0"/>
              </a:spcAft>
              <a:buClr>
                <a:schemeClr val="dk1"/>
              </a:buClr>
              <a:buSzPts val="3200"/>
              <a:buChar char="•"/>
            </a:pPr>
            <a:r>
              <a:rPr lang="en-GB"/>
              <a:t>Research: was this just a solitary incident, as Primark claim?</a:t>
            </a:r>
            <a:endParaRPr/>
          </a:p>
          <a:p>
            <a:pPr indent="-139700" lvl="0" marL="342900" rtl="0" algn="l">
              <a:lnSpc>
                <a:spcPct val="100000"/>
              </a:lnSpc>
              <a:spcBef>
                <a:spcPts val="640"/>
              </a:spcBef>
              <a:spcAft>
                <a:spcPts val="0"/>
              </a:spcAft>
              <a:buClr>
                <a:schemeClr val="dk1"/>
              </a:buClr>
              <a:buSzPts val="3200"/>
              <a:buNone/>
            </a:pPr>
            <a:r>
              <a:t/>
            </a:r>
            <a:endParaRPr/>
          </a:p>
          <a:p>
            <a:pPr indent="-139700" lvl="0" marL="342900" rtl="0" algn="l">
              <a:lnSpc>
                <a:spcPct val="100000"/>
              </a:lnSpc>
              <a:spcBef>
                <a:spcPts val="640"/>
              </a:spcBef>
              <a:spcAft>
                <a:spcPts val="0"/>
              </a:spcAft>
              <a:buClr>
                <a:schemeClr val="dk1"/>
              </a:buClr>
              <a:buSzPts val="3200"/>
              <a:buNone/>
            </a:pPr>
            <a:r>
              <a:t/>
            </a:r>
            <a:endParaRPr/>
          </a:p>
          <a:p>
            <a:pPr indent="-139700" lvl="0" marL="342900" rtl="0" algn="l">
              <a:lnSpc>
                <a:spcPct val="100000"/>
              </a:lnSpc>
              <a:spcBef>
                <a:spcPts val="640"/>
              </a:spcBef>
              <a:spcAft>
                <a:spcPts val="0"/>
              </a:spcAft>
              <a:buClr>
                <a:schemeClr val="dk1"/>
              </a:buClr>
              <a:buSzPts val="3200"/>
              <a:buNone/>
            </a:pPr>
            <a:r>
              <a:t/>
            </a:r>
            <a:endParaRPr/>
          </a:p>
          <a:p>
            <a:pPr indent="-139700" lvl="0" marL="342900" rtl="0" algn="l">
              <a:lnSpc>
                <a:spcPct val="100000"/>
              </a:lnSpc>
              <a:spcBef>
                <a:spcPts val="640"/>
              </a:spcBef>
              <a:spcAft>
                <a:spcPts val="0"/>
              </a:spcAft>
              <a:buClr>
                <a:schemeClr val="dk1"/>
              </a:buClr>
              <a:buSzPts val="32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7"/>
          <p:cNvPicPr preferRelativeResize="0"/>
          <p:nvPr/>
        </p:nvPicPr>
        <p:blipFill rotWithShape="1">
          <a:blip r:embed="rId3">
            <a:alphaModFix/>
          </a:blip>
          <a:srcRect b="0" l="0" r="0" t="0"/>
          <a:stretch/>
        </p:blipFill>
        <p:spPr>
          <a:xfrm>
            <a:off x="-1058600" y="-323557"/>
            <a:ext cx="10775714" cy="7181557"/>
          </a:xfrm>
          <a:prstGeom prst="rect">
            <a:avLst/>
          </a:prstGeom>
          <a:noFill/>
          <a:ln>
            <a:noFill/>
          </a:ln>
        </p:spPr>
      </p:pic>
      <p:sp>
        <p:nvSpPr>
          <p:cNvPr id="227" name="Google Shape;227;p37"/>
          <p:cNvSpPr txBox="1"/>
          <p:nvPr/>
        </p:nvSpPr>
        <p:spPr>
          <a:xfrm>
            <a:off x="488846" y="0"/>
            <a:ext cx="33621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Photo credit: Clean Clothes Campaign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5"/>
          <p:cNvSpPr/>
          <p:nvPr/>
        </p:nvSpPr>
        <p:spPr>
          <a:xfrm>
            <a:off x="264475" y="1200750"/>
            <a:ext cx="8584500" cy="5143500"/>
          </a:xfrm>
          <a:prstGeom prst="roundRect">
            <a:avLst>
              <a:gd fmla="val 1394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5"/>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GB">
                <a:solidFill>
                  <a:srgbClr val="FFFFFF"/>
                </a:solidFill>
              </a:rPr>
              <a:t>Slow fashion, qu’est-ce que c’est?</a:t>
            </a:r>
            <a:endParaRPr b="1">
              <a:solidFill>
                <a:srgbClr val="FFFFFF"/>
              </a:solidFill>
            </a:endParaRPr>
          </a:p>
        </p:txBody>
      </p:sp>
      <p:sp>
        <p:nvSpPr>
          <p:cNvPr id="235" name="Google Shape;235;p15"/>
          <p:cNvSpPr txBox="1"/>
          <p:nvPr>
            <p:ph idx="1" type="body"/>
          </p:nvPr>
        </p:nvSpPr>
        <p:spPr>
          <a:xfrm>
            <a:off x="457200" y="1395300"/>
            <a:ext cx="8306700" cy="47310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1"/>
              </a:buClr>
              <a:buSzPts val="3046"/>
              <a:buNone/>
            </a:pPr>
            <a:r>
              <a:rPr lang="en-GB" sz="3046"/>
              <a:t>Il y a aujourd’hui bel et bien une Fast-Fashion, des enseignes qui pullulent et qui proposent un mode jetable, une consommation poussé à l’extrême à tous les niveaux … et qui donnent envie de retourner vider son portefeuille dès le lendemain. </a:t>
            </a:r>
            <a:endParaRPr/>
          </a:p>
          <a:p>
            <a:pPr indent="-342900" lvl="0" marL="342900" rtl="0" algn="l">
              <a:lnSpc>
                <a:spcPct val="80000"/>
              </a:lnSpc>
              <a:spcBef>
                <a:spcPts val="609"/>
              </a:spcBef>
              <a:spcAft>
                <a:spcPts val="0"/>
              </a:spcAft>
              <a:buClr>
                <a:schemeClr val="dk1"/>
              </a:buClr>
              <a:buSzPts val="3046"/>
              <a:buNone/>
            </a:pPr>
            <a:r>
              <a:rPr lang="en-GB" sz="3046"/>
              <a:t>	</a:t>
            </a:r>
            <a:endParaRPr/>
          </a:p>
          <a:p>
            <a:pPr indent="0" lvl="0" marL="0" rtl="0" algn="l">
              <a:lnSpc>
                <a:spcPct val="80000"/>
              </a:lnSpc>
              <a:spcBef>
                <a:spcPts val="609"/>
              </a:spcBef>
              <a:spcAft>
                <a:spcPts val="0"/>
              </a:spcAft>
              <a:buClr>
                <a:schemeClr val="dk1"/>
              </a:buClr>
              <a:buSzPts val="3046"/>
              <a:buNone/>
            </a:pPr>
            <a:r>
              <a:rPr lang="en-GB" sz="3046"/>
              <a:t>C’est en opposition à ce mode de consommation que se sont construits les mouvements Slow Fashion.</a:t>
            </a:r>
            <a:endParaRPr/>
          </a:p>
          <a:p>
            <a:pPr indent="-342900" lvl="0" marL="342900" rtl="0" algn="l">
              <a:lnSpc>
                <a:spcPct val="80000"/>
              </a:lnSpc>
              <a:spcBef>
                <a:spcPts val="592"/>
              </a:spcBef>
              <a:spcAft>
                <a:spcPts val="0"/>
              </a:spcAft>
              <a:buClr>
                <a:schemeClr val="dk1"/>
              </a:buClr>
              <a:buSzPts val="2960"/>
              <a:buNone/>
            </a:pPr>
            <a:r>
              <a:t/>
            </a:r>
            <a:endParaRPr sz="296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8"/>
          <p:cNvSpPr/>
          <p:nvPr/>
        </p:nvSpPr>
        <p:spPr>
          <a:xfrm>
            <a:off x="338203" y="1402915"/>
            <a:ext cx="8505172" cy="5148197"/>
          </a:xfrm>
          <a:prstGeom prst="roundRect">
            <a:avLst>
              <a:gd fmla="val 14234"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1" name="Google Shape;241;p38"/>
          <p:cNvSpPr txBox="1"/>
          <p:nvPr>
            <p:ph type="title"/>
          </p:nvPr>
        </p:nvSpPr>
        <p:spPr>
          <a:xfrm>
            <a:off x="263047" y="274638"/>
            <a:ext cx="871811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sz="3959">
                <a:solidFill>
                  <a:schemeClr val="lt1"/>
                </a:solidFill>
              </a:rPr>
              <a:t>Que sont les benefits de Slow Fashion?</a:t>
            </a:r>
            <a:endParaRPr/>
          </a:p>
        </p:txBody>
      </p:sp>
      <p:sp>
        <p:nvSpPr>
          <p:cNvPr id="242" name="Google Shape;242;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360"/>
              </a:spcBef>
              <a:spcAft>
                <a:spcPts val="0"/>
              </a:spcAft>
              <a:buSzPts val="1800"/>
              <a:buNone/>
            </a:pPr>
            <a:r>
              <a:rPr lang="en-GB" sz="2960"/>
              <a:t>Choissisez les deux </a:t>
            </a:r>
            <a:r>
              <a:rPr lang="en-GB"/>
              <a:t>bénéfice </a:t>
            </a:r>
            <a:r>
              <a:rPr lang="en-GB" sz="2960"/>
              <a:t>le plus important</a:t>
            </a:r>
            <a:endParaRPr/>
          </a:p>
          <a:p>
            <a:pPr indent="-228600" lvl="0" marL="457200" rtl="0" algn="l">
              <a:lnSpc>
                <a:spcPct val="90000"/>
              </a:lnSpc>
              <a:spcBef>
                <a:spcPts val="360"/>
              </a:spcBef>
              <a:spcAft>
                <a:spcPts val="0"/>
              </a:spcAft>
              <a:buClr>
                <a:schemeClr val="dk1"/>
              </a:buClr>
              <a:buSzPts val="1800"/>
              <a:buNone/>
            </a:pPr>
            <a:r>
              <a:t/>
            </a:r>
            <a:endParaRPr sz="2960"/>
          </a:p>
          <a:p>
            <a:pPr indent="-342900" lvl="0" marL="457200" rtl="0" algn="l">
              <a:lnSpc>
                <a:spcPct val="90000"/>
              </a:lnSpc>
              <a:spcBef>
                <a:spcPts val="360"/>
              </a:spcBef>
              <a:spcAft>
                <a:spcPts val="0"/>
              </a:spcAft>
              <a:buClr>
                <a:schemeClr val="dk1"/>
              </a:buClr>
              <a:buSzPts val="1800"/>
              <a:buChar char="•"/>
            </a:pPr>
            <a:r>
              <a:rPr lang="en-GB" sz="2960">
                <a:solidFill>
                  <a:srgbClr val="FF0000"/>
                </a:solidFill>
              </a:rPr>
              <a:t>Le Slow Fashion c’est mieux pour l’environment</a:t>
            </a:r>
            <a:endParaRPr sz="2960">
              <a:solidFill>
                <a:srgbClr val="FF0000"/>
              </a:solidFill>
            </a:endParaRPr>
          </a:p>
          <a:p>
            <a:pPr indent="-342900" lvl="0" marL="457200" rtl="0" algn="l">
              <a:lnSpc>
                <a:spcPct val="90000"/>
              </a:lnSpc>
              <a:spcBef>
                <a:spcPts val="360"/>
              </a:spcBef>
              <a:spcAft>
                <a:spcPts val="0"/>
              </a:spcAft>
              <a:buClr>
                <a:schemeClr val="dk1"/>
              </a:buClr>
              <a:buSzPts val="1800"/>
              <a:buChar char="•"/>
            </a:pPr>
            <a:r>
              <a:rPr lang="en-GB" sz="2960">
                <a:solidFill>
                  <a:srgbClr val="FF0000"/>
                </a:solidFill>
              </a:rPr>
              <a:t>SF peut assurer que tous les ouvriers sont bien </a:t>
            </a:r>
            <a:r>
              <a:rPr lang="en-GB" sz="2900">
                <a:solidFill>
                  <a:srgbClr val="FF0000"/>
                </a:solidFill>
              </a:rPr>
              <a:t>remboursés pour leur travail</a:t>
            </a:r>
            <a:endParaRPr sz="2960">
              <a:solidFill>
                <a:srgbClr val="FF0000"/>
              </a:solidFill>
            </a:endParaRPr>
          </a:p>
          <a:p>
            <a:pPr indent="-342900" lvl="0" marL="457200" rtl="0" algn="l">
              <a:lnSpc>
                <a:spcPct val="90000"/>
              </a:lnSpc>
              <a:spcBef>
                <a:spcPts val="360"/>
              </a:spcBef>
              <a:spcAft>
                <a:spcPts val="0"/>
              </a:spcAft>
              <a:buClr>
                <a:schemeClr val="dk1"/>
              </a:buClr>
              <a:buSzPts val="1800"/>
              <a:buChar char="•"/>
            </a:pPr>
            <a:r>
              <a:rPr lang="en-GB">
                <a:solidFill>
                  <a:srgbClr val="FF0000"/>
                </a:solidFill>
              </a:rPr>
              <a:t>Si on achète les vêtements </a:t>
            </a:r>
            <a:r>
              <a:rPr lang="en-GB" sz="2960">
                <a:solidFill>
                  <a:srgbClr val="FF0000"/>
                </a:solidFill>
              </a:rPr>
              <a:t>produit par SF, on achete moin </a:t>
            </a:r>
            <a:endParaRPr sz="2960">
              <a:solidFill>
                <a:srgbClr val="FF0000"/>
              </a:solidFill>
            </a:endParaRPr>
          </a:p>
          <a:p>
            <a:pPr indent="-342900" lvl="0" marL="457200" rtl="0" algn="l">
              <a:lnSpc>
                <a:spcPct val="90000"/>
              </a:lnSpc>
              <a:spcBef>
                <a:spcPts val="360"/>
              </a:spcBef>
              <a:spcAft>
                <a:spcPts val="0"/>
              </a:spcAft>
              <a:buSzPts val="1800"/>
              <a:buChar char="•"/>
            </a:pPr>
            <a:r>
              <a:rPr lang="en-GB" sz="2960">
                <a:solidFill>
                  <a:srgbClr val="FF0000"/>
                </a:solidFill>
              </a:rPr>
              <a:t>Le SF valorise/propose le traitement </a:t>
            </a:r>
            <a:r>
              <a:rPr lang="en-GB">
                <a:solidFill>
                  <a:srgbClr val="FF0000"/>
                </a:solidFill>
              </a:rPr>
              <a:t>équitable</a:t>
            </a:r>
            <a:r>
              <a:rPr lang="en-GB" sz="2960">
                <a:solidFill>
                  <a:srgbClr val="FF0000"/>
                </a:solidFill>
              </a:rPr>
              <a:t> de gens, d’</a:t>
            </a:r>
            <a:r>
              <a:rPr lang="en-GB">
                <a:solidFill>
                  <a:srgbClr val="FF0000"/>
                </a:solidFill>
              </a:rPr>
              <a:t>animaux</a:t>
            </a:r>
            <a:r>
              <a:rPr lang="en-GB" sz="2960">
                <a:solidFill>
                  <a:srgbClr val="FF0000"/>
                </a:solidFill>
              </a:rPr>
              <a:t> et de l’</a:t>
            </a:r>
            <a:r>
              <a:rPr lang="en-GB">
                <a:solidFill>
                  <a:srgbClr val="FF0000"/>
                </a:solidFill>
              </a:rPr>
              <a:t>environnement</a:t>
            </a:r>
            <a:endParaRPr sz="296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g76b84d1fbd_0_11"/>
          <p:cNvPicPr preferRelativeResize="0"/>
          <p:nvPr/>
        </p:nvPicPr>
        <p:blipFill rotWithShape="1">
          <a:blip r:embed="rId3">
            <a:alphaModFix/>
          </a:blip>
          <a:srcRect b="90278" l="46630" r="0" t="0"/>
          <a:stretch/>
        </p:blipFill>
        <p:spPr>
          <a:xfrm>
            <a:off x="4840018" y="-3422"/>
            <a:ext cx="4145645" cy="1068175"/>
          </a:xfrm>
          <a:prstGeom prst="rect">
            <a:avLst/>
          </a:prstGeom>
          <a:noFill/>
          <a:ln>
            <a:noFill/>
          </a:ln>
        </p:spPr>
      </p:pic>
      <p:pic>
        <p:nvPicPr>
          <p:cNvPr id="97" name="Google Shape;97;g76b84d1fbd_0_11"/>
          <p:cNvPicPr preferRelativeResize="0"/>
          <p:nvPr/>
        </p:nvPicPr>
        <p:blipFill rotWithShape="1">
          <a:blip r:embed="rId4">
            <a:alphaModFix/>
          </a:blip>
          <a:srcRect b="2144" l="0" r="0" t="61127"/>
          <a:stretch/>
        </p:blipFill>
        <p:spPr>
          <a:xfrm>
            <a:off x="99240" y="1420837"/>
            <a:ext cx="9044760" cy="469860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6"/>
          <p:cNvSpPr/>
          <p:nvPr/>
        </p:nvSpPr>
        <p:spPr>
          <a:xfrm>
            <a:off x="212942" y="1453019"/>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8" name="Google Shape;24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a:solidFill>
                  <a:schemeClr val="lt1"/>
                </a:solidFill>
              </a:rPr>
              <a:t>Comment tu sens toi?</a:t>
            </a:r>
            <a:endParaRPr/>
          </a:p>
        </p:txBody>
      </p:sp>
      <p:sp>
        <p:nvSpPr>
          <p:cNvPr id="249" name="Google Shape;249;p6"/>
          <p:cNvSpPr txBox="1"/>
          <p:nvPr>
            <p:ph idx="1" type="body"/>
          </p:nvPr>
        </p:nvSpPr>
        <p:spPr>
          <a:xfrm>
            <a:off x="457200" y="1600200"/>
            <a:ext cx="8260916" cy="45259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GB"/>
              <a:t>Quand nous apprenons ces infos concernant le slow fashion, je me sens  _______________ moi</a:t>
            </a:r>
            <a:endParaRPr/>
          </a:p>
          <a:p>
            <a:pPr indent="0" lvl="0" marL="0" rtl="0" algn="l">
              <a:lnSpc>
                <a:spcPct val="100000"/>
              </a:lnSpc>
              <a:spcBef>
                <a:spcPts val="360"/>
              </a:spcBef>
              <a:spcAft>
                <a:spcPts val="0"/>
              </a:spcAft>
              <a:buSzPts val="1800"/>
              <a:buNone/>
            </a:pPr>
            <a:r>
              <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rien du tout</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il y a tout pour jouer				</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je ne participe pas </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que je vais m’engager</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ca changera rien</a:t>
            </a:r>
            <a:endParaRPr>
              <a:solidFill>
                <a:srgbClr val="FF0000"/>
              </a:solidFill>
            </a:endParaRPr>
          </a:p>
          <a:p>
            <a:pPr indent="-228600" lvl="0" marL="457200" rtl="0" algn="l">
              <a:lnSpc>
                <a:spcPct val="100000"/>
              </a:lnSpc>
              <a:spcBef>
                <a:spcPts val="360"/>
              </a:spcBef>
              <a:spcAft>
                <a:spcPts val="0"/>
              </a:spcAft>
              <a:buClr>
                <a:schemeClr val="dk1"/>
              </a:buClr>
              <a:buSzPts val="1800"/>
              <a:buNone/>
            </a:pPr>
            <a:r>
              <a:t/>
            </a:r>
            <a:endParaRPr sz="2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3"/>
          <p:cNvSpPr/>
          <p:nvPr/>
        </p:nvSpPr>
        <p:spPr>
          <a:xfrm>
            <a:off x="363255" y="1390389"/>
            <a:ext cx="8354860" cy="4772416"/>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a:solidFill>
                  <a:schemeClr val="lt1"/>
                </a:solidFill>
              </a:rPr>
              <a:t>Is change possible?</a:t>
            </a:r>
            <a:endParaRPr/>
          </a:p>
        </p:txBody>
      </p:sp>
      <p:sp>
        <p:nvSpPr>
          <p:cNvPr id="257" name="Google Shape;257;p33"/>
          <p:cNvSpPr txBox="1"/>
          <p:nvPr>
            <p:ph idx="1" type="body"/>
          </p:nvPr>
        </p:nvSpPr>
        <p:spPr>
          <a:xfrm>
            <a:off x="739036" y="1600200"/>
            <a:ext cx="7947764" cy="45259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GB"/>
              <a:t>En termes de change je suis …</a:t>
            </a:r>
            <a:endParaRPr/>
          </a:p>
          <a:p>
            <a:pPr indent="0" lvl="0" marL="0" rtl="0" algn="l">
              <a:lnSpc>
                <a:spcPct val="100000"/>
              </a:lnSpc>
              <a:spcBef>
                <a:spcPts val="360"/>
              </a:spcBef>
              <a:spcAft>
                <a:spcPts val="0"/>
              </a:spcAft>
              <a:buSzPts val="1800"/>
              <a:buNone/>
            </a:pPr>
            <a:r>
              <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Optimiste</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Sceptique</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Pas gêné </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Pessimiste</a:t>
            </a:r>
            <a:endParaRPr/>
          </a:p>
          <a:p>
            <a:pPr indent="-228600" lvl="0" marL="457200" rtl="0" algn="l">
              <a:lnSpc>
                <a:spcPct val="100000"/>
              </a:lnSpc>
              <a:spcBef>
                <a:spcPts val="360"/>
              </a:spcBef>
              <a:spcAft>
                <a:spcPts val="0"/>
              </a:spcAft>
              <a:buClr>
                <a:schemeClr val="dk1"/>
              </a:buClr>
              <a:buSzPts val="1800"/>
              <a:buNone/>
            </a:pPr>
            <a:r>
              <a:t/>
            </a:r>
            <a:endParaRPr/>
          </a:p>
          <a:p>
            <a:pPr indent="-228600" lvl="0" marL="457200" rtl="0" algn="l">
              <a:lnSpc>
                <a:spcPct val="100000"/>
              </a:lnSpc>
              <a:spcBef>
                <a:spcPts val="360"/>
              </a:spcBef>
              <a:spcAft>
                <a:spcPts val="0"/>
              </a:spcAft>
              <a:buClr>
                <a:schemeClr val="dk1"/>
              </a:buClr>
              <a:buSzPts val="1800"/>
              <a:buNone/>
            </a:pPr>
            <a:r>
              <a:rPr lang="en-GB"/>
              <a:t>...parce que...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Screen Shot 2019-11-17 at 21.11.40.png" id="263" name="Google Shape;263;p16"/>
          <p:cNvPicPr preferRelativeResize="0"/>
          <p:nvPr/>
        </p:nvPicPr>
        <p:blipFill rotWithShape="1">
          <a:blip r:embed="rId3">
            <a:alphaModFix/>
          </a:blip>
          <a:srcRect b="0" l="0" r="0" t="0"/>
          <a:stretch/>
        </p:blipFill>
        <p:spPr>
          <a:xfrm>
            <a:off x="1856210" y="373005"/>
            <a:ext cx="4983808" cy="62082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lnSpc>
                <a:spcPct val="100000"/>
              </a:lnSpc>
              <a:spcBef>
                <a:spcPts val="0"/>
              </a:spcBef>
              <a:spcAft>
                <a:spcPts val="0"/>
              </a:spcAft>
              <a:buClr>
                <a:schemeClr val="dk1"/>
              </a:buClr>
              <a:buSzPts val="3200"/>
              <a:buNone/>
            </a:pPr>
            <a:r>
              <a:t/>
            </a:r>
            <a:endParaRPr/>
          </a:p>
        </p:txBody>
      </p:sp>
      <p:pic>
        <p:nvPicPr>
          <p:cNvPr descr="Screen Shot 2019-11-17 at 21.10.59.png" id="270" name="Google Shape;270;p17"/>
          <p:cNvPicPr preferRelativeResize="0"/>
          <p:nvPr/>
        </p:nvPicPr>
        <p:blipFill rotWithShape="1">
          <a:blip r:embed="rId3">
            <a:alphaModFix/>
          </a:blip>
          <a:srcRect b="0" l="-3631" r="-3629" t="0"/>
          <a:stretch/>
        </p:blipFill>
        <p:spPr>
          <a:xfrm>
            <a:off x="457200" y="1602165"/>
            <a:ext cx="8226027" cy="45239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Screen Shot 2019-11-17 at 21.28.33.png" id="276" name="Google Shape;276;p18"/>
          <p:cNvPicPr preferRelativeResize="0"/>
          <p:nvPr>
            <p:ph idx="1" type="body"/>
          </p:nvPr>
        </p:nvPicPr>
        <p:blipFill rotWithShape="1">
          <a:blip r:embed="rId3">
            <a:alphaModFix/>
          </a:blip>
          <a:srcRect b="0" l="-1490" r="-1812" t="0"/>
          <a:stretch/>
        </p:blipFill>
        <p:spPr>
          <a:xfrm>
            <a:off x="1552269" y="274638"/>
            <a:ext cx="6352970" cy="60440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Screen Shot 2019-11-17 at 21.40.57.png" id="281" name="Google Shape;281;p19"/>
          <p:cNvPicPr preferRelativeResize="0"/>
          <p:nvPr>
            <p:ph idx="1" type="body"/>
          </p:nvPr>
        </p:nvPicPr>
        <p:blipFill rotWithShape="1">
          <a:blip r:embed="rId3">
            <a:alphaModFix/>
          </a:blip>
          <a:srcRect b="0" l="-1795" r="-2659" t="0"/>
          <a:stretch/>
        </p:blipFill>
        <p:spPr>
          <a:xfrm>
            <a:off x="1723561" y="781600"/>
            <a:ext cx="5614435" cy="53445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sp>
        <p:nvSpPr>
          <p:cNvPr id="288" name="Google Shape;288;p39"/>
          <p:cNvSpPr/>
          <p:nvPr/>
        </p:nvSpPr>
        <p:spPr>
          <a:xfrm>
            <a:off x="219205" y="1104352"/>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89" name="Google Shape;289;p39"/>
          <p:cNvPicPr preferRelativeResize="0"/>
          <p:nvPr/>
        </p:nvPicPr>
        <p:blipFill rotWithShape="1">
          <a:blip r:embed="rId3">
            <a:alphaModFix/>
          </a:blip>
          <a:srcRect b="16548" l="57692" r="9077" t="14427"/>
          <a:stretch/>
        </p:blipFill>
        <p:spPr>
          <a:xfrm rot="1012237">
            <a:off x="5198647" y="2088893"/>
            <a:ext cx="3038622" cy="3548575"/>
          </a:xfrm>
          <a:prstGeom prst="rect">
            <a:avLst/>
          </a:prstGeom>
          <a:noFill/>
          <a:ln>
            <a:noFill/>
          </a:ln>
        </p:spPr>
      </p:pic>
      <p:sp>
        <p:nvSpPr>
          <p:cNvPr id="290" name="Google Shape;290;p39"/>
          <p:cNvSpPr/>
          <p:nvPr/>
        </p:nvSpPr>
        <p:spPr>
          <a:xfrm>
            <a:off x="977704" y="2004591"/>
            <a:ext cx="4572000"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Action:</a:t>
            </a:r>
            <a:endParaRPr/>
          </a:p>
          <a:p>
            <a:pPr indent="0" lvl="0" marL="0" marR="0" rtl="0" algn="ctr">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Check out second hand clothes using a site like Depop; Charity Shops; etc</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0"/>
          <p:cNvSpPr/>
          <p:nvPr/>
        </p:nvSpPr>
        <p:spPr>
          <a:xfrm>
            <a:off x="219205" y="821900"/>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7" name="Google Shape;297;p40"/>
          <p:cNvSpPr/>
          <p:nvPr/>
        </p:nvSpPr>
        <p:spPr>
          <a:xfrm>
            <a:off x="2131256" y="1577741"/>
            <a:ext cx="45720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Faisez une liste: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'Les 10 commandements de la slow fashion'</a:t>
            </a:r>
            <a:endParaRPr/>
          </a:p>
        </p:txBody>
      </p:sp>
      <p:pic>
        <p:nvPicPr>
          <p:cNvPr id="298" name="Google Shape;298;p40"/>
          <p:cNvPicPr preferRelativeResize="0"/>
          <p:nvPr/>
        </p:nvPicPr>
        <p:blipFill rotWithShape="1">
          <a:blip r:embed="rId3">
            <a:alphaModFix/>
          </a:blip>
          <a:srcRect b="0" l="14619" r="21079" t="26461"/>
          <a:stretch/>
        </p:blipFill>
        <p:spPr>
          <a:xfrm>
            <a:off x="661182" y="2658793"/>
            <a:ext cx="2316853" cy="397412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0"/>
          <p:cNvSpPr/>
          <p:nvPr/>
        </p:nvSpPr>
        <p:spPr>
          <a:xfrm>
            <a:off x="361750" y="1322350"/>
            <a:ext cx="8325000" cy="4803900"/>
          </a:xfrm>
          <a:prstGeom prst="roundRect">
            <a:avLst>
              <a:gd fmla="val 13161"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206">
                <a:solidFill>
                  <a:srgbClr val="FFFFFF"/>
                </a:solidFill>
              </a:rPr>
              <a:t>Additional links:</a:t>
            </a:r>
            <a:br>
              <a:rPr lang="en-GB" sz="3206">
                <a:solidFill>
                  <a:srgbClr val="FFFFFF"/>
                </a:solidFill>
              </a:rPr>
            </a:br>
            <a:endParaRPr sz="3206">
              <a:solidFill>
                <a:srgbClr val="FFFFFF"/>
              </a:solidFill>
            </a:endParaRPr>
          </a:p>
        </p:txBody>
      </p:sp>
      <p:sp>
        <p:nvSpPr>
          <p:cNvPr id="306" name="Google Shape;306;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2170"/>
              <a:buNone/>
            </a:pPr>
            <a:r>
              <a:rPr lang="en-GB" sz="2170" u="sng">
                <a:solidFill>
                  <a:schemeClr val="hlink"/>
                </a:solidFill>
                <a:hlinkClick r:id="rId3"/>
              </a:rPr>
              <a:t>https://www.youtube.com/watch?v=gtyovz_18cg</a:t>
            </a:r>
            <a:endParaRPr sz="2170"/>
          </a:p>
          <a:p>
            <a:pPr indent="-342900" lvl="0" marL="342900" rtl="0" algn="l">
              <a:lnSpc>
                <a:spcPct val="80000"/>
              </a:lnSpc>
              <a:spcBef>
                <a:spcPts val="434"/>
              </a:spcBef>
              <a:spcAft>
                <a:spcPts val="0"/>
              </a:spcAft>
              <a:buClr>
                <a:schemeClr val="dk1"/>
              </a:buClr>
              <a:buSzPts val="2170"/>
              <a:buNone/>
            </a:pPr>
            <a:r>
              <a:rPr lang="en-GB" sz="2170"/>
              <a:t>La consommation responsable</a:t>
            </a:r>
            <a:endParaRPr sz="2170"/>
          </a:p>
          <a:p>
            <a:pPr indent="-342900" lvl="0" marL="342900" rtl="0" algn="l">
              <a:lnSpc>
                <a:spcPct val="80000"/>
              </a:lnSpc>
              <a:spcBef>
                <a:spcPts val="434"/>
              </a:spcBef>
              <a:spcAft>
                <a:spcPts val="0"/>
              </a:spcAft>
              <a:buClr>
                <a:schemeClr val="dk1"/>
              </a:buClr>
              <a:buSzPts val="2170"/>
              <a:buNone/>
            </a:pPr>
            <a:r>
              <a:t/>
            </a:r>
            <a:endParaRPr sz="2170"/>
          </a:p>
          <a:p>
            <a:pPr indent="-342900" lvl="0" marL="342900" rtl="0" algn="l">
              <a:lnSpc>
                <a:spcPct val="80000"/>
              </a:lnSpc>
              <a:spcBef>
                <a:spcPts val="434"/>
              </a:spcBef>
              <a:spcAft>
                <a:spcPts val="0"/>
              </a:spcAft>
              <a:buClr>
                <a:schemeClr val="dk1"/>
              </a:buClr>
              <a:buSzPts val="2170"/>
              <a:buNone/>
            </a:pPr>
            <a:r>
              <a:rPr lang="en-GB" sz="2170" u="sng">
                <a:solidFill>
                  <a:schemeClr val="hlink"/>
                </a:solidFill>
                <a:hlinkClick r:id="rId4"/>
              </a:rPr>
              <a:t>https://www.youtube.com/watch?v=coFm2nwBA1Q</a:t>
            </a:r>
            <a:r>
              <a:rPr lang="en-GB" sz="2170"/>
              <a:t> </a:t>
            </a:r>
            <a:endParaRPr/>
          </a:p>
          <a:p>
            <a:pPr indent="-342900" lvl="0" marL="342900" rtl="0" algn="l">
              <a:lnSpc>
                <a:spcPct val="80000"/>
              </a:lnSpc>
              <a:spcBef>
                <a:spcPts val="434"/>
              </a:spcBef>
              <a:spcAft>
                <a:spcPts val="0"/>
              </a:spcAft>
              <a:buClr>
                <a:schemeClr val="dk1"/>
              </a:buClr>
              <a:buSzPts val="2170"/>
              <a:buNone/>
            </a:pPr>
            <a:r>
              <a:rPr lang="en-GB" sz="2170"/>
              <a:t>Les conseils de Julien Vidal pour être un consommateur</a:t>
            </a:r>
            <a:endParaRPr sz="2170"/>
          </a:p>
          <a:p>
            <a:pPr indent="-342900" lvl="0" marL="342900" rtl="0" algn="l">
              <a:lnSpc>
                <a:spcPct val="80000"/>
              </a:lnSpc>
              <a:spcBef>
                <a:spcPts val="434"/>
              </a:spcBef>
              <a:spcAft>
                <a:spcPts val="0"/>
              </a:spcAft>
              <a:buClr>
                <a:schemeClr val="dk1"/>
              </a:buClr>
              <a:buSzPts val="2170"/>
              <a:buNone/>
            </a:pPr>
            <a:r>
              <a:rPr lang="en-GB" sz="2170"/>
              <a:t>responsable</a:t>
            </a:r>
            <a:endParaRPr sz="2170"/>
          </a:p>
          <a:p>
            <a:pPr indent="-342900" lvl="0" marL="342900" rtl="0" algn="l">
              <a:lnSpc>
                <a:spcPct val="80000"/>
              </a:lnSpc>
              <a:spcBef>
                <a:spcPts val="434"/>
              </a:spcBef>
              <a:spcAft>
                <a:spcPts val="0"/>
              </a:spcAft>
              <a:buClr>
                <a:schemeClr val="dk1"/>
              </a:buClr>
              <a:buSzPts val="2170"/>
              <a:buNone/>
            </a:pPr>
            <a:r>
              <a:t/>
            </a:r>
            <a:endParaRPr sz="2170"/>
          </a:p>
          <a:p>
            <a:pPr indent="-342900" lvl="0" marL="342900" rtl="0" algn="l">
              <a:lnSpc>
                <a:spcPct val="80000"/>
              </a:lnSpc>
              <a:spcBef>
                <a:spcPts val="434"/>
              </a:spcBef>
              <a:spcAft>
                <a:spcPts val="0"/>
              </a:spcAft>
              <a:buClr>
                <a:schemeClr val="dk1"/>
              </a:buClr>
              <a:buSzPts val="2170"/>
              <a:buNone/>
            </a:pPr>
            <a:r>
              <a:rPr lang="en-GB" sz="2170" u="sng">
                <a:solidFill>
                  <a:schemeClr val="hlink"/>
                </a:solidFill>
                <a:hlinkClick r:id="rId5"/>
              </a:rPr>
              <a:t>https://www.youtube.com/watch?time_continue=10&amp;v=TGea8e6CZvk&amp;feature=emb_logo</a:t>
            </a:r>
            <a:endParaRPr sz="2170"/>
          </a:p>
          <a:p>
            <a:pPr indent="-342900" lvl="0" marL="342900" rtl="0" algn="l">
              <a:lnSpc>
                <a:spcPct val="80000"/>
              </a:lnSpc>
              <a:spcBef>
                <a:spcPts val="434"/>
              </a:spcBef>
              <a:spcAft>
                <a:spcPts val="0"/>
              </a:spcAft>
              <a:buClr>
                <a:schemeClr val="dk1"/>
              </a:buClr>
              <a:buSzPts val="2170"/>
              <a:buNone/>
            </a:pPr>
            <a:r>
              <a:rPr lang="en-GB" sz="2170"/>
              <a:t>Rana Plaza : Exigeons la transparence </a:t>
            </a:r>
            <a:endParaRPr/>
          </a:p>
          <a:p>
            <a:pPr indent="-342900" lvl="0" marL="342900" rtl="0" algn="l">
              <a:lnSpc>
                <a:spcPct val="80000"/>
              </a:lnSpc>
              <a:spcBef>
                <a:spcPts val="434"/>
              </a:spcBef>
              <a:spcAft>
                <a:spcPts val="0"/>
              </a:spcAft>
              <a:buClr>
                <a:schemeClr val="dk1"/>
              </a:buClr>
              <a:buSzPts val="2170"/>
              <a:buNone/>
            </a:pPr>
            <a:r>
              <a:t/>
            </a:r>
            <a:endParaRPr sz="2170"/>
          </a:p>
          <a:p>
            <a:pPr indent="-342900" lvl="0" marL="342900" rtl="0" algn="l">
              <a:lnSpc>
                <a:spcPct val="80000"/>
              </a:lnSpc>
              <a:spcBef>
                <a:spcPts val="434"/>
              </a:spcBef>
              <a:spcAft>
                <a:spcPts val="0"/>
              </a:spcAft>
              <a:buClr>
                <a:schemeClr val="dk1"/>
              </a:buClr>
              <a:buSzPts val="2170"/>
              <a:buNone/>
            </a:pPr>
            <a:r>
              <a:rPr lang="en-GB" sz="2170" u="sng">
                <a:solidFill>
                  <a:schemeClr val="hlink"/>
                </a:solidFill>
                <a:hlinkClick r:id="rId6"/>
              </a:rPr>
              <a:t>https://www.youtube.com/watch?v=ztHdK1rorlw</a:t>
            </a:r>
            <a:endParaRPr sz="2170"/>
          </a:p>
          <a:p>
            <a:pPr indent="-342900" lvl="0" marL="342900" rtl="0" algn="l">
              <a:lnSpc>
                <a:spcPct val="80000"/>
              </a:lnSpc>
              <a:spcBef>
                <a:spcPts val="440"/>
              </a:spcBef>
              <a:spcAft>
                <a:spcPts val="0"/>
              </a:spcAft>
              <a:buClr>
                <a:schemeClr val="dk1"/>
              </a:buClr>
              <a:buSzPts val="2200"/>
              <a:buNone/>
            </a:pPr>
            <a:r>
              <a:rPr lang="en-GB" sz="2200"/>
              <a:t>Fast fashion versus Slow fashion: Lequel choisir?</a:t>
            </a:r>
            <a:endParaRPr b="1" sz="2200"/>
          </a:p>
          <a:p>
            <a:pPr indent="-342900" lvl="0" marL="342900" rtl="0" algn="l">
              <a:lnSpc>
                <a:spcPct val="80000"/>
              </a:lnSpc>
              <a:spcBef>
                <a:spcPts val="372"/>
              </a:spcBef>
              <a:spcAft>
                <a:spcPts val="0"/>
              </a:spcAft>
              <a:buClr>
                <a:schemeClr val="dk1"/>
              </a:buClr>
              <a:buSzPts val="1860"/>
              <a:buNone/>
            </a:pPr>
            <a:r>
              <a:t/>
            </a:r>
            <a:endParaRPr sz="186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pic>
        <p:nvPicPr>
          <p:cNvPr id="312" name="Google Shape;312;p41">
            <a:hlinkClick r:id="rId3"/>
          </p:cNvPr>
          <p:cNvPicPr preferRelativeResize="0"/>
          <p:nvPr/>
        </p:nvPicPr>
        <p:blipFill rotWithShape="1">
          <a:blip r:embed="rId4">
            <a:alphaModFix/>
          </a:blip>
          <a:srcRect b="14667" l="0" r="0" t="56821"/>
          <a:stretch/>
        </p:blipFill>
        <p:spPr>
          <a:xfrm>
            <a:off x="0" y="1570088"/>
            <a:ext cx="9144000" cy="36877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76b84d1fbd_0_17"/>
          <p:cNvPicPr preferRelativeResize="0"/>
          <p:nvPr/>
        </p:nvPicPr>
        <p:blipFill rotWithShape="1">
          <a:blip r:embed="rId3">
            <a:alphaModFix/>
          </a:blip>
          <a:srcRect b="90278" l="46630" r="0" t="0"/>
          <a:stretch/>
        </p:blipFill>
        <p:spPr>
          <a:xfrm>
            <a:off x="4840018" y="-3422"/>
            <a:ext cx="4145645" cy="1068175"/>
          </a:xfrm>
          <a:prstGeom prst="rect">
            <a:avLst/>
          </a:prstGeom>
          <a:noFill/>
          <a:ln>
            <a:noFill/>
          </a:ln>
        </p:spPr>
      </p:pic>
      <p:pic>
        <p:nvPicPr>
          <p:cNvPr id="104" name="Google Shape;104;g76b84d1fbd_0_17"/>
          <p:cNvPicPr preferRelativeResize="0"/>
          <p:nvPr/>
        </p:nvPicPr>
        <p:blipFill rotWithShape="1">
          <a:blip r:embed="rId4">
            <a:alphaModFix/>
          </a:blip>
          <a:srcRect b="43221" l="0" r="0" t="14764"/>
          <a:stretch/>
        </p:blipFill>
        <p:spPr>
          <a:xfrm>
            <a:off x="393708" y="1209822"/>
            <a:ext cx="8640660" cy="513470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g76b84d1fbd_0_0"/>
          <p:cNvPicPr preferRelativeResize="0"/>
          <p:nvPr/>
        </p:nvPicPr>
        <p:blipFill rotWithShape="1">
          <a:blip r:embed="rId3">
            <a:alphaModFix/>
          </a:blip>
          <a:srcRect b="0" l="0" r="0" t="0"/>
          <a:stretch/>
        </p:blipFill>
        <p:spPr>
          <a:xfrm>
            <a:off x="2915250" y="3350475"/>
            <a:ext cx="1179475" cy="981775"/>
          </a:xfrm>
          <a:prstGeom prst="rect">
            <a:avLst/>
          </a:prstGeom>
          <a:noFill/>
          <a:ln>
            <a:noFill/>
          </a:ln>
        </p:spPr>
      </p:pic>
      <p:pic>
        <p:nvPicPr>
          <p:cNvPr id="319" name="Google Shape;319;g76b84d1fbd_0_0"/>
          <p:cNvPicPr preferRelativeResize="0"/>
          <p:nvPr/>
        </p:nvPicPr>
        <p:blipFill rotWithShape="1">
          <a:blip r:embed="rId4">
            <a:alphaModFix/>
          </a:blip>
          <a:srcRect b="0" l="0" r="32800" t="0"/>
          <a:stretch/>
        </p:blipFill>
        <p:spPr>
          <a:xfrm>
            <a:off x="2915250" y="2169150"/>
            <a:ext cx="3496724" cy="1086575"/>
          </a:xfrm>
          <a:prstGeom prst="rect">
            <a:avLst/>
          </a:prstGeom>
          <a:noFill/>
          <a:ln>
            <a:noFill/>
          </a:ln>
        </p:spPr>
      </p:pic>
      <p:sp>
        <p:nvSpPr>
          <p:cNvPr id="320" name="Google Shape;320;g76b84d1fbd_0_0"/>
          <p:cNvSpPr/>
          <p:nvPr/>
        </p:nvSpPr>
        <p:spPr>
          <a:xfrm>
            <a:off x="4094725" y="3350425"/>
            <a:ext cx="2317500" cy="981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b="0" i="0" sz="10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p:nvPr/>
        </p:nvSpPr>
        <p:spPr>
          <a:xfrm>
            <a:off x="376350" y="1692400"/>
            <a:ext cx="8412000" cy="4730100"/>
          </a:xfrm>
          <a:prstGeom prst="roundRect">
            <a:avLst>
              <a:gd fmla="val 10539"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
          <p:cNvSpPr txBox="1"/>
          <p:nvPr>
            <p:ph type="title"/>
          </p:nvPr>
        </p:nvSpPr>
        <p:spPr>
          <a:xfrm>
            <a:off x="274800" y="203667"/>
            <a:ext cx="8412000" cy="141763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206">
                <a:solidFill>
                  <a:srgbClr val="FFFFFF"/>
                </a:solidFill>
              </a:rPr>
              <a:t>Des usines de vêtements brûlent au Bangladesh</a:t>
            </a:r>
            <a:r>
              <a:rPr b="1" lang="en-GB" sz="3206"/>
              <a:t> </a:t>
            </a:r>
            <a:br>
              <a:rPr b="1" lang="en-GB" sz="3206"/>
            </a:br>
            <a:r>
              <a:rPr b="1" lang="en-GB" sz="1619" u="sng">
                <a:solidFill>
                  <a:schemeClr val="hlink"/>
                </a:solidFill>
                <a:hlinkClick r:id="rId3"/>
              </a:rPr>
              <a:t>https://www.1jour1actu.com/monde/usines-de-vetements-au-bangladesh/</a:t>
            </a:r>
            <a:br>
              <a:rPr b="1" lang="en-GB" sz="1619"/>
            </a:br>
            <a:endParaRPr b="1" sz="1619"/>
          </a:p>
        </p:txBody>
      </p:sp>
      <p:sp>
        <p:nvSpPr>
          <p:cNvPr id="111" name="Google Shape;111;p4"/>
          <p:cNvSpPr txBox="1"/>
          <p:nvPr>
            <p:ph idx="1" type="body"/>
          </p:nvPr>
        </p:nvSpPr>
        <p:spPr>
          <a:xfrm>
            <a:off x="457200" y="183459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2720"/>
              <a:buNone/>
            </a:pPr>
            <a:r>
              <a:rPr lang="en-GB" sz="2720"/>
              <a:t>	</a:t>
            </a:r>
            <a:r>
              <a:rPr lang="en-GB" sz="2499"/>
              <a:t>Tes jeans et tes tee-shirts portent souvent l’étiquette « made in Bangladesh ».  Après la Chine, le Bangladesh est en effet le deuxième pays exportateur de vêtements sur la planète.  Mais les millions d’ouvriers qui les conçoivent travaillent le plus souvent dans des conditions très dures qui mettent leur santé en péril, et parfois même leur vie. </a:t>
            </a:r>
            <a:endParaRPr/>
          </a:p>
          <a:p>
            <a:pPr indent="-342900" lvl="0" marL="342900" rtl="0" algn="l">
              <a:lnSpc>
                <a:spcPct val="80000"/>
              </a:lnSpc>
              <a:spcBef>
                <a:spcPts val="500"/>
              </a:spcBef>
              <a:spcAft>
                <a:spcPts val="0"/>
              </a:spcAft>
              <a:buClr>
                <a:schemeClr val="dk1"/>
              </a:buClr>
              <a:buSzPts val="2499"/>
              <a:buNone/>
            </a:pPr>
            <a:r>
              <a:rPr lang="en-GB" sz="2499"/>
              <a:t>	Heureusement, des associations comme </a:t>
            </a:r>
            <a:r>
              <a:rPr i="1" lang="en-GB" sz="2499"/>
              <a:t>Peuples solidaires </a:t>
            </a:r>
            <a:r>
              <a:rPr lang="en-GB" sz="2499"/>
              <a:t>se battent pour que les patrons de ces usines mais aussi leurs clients soient plus responsables.  Dans les usines de vêtements du Bangladesh, les ouvrières sont souvent très jeunes. Dans l’incendie qui a ravagé l’une d’elles le 26 janvier 2012, au moins sept victimes avaient moins de 18 ans. </a:t>
            </a:r>
            <a:endParaRPr sz="2499"/>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5"/>
          <p:cNvPicPr preferRelativeResize="0"/>
          <p:nvPr/>
        </p:nvPicPr>
        <p:blipFill rotWithShape="1">
          <a:blip r:embed="rId3">
            <a:alphaModFix/>
          </a:blip>
          <a:srcRect b="0" l="0" r="0" t="0"/>
          <a:stretch/>
        </p:blipFill>
        <p:spPr>
          <a:xfrm>
            <a:off x="0" y="0"/>
            <a:ext cx="9144001" cy="1417650"/>
          </a:xfrm>
          <a:prstGeom prst="rect">
            <a:avLst/>
          </a:prstGeom>
          <a:noFill/>
          <a:ln>
            <a:noFill/>
          </a:ln>
        </p:spPr>
      </p:pic>
      <p:sp>
        <p:nvSpPr>
          <p:cNvPr id="118" name="Google Shape;118;p5"/>
          <p:cNvSpPr txBox="1"/>
          <p:nvPr>
            <p:ph idx="1" type="body"/>
          </p:nvPr>
        </p:nvSpPr>
        <p:spPr>
          <a:xfrm>
            <a:off x="457199" y="1600200"/>
            <a:ext cx="8465629"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2960"/>
              <a:buNone/>
            </a:pPr>
            <a:r>
              <a:rPr lang="en-GB" sz="2960"/>
              <a:t>1 Which country, produces and exports most of</a:t>
            </a:r>
            <a:endParaRPr/>
          </a:p>
          <a:p>
            <a:pPr indent="-342900" lvl="0" marL="342900" rtl="0" algn="l">
              <a:lnSpc>
                <a:spcPct val="80000"/>
              </a:lnSpc>
              <a:spcBef>
                <a:spcPts val="592"/>
              </a:spcBef>
              <a:spcAft>
                <a:spcPts val="0"/>
              </a:spcAft>
              <a:buClr>
                <a:schemeClr val="dk1"/>
              </a:buClr>
              <a:buSzPts val="2960"/>
              <a:buNone/>
            </a:pPr>
            <a:r>
              <a:rPr lang="en-GB" sz="2960"/>
              <a:t>the world’s clothes?(1)</a:t>
            </a:r>
            <a:endParaRPr/>
          </a:p>
          <a:p>
            <a:pPr indent="-342900" lvl="0" marL="342900" rtl="0" algn="l">
              <a:lnSpc>
                <a:spcPct val="80000"/>
              </a:lnSpc>
              <a:spcBef>
                <a:spcPts val="592"/>
              </a:spcBef>
              <a:spcAft>
                <a:spcPts val="0"/>
              </a:spcAft>
              <a:buClr>
                <a:schemeClr val="dk1"/>
              </a:buClr>
              <a:buSzPts val="2960"/>
              <a:buNone/>
            </a:pPr>
            <a:r>
              <a:rPr lang="en-GB" sz="2960"/>
              <a:t>2 How are working conditions in Bangladesh</a:t>
            </a:r>
            <a:endParaRPr/>
          </a:p>
          <a:p>
            <a:pPr indent="-342900" lvl="0" marL="342900" rtl="0" algn="l">
              <a:lnSpc>
                <a:spcPct val="80000"/>
              </a:lnSpc>
              <a:spcBef>
                <a:spcPts val="592"/>
              </a:spcBef>
              <a:spcAft>
                <a:spcPts val="0"/>
              </a:spcAft>
              <a:buClr>
                <a:schemeClr val="dk1"/>
              </a:buClr>
              <a:buSzPts val="2960"/>
              <a:buNone/>
            </a:pPr>
            <a:r>
              <a:rPr lang="en-GB" sz="2960"/>
              <a:t>described?(1)</a:t>
            </a:r>
            <a:endParaRPr/>
          </a:p>
          <a:p>
            <a:pPr indent="-342900" lvl="0" marL="342900" rtl="0" algn="l">
              <a:lnSpc>
                <a:spcPct val="80000"/>
              </a:lnSpc>
              <a:spcBef>
                <a:spcPts val="592"/>
              </a:spcBef>
              <a:spcAft>
                <a:spcPts val="0"/>
              </a:spcAft>
              <a:buClr>
                <a:schemeClr val="dk1"/>
              </a:buClr>
              <a:buSzPts val="2960"/>
              <a:buNone/>
            </a:pPr>
            <a:r>
              <a:rPr lang="en-GB" sz="2960"/>
              <a:t>3 What do associations like </a:t>
            </a:r>
            <a:r>
              <a:rPr i="1" lang="en-GB" sz="2960"/>
              <a:t>Peuples solidaires </a:t>
            </a:r>
            <a:r>
              <a:rPr lang="en-GB" sz="2960"/>
              <a:t>do? (1)</a:t>
            </a:r>
            <a:endParaRPr/>
          </a:p>
          <a:p>
            <a:pPr indent="-342900" lvl="0" marL="342900" rtl="0" algn="l">
              <a:lnSpc>
                <a:spcPct val="80000"/>
              </a:lnSpc>
              <a:spcBef>
                <a:spcPts val="592"/>
              </a:spcBef>
              <a:spcAft>
                <a:spcPts val="0"/>
              </a:spcAft>
              <a:buClr>
                <a:schemeClr val="dk1"/>
              </a:buClr>
              <a:buSzPts val="2960"/>
              <a:buNone/>
            </a:pPr>
            <a:r>
              <a:rPr lang="en-GB" sz="2960"/>
              <a:t>4 What does it say about the factory workers in</a:t>
            </a:r>
            <a:endParaRPr/>
          </a:p>
          <a:p>
            <a:pPr indent="-342900" lvl="0" marL="342900" rtl="0" algn="l">
              <a:lnSpc>
                <a:spcPct val="80000"/>
              </a:lnSpc>
              <a:spcBef>
                <a:spcPts val="592"/>
              </a:spcBef>
              <a:spcAft>
                <a:spcPts val="0"/>
              </a:spcAft>
              <a:buClr>
                <a:schemeClr val="dk1"/>
              </a:buClr>
              <a:buSzPts val="2960"/>
              <a:buNone/>
            </a:pPr>
            <a:r>
              <a:rPr lang="en-GB" sz="2960"/>
              <a:t>Bangladesh? (1)</a:t>
            </a:r>
            <a:endParaRPr/>
          </a:p>
          <a:p>
            <a:pPr indent="-342900" lvl="0" marL="342900" rtl="0" algn="l">
              <a:lnSpc>
                <a:spcPct val="80000"/>
              </a:lnSpc>
              <a:spcBef>
                <a:spcPts val="592"/>
              </a:spcBef>
              <a:spcAft>
                <a:spcPts val="0"/>
              </a:spcAft>
              <a:buClr>
                <a:schemeClr val="dk1"/>
              </a:buClr>
              <a:buSzPts val="2960"/>
              <a:buNone/>
            </a:pPr>
            <a:r>
              <a:rPr lang="en-GB" sz="2960"/>
              <a:t>5 What terrible incident happened on 26 January</a:t>
            </a:r>
            <a:endParaRPr/>
          </a:p>
          <a:p>
            <a:pPr indent="-342900" lvl="0" marL="342900" rtl="0" algn="l">
              <a:lnSpc>
                <a:spcPct val="80000"/>
              </a:lnSpc>
              <a:spcBef>
                <a:spcPts val="592"/>
              </a:spcBef>
              <a:spcAft>
                <a:spcPts val="0"/>
              </a:spcAft>
              <a:buClr>
                <a:schemeClr val="dk1"/>
              </a:buClr>
              <a:buSzPts val="2960"/>
              <a:buNone/>
            </a:pPr>
            <a:r>
              <a:rPr lang="en-GB" sz="2960"/>
              <a:t>2012 in Bangladesh? (1)</a:t>
            </a:r>
            <a:endParaRPr/>
          </a:p>
          <a:p>
            <a:pPr indent="-342900" lvl="0" marL="342900" rtl="0" algn="l">
              <a:lnSpc>
                <a:spcPct val="80000"/>
              </a:lnSpc>
              <a:spcBef>
                <a:spcPts val="592"/>
              </a:spcBef>
              <a:spcAft>
                <a:spcPts val="0"/>
              </a:spcAft>
              <a:buClr>
                <a:schemeClr val="dk1"/>
              </a:buClr>
              <a:buSzPts val="2960"/>
              <a:buNone/>
            </a:pPr>
            <a:r>
              <a:t/>
            </a:r>
            <a:endParaRPr sz="2960"/>
          </a:p>
          <a:p>
            <a:pPr indent="-342900" lvl="0" marL="342900" rtl="0" algn="l">
              <a:lnSpc>
                <a:spcPct val="80000"/>
              </a:lnSpc>
              <a:spcBef>
                <a:spcPts val="592"/>
              </a:spcBef>
              <a:spcAft>
                <a:spcPts val="0"/>
              </a:spcAft>
              <a:buClr>
                <a:schemeClr val="dk1"/>
              </a:buClr>
              <a:buSzPts val="2960"/>
              <a:buNone/>
            </a:pPr>
            <a:r>
              <a:t/>
            </a:r>
            <a:endParaRPr sz="2960"/>
          </a:p>
        </p:txBody>
      </p:sp>
      <p:sp>
        <p:nvSpPr>
          <p:cNvPr id="119" name="Google Shape;119;p5"/>
          <p:cNvSpPr/>
          <p:nvPr/>
        </p:nvSpPr>
        <p:spPr>
          <a:xfrm>
            <a:off x="172763" y="346280"/>
            <a:ext cx="8798466" cy="725105"/>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solidFill>
                  <a:srgbClr val="FFFFFF"/>
                </a:solidFill>
                <a:latin typeface="Arial"/>
              </a:rPr>
              <a:t>Quiz de compréhension</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g76b84d1fbd_2_6"/>
          <p:cNvPicPr preferRelativeResize="0"/>
          <p:nvPr/>
        </p:nvPicPr>
        <p:blipFill rotWithShape="1">
          <a:blip r:embed="rId3">
            <a:alphaModFix/>
          </a:blip>
          <a:srcRect b="0" l="0" r="0" t="0"/>
          <a:stretch/>
        </p:blipFill>
        <p:spPr>
          <a:xfrm>
            <a:off x="0" y="0"/>
            <a:ext cx="9144001" cy="1417650"/>
          </a:xfrm>
          <a:prstGeom prst="rect">
            <a:avLst/>
          </a:prstGeom>
          <a:noFill/>
          <a:ln>
            <a:noFill/>
          </a:ln>
        </p:spPr>
      </p:pic>
      <p:sp>
        <p:nvSpPr>
          <p:cNvPr id="126" name="Google Shape;126;g76b84d1fbd_2_6"/>
          <p:cNvSpPr txBox="1"/>
          <p:nvPr>
            <p:ph idx="1" type="body"/>
          </p:nvPr>
        </p:nvSpPr>
        <p:spPr>
          <a:xfrm>
            <a:off x="457199" y="1600200"/>
            <a:ext cx="84657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960"/>
              <a:buFont typeface="Arial"/>
              <a:buNone/>
            </a:pPr>
            <a:r>
              <a:rPr lang="en-GB" sz="2960"/>
              <a:t>1 Quel pays produit et exporte la grande majorité de</a:t>
            </a:r>
            <a:endParaRPr/>
          </a:p>
          <a:p>
            <a:pPr indent="-342900" lvl="0" marL="342900" rtl="0" algn="l">
              <a:lnSpc>
                <a:spcPct val="80000"/>
              </a:lnSpc>
              <a:spcBef>
                <a:spcPts val="592"/>
              </a:spcBef>
              <a:spcAft>
                <a:spcPts val="0"/>
              </a:spcAft>
              <a:buClr>
                <a:schemeClr val="dk1"/>
              </a:buClr>
              <a:buSzPts val="2960"/>
              <a:buFont typeface="Arial"/>
              <a:buNone/>
            </a:pPr>
            <a:r>
              <a:rPr lang="en-GB" sz="2960"/>
              <a:t>vêtements au reste du monde?(1) </a:t>
            </a:r>
            <a:endParaRPr/>
          </a:p>
          <a:p>
            <a:pPr indent="-342900" lvl="0" marL="342900" rtl="0" algn="l">
              <a:lnSpc>
                <a:spcPct val="80000"/>
              </a:lnSpc>
              <a:spcBef>
                <a:spcPts val="592"/>
              </a:spcBef>
              <a:spcAft>
                <a:spcPts val="0"/>
              </a:spcAft>
              <a:buClr>
                <a:schemeClr val="dk1"/>
              </a:buClr>
              <a:buSzPts val="2960"/>
              <a:buFont typeface="Arial"/>
              <a:buNone/>
            </a:pPr>
            <a:r>
              <a:rPr lang="en-GB" sz="2960"/>
              <a:t>2 Comment est-ce qu’on décrit les conditions de</a:t>
            </a:r>
            <a:endParaRPr/>
          </a:p>
          <a:p>
            <a:pPr indent="-342900" lvl="0" marL="342900" rtl="0" algn="l">
              <a:lnSpc>
                <a:spcPct val="80000"/>
              </a:lnSpc>
              <a:spcBef>
                <a:spcPts val="592"/>
              </a:spcBef>
              <a:spcAft>
                <a:spcPts val="0"/>
              </a:spcAft>
              <a:buClr>
                <a:schemeClr val="dk1"/>
              </a:buClr>
              <a:buSzPts val="2960"/>
              <a:buFont typeface="Arial"/>
              <a:buNone/>
            </a:pPr>
            <a:r>
              <a:rPr lang="en-GB" sz="2960"/>
              <a:t>travail au Bangladesh, ?(1)</a:t>
            </a:r>
            <a:endParaRPr/>
          </a:p>
          <a:p>
            <a:pPr indent="-342900" lvl="0" marL="342900" rtl="0" algn="l">
              <a:lnSpc>
                <a:spcPct val="80000"/>
              </a:lnSpc>
              <a:spcBef>
                <a:spcPts val="592"/>
              </a:spcBef>
              <a:spcAft>
                <a:spcPts val="0"/>
              </a:spcAft>
              <a:buClr>
                <a:schemeClr val="dk1"/>
              </a:buClr>
              <a:buSzPts val="2960"/>
              <a:buFont typeface="Arial"/>
              <a:buNone/>
            </a:pPr>
            <a:r>
              <a:rPr lang="en-GB" sz="2960"/>
              <a:t>3 Que font des associations comme </a:t>
            </a:r>
            <a:r>
              <a:rPr i="1" lang="en-GB" sz="2960"/>
              <a:t>Peuples</a:t>
            </a:r>
            <a:endParaRPr i="1" sz="2960"/>
          </a:p>
          <a:p>
            <a:pPr indent="-342900" lvl="0" marL="342900" rtl="0" algn="l">
              <a:lnSpc>
                <a:spcPct val="80000"/>
              </a:lnSpc>
              <a:spcBef>
                <a:spcPts val="592"/>
              </a:spcBef>
              <a:spcAft>
                <a:spcPts val="0"/>
              </a:spcAft>
              <a:buClr>
                <a:schemeClr val="dk1"/>
              </a:buClr>
              <a:buSzPts val="2960"/>
              <a:buFont typeface="Arial"/>
              <a:buNone/>
            </a:pPr>
            <a:r>
              <a:rPr i="1" lang="en-GB" sz="2960"/>
              <a:t>solidaires</a:t>
            </a:r>
            <a:r>
              <a:rPr lang="en-GB" sz="2960"/>
              <a:t>? (1)</a:t>
            </a:r>
            <a:endParaRPr/>
          </a:p>
          <a:p>
            <a:pPr indent="-342900" lvl="0" marL="342900" rtl="0" algn="l">
              <a:lnSpc>
                <a:spcPct val="80000"/>
              </a:lnSpc>
              <a:spcBef>
                <a:spcPts val="592"/>
              </a:spcBef>
              <a:spcAft>
                <a:spcPts val="0"/>
              </a:spcAft>
              <a:buClr>
                <a:schemeClr val="dk1"/>
              </a:buClr>
              <a:buSzPts val="2960"/>
              <a:buFont typeface="Arial"/>
              <a:buNone/>
            </a:pPr>
            <a:r>
              <a:rPr lang="en-GB" sz="2960"/>
              <a:t>4 Les ouvrières au Bangladesh sont comment ? (1)</a:t>
            </a:r>
            <a:endParaRPr/>
          </a:p>
          <a:p>
            <a:pPr indent="-342900" lvl="0" marL="342900" rtl="0" algn="l">
              <a:lnSpc>
                <a:spcPct val="80000"/>
              </a:lnSpc>
              <a:spcBef>
                <a:spcPts val="592"/>
              </a:spcBef>
              <a:spcAft>
                <a:spcPts val="0"/>
              </a:spcAft>
              <a:buClr>
                <a:schemeClr val="dk1"/>
              </a:buClr>
              <a:buSzPts val="2960"/>
              <a:buFont typeface="Arial"/>
              <a:buNone/>
            </a:pPr>
            <a:r>
              <a:rPr lang="en-GB" sz="2960"/>
              <a:t>5 Quel terrible incident s’est passé le 26 janvier</a:t>
            </a:r>
            <a:endParaRPr sz="2960"/>
          </a:p>
          <a:p>
            <a:pPr indent="-342900" lvl="0" marL="342900" rtl="0" algn="l">
              <a:lnSpc>
                <a:spcPct val="80000"/>
              </a:lnSpc>
              <a:spcBef>
                <a:spcPts val="592"/>
              </a:spcBef>
              <a:spcAft>
                <a:spcPts val="0"/>
              </a:spcAft>
              <a:buClr>
                <a:schemeClr val="dk1"/>
              </a:buClr>
              <a:buSzPts val="2960"/>
              <a:buFont typeface="Arial"/>
              <a:buNone/>
            </a:pPr>
            <a:r>
              <a:rPr lang="en-GB" sz="2960"/>
              <a:t>2012 au Bangladesh? (1)</a:t>
            </a:r>
            <a:endParaRPr/>
          </a:p>
        </p:txBody>
      </p:sp>
      <p:sp>
        <p:nvSpPr>
          <p:cNvPr id="127" name="Google Shape;127;g76b84d1fbd_2_6"/>
          <p:cNvSpPr/>
          <p:nvPr/>
        </p:nvSpPr>
        <p:spPr>
          <a:xfrm>
            <a:off x="172763" y="346280"/>
            <a:ext cx="8798466" cy="725105"/>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solidFill>
                  <a:srgbClr val="FFFFFF"/>
                </a:solidFill>
                <a:latin typeface="Arial"/>
              </a:rPr>
              <a:t>Quiz de compréhension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t/>
            </a:r>
            <a:endParaRPr/>
          </a:p>
        </p:txBody>
      </p:sp>
      <p:sp>
        <p:nvSpPr>
          <p:cNvPr id="134" name="Google Shape;134;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pic>
        <p:nvPicPr>
          <p:cNvPr id="135" name="Google Shape;135;p35"/>
          <p:cNvPicPr preferRelativeResize="0"/>
          <p:nvPr/>
        </p:nvPicPr>
        <p:blipFill rotWithShape="1">
          <a:blip r:embed="rId3">
            <a:alphaModFix/>
          </a:blip>
          <a:srcRect b="0" l="0" r="0" t="0"/>
          <a:stretch/>
        </p:blipFill>
        <p:spPr>
          <a:xfrm>
            <a:off x="-433461" y="-90587"/>
            <a:ext cx="10876562" cy="7251041"/>
          </a:xfrm>
          <a:prstGeom prst="rect">
            <a:avLst/>
          </a:prstGeom>
          <a:noFill/>
          <a:ln>
            <a:noFill/>
          </a:ln>
        </p:spPr>
      </p:pic>
      <p:sp>
        <p:nvSpPr>
          <p:cNvPr id="136" name="Google Shape;136;p35"/>
          <p:cNvSpPr txBox="1"/>
          <p:nvPr/>
        </p:nvSpPr>
        <p:spPr>
          <a:xfrm>
            <a:off x="5765116" y="6335531"/>
            <a:ext cx="36857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Photo credit: Clean Clothes Campaign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7"/>
          <p:cNvSpPr/>
          <p:nvPr/>
        </p:nvSpPr>
        <p:spPr>
          <a:xfrm>
            <a:off x="261450" y="997050"/>
            <a:ext cx="8621100" cy="4863900"/>
          </a:xfrm>
          <a:prstGeom prst="roundRect">
            <a:avLst>
              <a:gd fmla="val 12249"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
          <p:cNvSpPr txBox="1"/>
          <p:nvPr>
            <p:ph idx="1" type="body"/>
          </p:nvPr>
        </p:nvSpPr>
        <p:spPr>
          <a:xfrm>
            <a:off x="146542" y="267731"/>
            <a:ext cx="8850915" cy="6860713"/>
          </a:xfrm>
          <a:prstGeom prst="rect">
            <a:avLst/>
          </a:prstGeom>
          <a:noFill/>
          <a:ln>
            <a:noFill/>
          </a:ln>
        </p:spPr>
        <p:txBody>
          <a:bodyPr anchorCtr="0" anchor="t" bIns="45700" lIns="91425" spcFirstLastPara="1" rIns="91425" wrap="square" tIns="45700">
            <a:normAutofit/>
          </a:bodyPr>
          <a:lstStyle/>
          <a:p>
            <a:pPr indent="-342900" lvl="0" marL="342900" rtl="0" algn="ctr">
              <a:lnSpc>
                <a:spcPct val="100000"/>
              </a:lnSpc>
              <a:spcBef>
                <a:spcPts val="0"/>
              </a:spcBef>
              <a:spcAft>
                <a:spcPts val="0"/>
              </a:spcAft>
              <a:buClr>
                <a:schemeClr val="dk1"/>
              </a:buClr>
              <a:buSzPts val="3200"/>
              <a:buNone/>
            </a:pPr>
            <a:r>
              <a:rPr lang="en-GB">
                <a:solidFill>
                  <a:srgbClr val="FFFFFF"/>
                </a:solidFill>
              </a:rPr>
              <a:t>	</a:t>
            </a:r>
            <a:r>
              <a:rPr b="1" lang="en-GB" sz="3400" u="sng">
                <a:solidFill>
                  <a:srgbClr val="FFFFFF"/>
                </a:solidFill>
              </a:rPr>
              <a:t>Le vrai prix d’un jean fabriqué au Bangladesh</a:t>
            </a:r>
            <a:endParaRPr>
              <a:solidFill>
                <a:srgbClr val="FFFFFF"/>
              </a:solidFill>
            </a:endParaRPr>
          </a:p>
          <a:p>
            <a:pPr indent="-342900" lvl="0" marL="342900" rtl="0" algn="l">
              <a:lnSpc>
                <a:spcPct val="100000"/>
              </a:lnSpc>
              <a:spcBef>
                <a:spcPts val="432"/>
              </a:spcBef>
              <a:spcAft>
                <a:spcPts val="0"/>
              </a:spcAft>
              <a:buClr>
                <a:schemeClr val="dk1"/>
              </a:buClr>
              <a:buSzPts val="2162"/>
              <a:buNone/>
            </a:pPr>
            <a:r>
              <a:t/>
            </a:r>
            <a:endParaRPr sz="2162"/>
          </a:p>
          <a:p>
            <a:pPr indent="-342900" lvl="0" marL="342900" rtl="0" algn="l">
              <a:lnSpc>
                <a:spcPct val="100000"/>
              </a:lnSpc>
              <a:spcBef>
                <a:spcPts val="380"/>
              </a:spcBef>
              <a:spcAft>
                <a:spcPts val="0"/>
              </a:spcAft>
              <a:buClr>
                <a:schemeClr val="dk1"/>
              </a:buClr>
              <a:buSzPts val="1900"/>
              <a:buNone/>
            </a:pPr>
            <a:r>
              <a:rPr lang="en-GB" sz="1900"/>
              <a:t>	En janvier 2013, l'incendie d'une usine Bangladaise tue huit ouvrières.  L'enquête révèle que le feu s'est déclenché en raison d'installations électriques dangereuses.  Les survivants affirment par ailleurs que les responsables ont donné l'ordre de continuer à travailler alors que l'incendie se propageait.  </a:t>
            </a:r>
            <a:endParaRPr/>
          </a:p>
          <a:p>
            <a:pPr indent="-342900" lvl="0" marL="342900" rtl="0" algn="l">
              <a:lnSpc>
                <a:spcPct val="100000"/>
              </a:lnSpc>
              <a:spcBef>
                <a:spcPts val="380"/>
              </a:spcBef>
              <a:spcAft>
                <a:spcPts val="0"/>
              </a:spcAft>
              <a:buClr>
                <a:schemeClr val="dk1"/>
              </a:buClr>
              <a:buSzPts val="1900"/>
              <a:buNone/>
            </a:pPr>
            <a:r>
              <a:rPr lang="en-GB" sz="1900"/>
              <a:t>	</a:t>
            </a:r>
            <a:endParaRPr/>
          </a:p>
          <a:p>
            <a:pPr indent="-342900" lvl="0" marL="342900" rtl="0" algn="l">
              <a:lnSpc>
                <a:spcPct val="100000"/>
              </a:lnSpc>
              <a:spcBef>
                <a:spcPts val="380"/>
              </a:spcBef>
              <a:spcAft>
                <a:spcPts val="0"/>
              </a:spcAft>
              <a:buClr>
                <a:schemeClr val="dk1"/>
              </a:buClr>
              <a:buSzPts val="1900"/>
              <a:buNone/>
            </a:pPr>
            <a:r>
              <a:rPr lang="en-GB" sz="1900"/>
              <a:t>	Ces dernières années, ces accidents se sont multipliés au Bangladesh.  En novembre 2012, cent douze personnes ont péri brûlées dans leur usine. </a:t>
            </a:r>
            <a:endParaRPr/>
          </a:p>
          <a:p>
            <a:pPr indent="-342900" lvl="0" marL="342900" rtl="0" algn="l">
              <a:lnSpc>
                <a:spcPct val="100000"/>
              </a:lnSpc>
              <a:spcBef>
                <a:spcPts val="380"/>
              </a:spcBef>
              <a:spcAft>
                <a:spcPts val="0"/>
              </a:spcAft>
              <a:buClr>
                <a:schemeClr val="dk1"/>
              </a:buClr>
              <a:buSzPts val="1900"/>
              <a:buNone/>
            </a:pPr>
            <a:r>
              <a:rPr lang="en-GB" sz="1900"/>
              <a:t>	</a:t>
            </a:r>
            <a:endParaRPr/>
          </a:p>
          <a:p>
            <a:pPr indent="-342900" lvl="0" marL="342900" rtl="0" algn="l">
              <a:lnSpc>
                <a:spcPct val="100000"/>
              </a:lnSpc>
              <a:spcBef>
                <a:spcPts val="380"/>
              </a:spcBef>
              <a:spcAft>
                <a:spcPts val="0"/>
              </a:spcAft>
              <a:buClr>
                <a:schemeClr val="dk1"/>
              </a:buClr>
              <a:buSzPts val="1900"/>
              <a:buNone/>
            </a:pPr>
            <a:r>
              <a:rPr lang="en-GB" sz="1900"/>
              <a:t>	Au Bangladesh, la sécurité n'existe pas dans des pays comme la France, de nombreuses lois réglementent la sécurité au travail.  En cas de non-respect de ces règles, l'usine doit fermer ou payer une forte amende.  Au Bangladesh, ces règles n'existent pas.  La dernière usine qui a brûlé n'avait même pas reçu l'autorisation d'ouvrir.  De plus, les ouvriers sont sous-payés, environ trente euros par mois, et ils n'ont pas le droit de protester. </a:t>
            </a:r>
            <a:endParaRPr/>
          </a:p>
          <a:p>
            <a:pPr indent="-342900" lvl="0" marL="342900" rtl="0" algn="l">
              <a:lnSpc>
                <a:spcPct val="100000"/>
              </a:lnSpc>
              <a:spcBef>
                <a:spcPts val="560"/>
              </a:spcBef>
              <a:spcAft>
                <a:spcPts val="0"/>
              </a:spcAft>
              <a:buClr>
                <a:schemeClr val="dk1"/>
              </a:buClr>
              <a:buSzPts val="2800"/>
              <a:buNone/>
            </a:pPr>
            <a:r>
              <a:rPr lang="en-GB" sz="2800"/>
              <a:t>	</a:t>
            </a:r>
            <a:endParaRPr sz="294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8"/>
          <p:cNvSpPr/>
          <p:nvPr/>
        </p:nvSpPr>
        <p:spPr>
          <a:xfrm>
            <a:off x="507650" y="224150"/>
            <a:ext cx="8304900" cy="6274200"/>
          </a:xfrm>
          <a:prstGeom prst="roundRect">
            <a:avLst>
              <a:gd fmla="val 10659"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8"/>
          <p:cNvSpPr txBox="1"/>
          <p:nvPr>
            <p:ph idx="1" type="body"/>
          </p:nvPr>
        </p:nvSpPr>
        <p:spPr>
          <a:xfrm>
            <a:off x="457200" y="303956"/>
            <a:ext cx="8229600" cy="6554044"/>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841"/>
              <a:buNone/>
            </a:pPr>
            <a:r>
              <a:rPr lang="en-GB" sz="841"/>
              <a:t>	</a:t>
            </a:r>
            <a:endParaRPr sz="1899"/>
          </a:p>
          <a:p>
            <a:pPr indent="-342900" lvl="0" marL="342900" rtl="0" algn="l">
              <a:lnSpc>
                <a:spcPct val="80000"/>
              </a:lnSpc>
              <a:spcBef>
                <a:spcPts val="380"/>
              </a:spcBef>
              <a:spcAft>
                <a:spcPts val="0"/>
              </a:spcAft>
              <a:buClr>
                <a:schemeClr val="dk1"/>
              </a:buClr>
              <a:buSzPts val="1899"/>
              <a:buNone/>
            </a:pPr>
            <a:r>
              <a:rPr lang="en-GB" sz="1899"/>
              <a:t>	Pour ces toutes ces raisons, le prix d'un jean fabriqué au Bangladesh est beaucoup plus bas que celui d'un même vêtement fabriqué en France.  Le nœud du problème: les pays pauvres comme le Bangladesh hésitent à promouvoir de meilleures conditions de travail et de meilleurs salaires.  En effet, les prix de fabrication seraient plus importants et ces pays pourraient perdre des clients.  Or le textile est à peu près la seule source de revenu du Bangladesh. </a:t>
            </a:r>
            <a:endParaRPr/>
          </a:p>
          <a:p>
            <a:pPr indent="-342900" lvl="0" marL="342900" rtl="0" algn="l">
              <a:lnSpc>
                <a:spcPct val="80000"/>
              </a:lnSpc>
              <a:spcBef>
                <a:spcPts val="380"/>
              </a:spcBef>
              <a:spcAft>
                <a:spcPts val="0"/>
              </a:spcAft>
              <a:buClr>
                <a:schemeClr val="dk1"/>
              </a:buClr>
              <a:buSzPts val="1899"/>
              <a:buNone/>
            </a:pPr>
            <a:r>
              <a:rPr lang="en-GB" sz="1899"/>
              <a:t>	</a:t>
            </a:r>
            <a:endParaRPr/>
          </a:p>
          <a:p>
            <a:pPr indent="-342900" lvl="0" marL="342900" rtl="0" algn="l">
              <a:lnSpc>
                <a:spcPct val="80000"/>
              </a:lnSpc>
              <a:spcBef>
                <a:spcPts val="380"/>
              </a:spcBef>
              <a:spcAft>
                <a:spcPts val="0"/>
              </a:spcAft>
              <a:buClr>
                <a:schemeClr val="dk1"/>
              </a:buClr>
              <a:buSzPts val="1899"/>
              <a:buNone/>
            </a:pPr>
            <a:r>
              <a:rPr lang="en-GB" sz="1899"/>
              <a:t>	Alors que faire ?  Convaincre l'État de faire son devoir, c'est-à-dire d'assurer la sécurité de ses concitoyens en faisant appliquer les lois qui existent.  Convaincre les chefs d'entreprise de faire passer la santé de leurs ouvriers avant l'argent.  Mais surtout, des associations comme </a:t>
            </a:r>
            <a:r>
              <a:rPr i="1" lang="en-GB" sz="1899"/>
              <a:t>Peuples solidaires </a:t>
            </a:r>
            <a:r>
              <a:rPr lang="en-GB" sz="1899"/>
              <a:t>essaie de responsabiliser les grandes marques comme H&amp;M ou Zara.  Ces marques se fournissent dans les usines du Bangladesh.  Elles ont le devoir de s'informer sur les conditions de travail des ouvriers, et d'aider à les améliorer. </a:t>
            </a:r>
            <a:endParaRPr/>
          </a:p>
          <a:p>
            <a:pPr indent="-342900" lvl="0" marL="342900" rtl="0" algn="l">
              <a:lnSpc>
                <a:spcPct val="80000"/>
              </a:lnSpc>
              <a:spcBef>
                <a:spcPts val="380"/>
              </a:spcBef>
              <a:spcAft>
                <a:spcPts val="0"/>
              </a:spcAft>
              <a:buClr>
                <a:schemeClr val="dk1"/>
              </a:buClr>
              <a:buSzPts val="1899"/>
              <a:buNone/>
            </a:pPr>
            <a:r>
              <a:rPr lang="en-GB" sz="1899"/>
              <a:t>	</a:t>
            </a:r>
            <a:endParaRPr/>
          </a:p>
          <a:p>
            <a:pPr indent="-342900" lvl="0" marL="342900" rtl="0" algn="l">
              <a:lnSpc>
                <a:spcPct val="80000"/>
              </a:lnSpc>
              <a:spcBef>
                <a:spcPts val="380"/>
              </a:spcBef>
              <a:spcAft>
                <a:spcPts val="0"/>
              </a:spcAft>
              <a:buClr>
                <a:schemeClr val="dk1"/>
              </a:buClr>
              <a:buSzPts val="1899"/>
              <a:buNone/>
            </a:pPr>
            <a:r>
              <a:rPr lang="en-GB" sz="1899"/>
              <a:t>	Certaines marques annoncent, sur les étiquettes, que leurs vêtements sont fabriqués dans des conditions respectueuses des droits de l'homme.  Mais ces affirmations sont le plus souvent fausses.  Elles servent à donner une bonne image de l'entreprise.  Dans la réalité, rien ne change.  Des associations comme Peuples solidaires ont proposé aux marques de signer un texte par lequel elles s'engagent vraiment et concrètement à faire pression pour améliorer les conditions de travail des ouvriers. </a:t>
            </a:r>
            <a:endParaRPr/>
          </a:p>
          <a:p>
            <a:pPr indent="-342900" lvl="0" marL="342900" rtl="0" algn="l">
              <a:lnSpc>
                <a:spcPct val="80000"/>
              </a:lnSpc>
              <a:spcBef>
                <a:spcPts val="182"/>
              </a:spcBef>
              <a:spcAft>
                <a:spcPts val="0"/>
              </a:spcAft>
              <a:buClr>
                <a:schemeClr val="dk1"/>
              </a:buClr>
              <a:buSzPts val="910"/>
              <a:buNone/>
            </a:pPr>
            <a:r>
              <a:rPr lang="en-GB" sz="910"/>
              <a:t>	</a:t>
            </a:r>
            <a:endParaRPr/>
          </a:p>
          <a:p>
            <a:pPr indent="-342900" lvl="0" marL="342900" rtl="0" algn="l">
              <a:lnSpc>
                <a:spcPct val="80000"/>
              </a:lnSpc>
              <a:spcBef>
                <a:spcPts val="182"/>
              </a:spcBef>
              <a:spcAft>
                <a:spcPts val="0"/>
              </a:spcAft>
              <a:buClr>
                <a:schemeClr val="dk1"/>
              </a:buClr>
              <a:buSzPts val="910"/>
              <a:buNone/>
            </a:pPr>
            <a:br>
              <a:rPr lang="en-GB" sz="910"/>
            </a:br>
            <a:endParaRPr sz="878"/>
          </a:p>
          <a:p>
            <a:pPr indent="-276860" lvl="0" marL="342900" rtl="0" algn="l">
              <a:lnSpc>
                <a:spcPct val="80000"/>
              </a:lnSpc>
              <a:spcBef>
                <a:spcPts val="208"/>
              </a:spcBef>
              <a:spcAft>
                <a:spcPts val="0"/>
              </a:spcAft>
              <a:buClr>
                <a:schemeClr val="dk1"/>
              </a:buClr>
              <a:buSzPts val="1040"/>
              <a:buNone/>
            </a:pPr>
            <a:r>
              <a:t/>
            </a:r>
            <a:endParaRPr sz="104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2019-11-18T17:02:04Z</dcterms:created>
  <dc:creator>Suzi Bewell</dc:creator>
</cp:coreProperties>
</file>