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9144000"/>
  <p:notesSz cx="6858000" cy="9144000"/>
  <p:embeddedFontLst>
    <p:embeddedFont>
      <p:font typeface="Amatic SC"/>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34" roundtripDataSignature="AMtx7mg68uhOtPpQnE8Sr8xB5WzTvn2F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AmaticSC-bold.fntdata"/><Relationship Id="rId10" Type="http://schemas.openxmlformats.org/officeDocument/2006/relationships/slide" Target="slides/slide5.xml"/><Relationship Id="rId32" Type="http://schemas.openxmlformats.org/officeDocument/2006/relationships/font" Target="fonts/AmaticSC-regular.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interest.co.uk/pin/470485492325297389/"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uecostmovie.com/"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photo/photo-of-woman-reading-a-notepad-3615737/"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gtyovz_18cg" TargetMode="External"/><Relationship Id="rId3" Type="http://schemas.openxmlformats.org/officeDocument/2006/relationships/hyperlink" Target="https://www.youtube.com/watch?v=coFm2nwBA1Q" TargetMode="External"/><Relationship Id="rId4" Type="http://schemas.openxmlformats.org/officeDocument/2006/relationships/hyperlink" Target="https://www.youtube.com/watch?time_continue=10&amp;v=TGea8e6CZvk&amp;feature=emb_logo" TargetMode="External"/><Relationship Id="rId5" Type="http://schemas.openxmlformats.org/officeDocument/2006/relationships/hyperlink" Target="https://www.youtube.com/watch?v=ztHdK1rorlw"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pop.com/"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uractiv.com/section/development-policy/news/french-law-on-multinationals-responsibility-for-workers-abroad-achieves-few-results/" TargetMode="External"/><Relationship Id="rId3" Type="http://schemas.openxmlformats.org/officeDocument/2006/relationships/hyperlink" Target="https://www.theguardian.com/global-development/2018/apr/24/bangladeshi-police-target-garment-workers-union-rana-plaza-five-years-o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1jour1actu.com/monde/usines-de-vetements-au-bangladesh/"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1jour1actu.com/monde/usines-de-vetements-au-bangladesh/"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https://pixabay.com/photos/shopping-mall-store-retail-center-509536/</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sz="1800">
                <a:latin typeface="Calibri"/>
                <a:ea typeface="Calibri"/>
                <a:cs typeface="Calibri"/>
                <a:sym typeface="Calibri"/>
              </a:rPr>
              <a:t>les</a:t>
            </a:r>
            <a:endParaRPr/>
          </a:p>
        </p:txBody>
      </p:sp>
      <p:sp>
        <p:nvSpPr>
          <p:cNvPr id="153" name="Google Shape;153;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Solutions: 1H,2E, 3D,4I, 5B,6A,7F, 8G,9C,10B</a:t>
            </a:r>
            <a:endParaRPr/>
          </a:p>
        </p:txBody>
      </p:sp>
      <p:sp>
        <p:nvSpPr>
          <p:cNvPr id="160" name="Google Shape;16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Source: https://www.lalibre.be/lifestyle/magazine/un-appel-a-l-aide-decouvert-dans-une-etiquette-primark-53a9865a3570c0e74341a5b7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sz="1800">
                <a:latin typeface="Calibri"/>
                <a:ea typeface="Calibri"/>
                <a:cs typeface="Calibri"/>
                <a:sym typeface="Calibri"/>
              </a:rPr>
              <a:t>las instrucciones,</a:t>
            </a:r>
            <a:endParaRPr/>
          </a:p>
          <a:p>
            <a:pPr indent="0" lvl="0" marL="0" rtl="0" algn="l">
              <a:lnSpc>
                <a:spcPct val="100000"/>
              </a:lnSpc>
              <a:spcBef>
                <a:spcPts val="0"/>
              </a:spcBef>
              <a:spcAft>
                <a:spcPts val="0"/>
              </a:spcAft>
              <a:buSzPts val="1400"/>
              <a:buNone/>
            </a:pPr>
            <a:r>
              <a:rPr lang="en-GB" sz="1800">
                <a:latin typeface="Calibri"/>
                <a:ea typeface="Calibri"/>
                <a:cs typeface="Calibri"/>
                <a:sym typeface="Calibri"/>
              </a:rPr>
              <a:t> comunicaciones</a:t>
            </a:r>
            <a:endParaRPr/>
          </a:p>
        </p:txBody>
      </p:sp>
      <p:sp>
        <p:nvSpPr>
          <p:cNvPr id="175" name="Google Shape;175;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Not a solitary incident at all, as more messages found in clothes</a:t>
            </a:r>
            <a:endParaRPr/>
          </a:p>
        </p:txBody>
      </p:sp>
      <p:sp>
        <p:nvSpPr>
          <p:cNvPr id="183" name="Google Shape;183;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Mini translation task – definition of slow fashion vs fast fashion</a:t>
            </a:r>
            <a:endParaRPr/>
          </a:p>
          <a:p>
            <a:pPr indent="0" lvl="0" marL="0" rtl="0" algn="l">
              <a:lnSpc>
                <a:spcPct val="100000"/>
              </a:lnSpc>
              <a:spcBef>
                <a:spcPts val="0"/>
              </a:spcBef>
              <a:spcAft>
                <a:spcPts val="0"/>
              </a:spcAft>
              <a:buSzPts val="1400"/>
              <a:buNone/>
            </a:pPr>
            <a:r>
              <a:rPr lang="en-GB"/>
              <a:t>Source taken from:https://www.apprendre-la-bijouterie.com/slow-design-slow-fashion/ </a:t>
            </a:r>
            <a:endParaRPr/>
          </a:p>
          <a:p>
            <a:pPr indent="0" lvl="0" marL="0" marR="0" rtl="0" algn="l">
              <a:lnSpc>
                <a:spcPct val="100000"/>
              </a:lnSpc>
              <a:spcBef>
                <a:spcPts val="0"/>
              </a:spcBef>
              <a:spcAft>
                <a:spcPts val="0"/>
              </a:spcAft>
              <a:buClr>
                <a:schemeClr val="dk1"/>
              </a:buClr>
              <a:buSzPts val="1200"/>
              <a:buFont typeface="Calibri"/>
              <a:buNone/>
            </a:pPr>
            <a:r>
              <a:rPr b="0" lang="en-GB"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GB"/>
              <a:t> </a:t>
            </a:r>
            <a:endParaRPr/>
          </a:p>
        </p:txBody>
      </p:sp>
      <p:sp>
        <p:nvSpPr>
          <p:cNvPr id="191" name="Google Shape;191;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SzPts val="1400"/>
              <a:buNone/>
            </a:pPr>
            <a:r>
              <a:t/>
            </a:r>
            <a:endParaRPr sz="1000"/>
          </a:p>
        </p:txBody>
      </p:sp>
      <p:sp>
        <p:nvSpPr>
          <p:cNvPr id="213" name="Google Shape;213;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Photo card images (PALM)</a:t>
            </a:r>
            <a:endParaRPr/>
          </a:p>
          <a:p>
            <a:pPr indent="0" lvl="0" marL="0" rtl="0" algn="l">
              <a:lnSpc>
                <a:spcPct val="100000"/>
              </a:lnSpc>
              <a:spcBef>
                <a:spcPts val="0"/>
              </a:spcBef>
              <a:spcAft>
                <a:spcPts val="0"/>
              </a:spcAft>
              <a:buSzPts val="1400"/>
              <a:buNone/>
            </a:pPr>
            <a:r>
              <a:rPr lang="en-GB"/>
              <a:t>These 4 images could be used to further discuss the poor working conditions of employees in clothes factories linked to companies such as Primark and fast fashion vs slow fashion</a:t>
            </a:r>
            <a:endParaRPr/>
          </a:p>
          <a:p>
            <a:pPr indent="0" lvl="0" marL="0" rtl="0" algn="l">
              <a:lnSpc>
                <a:spcPct val="100000"/>
              </a:lnSpc>
              <a:spcBef>
                <a:spcPts val="0"/>
              </a:spcBef>
              <a:spcAft>
                <a:spcPts val="0"/>
              </a:spcAft>
              <a:buSzPts val="1400"/>
              <a:buNone/>
            </a:pPr>
            <a:r>
              <a:rPr lang="en-GB"/>
              <a:t>Source: https://www.lalibre.be/lifestyle/magazine/primark-trois-appels-a-l-aide-decouverts-et-une-grosse-question-d-ethique-qui-se-pose-53abf0bf357059db44c51b3e </a:t>
            </a:r>
            <a:endParaRPr/>
          </a:p>
        </p:txBody>
      </p:sp>
      <p:sp>
        <p:nvSpPr>
          <p:cNvPr id="221" name="Google Shape;221;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76b84d1fbd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76b84d1fbd_0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g76b84d1fbd_0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Photo card images (PALM)</a:t>
            </a:r>
            <a:endParaRPr/>
          </a:p>
          <a:p>
            <a:pPr indent="0" lvl="0" marL="0" rtl="0" algn="l">
              <a:lnSpc>
                <a:spcPct val="100000"/>
              </a:lnSpc>
              <a:spcBef>
                <a:spcPts val="0"/>
              </a:spcBef>
              <a:spcAft>
                <a:spcPts val="0"/>
              </a:spcAft>
              <a:buSzPts val="1400"/>
              <a:buNone/>
            </a:pPr>
            <a:r>
              <a:rPr lang="en-GB"/>
              <a:t>These images could be used to further discuss the poor working conditions of employees in clothes factories linked to companies such as Primark</a:t>
            </a:r>
            <a:endParaRPr/>
          </a:p>
          <a:p>
            <a:pPr indent="0" lvl="0" marL="0" rtl="0" algn="l">
              <a:lnSpc>
                <a:spcPct val="100000"/>
              </a:lnSpc>
              <a:spcBef>
                <a:spcPts val="0"/>
              </a:spcBef>
              <a:spcAft>
                <a:spcPts val="0"/>
              </a:spcAft>
              <a:buSzPts val="1400"/>
              <a:buNone/>
            </a:pPr>
            <a:r>
              <a:rPr lang="en-GB"/>
              <a:t>Source: https://www.lalibre.be/lifestyle/magazine/primark-trois-appels-a-l-aide-decouverts-et-une-grosse-question-d-ethique-qui-se-pose-53abf0bf357059db44c51b3e </a:t>
            </a:r>
            <a:endParaRPr/>
          </a:p>
          <a:p>
            <a:pPr indent="0" lvl="0" marL="0" rtl="0" algn="l">
              <a:lnSpc>
                <a:spcPct val="100000"/>
              </a:lnSpc>
              <a:spcBef>
                <a:spcPts val="0"/>
              </a:spcBef>
              <a:spcAft>
                <a:spcPts val="0"/>
              </a:spcAft>
              <a:buSzPts val="1400"/>
              <a:buNone/>
            </a:pPr>
            <a:r>
              <a:t/>
            </a:r>
            <a:endParaRPr/>
          </a:p>
        </p:txBody>
      </p:sp>
      <p:sp>
        <p:nvSpPr>
          <p:cNvPr id="227" name="Google Shape;227;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u="sng">
                <a:solidFill>
                  <a:schemeClr val="hlink"/>
                </a:solidFill>
                <a:hlinkClick r:id="rId2"/>
              </a:rPr>
              <a:t>https://www.pinterest.co.uk/pin/470485492325297389/</a:t>
            </a:r>
            <a:br>
              <a:rPr lang="en-GB"/>
            </a:br>
            <a:r>
              <a:rPr lang="en-GB"/>
              <a:t>Discuss with students.</a:t>
            </a:r>
            <a:endParaRPr/>
          </a:p>
        </p:txBody>
      </p:sp>
      <p:sp>
        <p:nvSpPr>
          <p:cNvPr id="234" name="Google Shape;23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Discuss with students. Additionally: </a:t>
            </a:r>
            <a:r>
              <a:rPr lang="en-GB" sz="1000" u="sng">
                <a:solidFill>
                  <a:schemeClr val="hlink"/>
                </a:solidFill>
                <a:latin typeface="Arial"/>
                <a:ea typeface="Arial"/>
                <a:cs typeface="Arial"/>
                <a:sym typeface="Arial"/>
                <a:hlinkClick r:id="rId2"/>
              </a:rPr>
              <a:t>https://truecostmovie.com/</a:t>
            </a:r>
            <a:r>
              <a:rPr lang="en-GB"/>
              <a:t>  Students can write their thoughts and feelings to this video in Spanish. </a:t>
            </a:r>
            <a:endParaRPr/>
          </a:p>
        </p:txBody>
      </p:sp>
      <p:sp>
        <p:nvSpPr>
          <p:cNvPr id="239" name="Google Shape;23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1400"/>
              <a:buFont typeface="Arial"/>
              <a:buNone/>
            </a:pPr>
            <a:r>
              <a:rPr lang="en-GB" u="sng">
                <a:solidFill>
                  <a:schemeClr val="hlink"/>
                </a:solidFill>
                <a:hlinkClick r:id="rId2"/>
              </a:rPr>
              <a:t>https://www.pexels.com/photo/photo-of-woman-reading-a-notepad-3615737/</a:t>
            </a:r>
            <a:r>
              <a:rPr lang="en-GB"/>
              <a:t> photo credit</a:t>
            </a:r>
            <a:endParaRPr/>
          </a:p>
        </p:txBody>
      </p:sp>
      <p:sp>
        <p:nvSpPr>
          <p:cNvPr id="245" name="Google Shape;245;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SzPts val="2170"/>
              <a:buNone/>
            </a:pPr>
            <a:r>
              <a:rPr lang="en-GB" sz="1000" u="sng">
                <a:solidFill>
                  <a:schemeClr val="hlink"/>
                </a:solidFill>
                <a:hlinkClick r:id="rId2"/>
              </a:rPr>
              <a:t>https://www.youtube.com/watch?v=gtyovz_18cg</a:t>
            </a:r>
            <a:endParaRPr sz="1000"/>
          </a:p>
          <a:p>
            <a:pPr indent="-342900" lvl="0" marL="342900" rtl="0" algn="l">
              <a:lnSpc>
                <a:spcPct val="80000"/>
              </a:lnSpc>
              <a:spcBef>
                <a:spcPts val="434"/>
              </a:spcBef>
              <a:spcAft>
                <a:spcPts val="0"/>
              </a:spcAft>
              <a:buSzPts val="2170"/>
              <a:buNone/>
            </a:pPr>
            <a:r>
              <a:rPr lang="en-GB" sz="1000" u="sng">
                <a:solidFill>
                  <a:schemeClr val="hlink"/>
                </a:solidFill>
                <a:hlinkClick r:id="rId3"/>
              </a:rPr>
              <a:t>https://www.youtube.com/watch?v=coFm2nwBA1Q</a:t>
            </a:r>
            <a:r>
              <a:rPr lang="en-GB" sz="1000"/>
              <a:t> </a:t>
            </a:r>
            <a:endParaRPr sz="1000"/>
          </a:p>
          <a:p>
            <a:pPr indent="-342900" lvl="0" marL="342900" rtl="0" algn="l">
              <a:lnSpc>
                <a:spcPct val="80000"/>
              </a:lnSpc>
              <a:spcBef>
                <a:spcPts val="434"/>
              </a:spcBef>
              <a:spcAft>
                <a:spcPts val="0"/>
              </a:spcAft>
              <a:buSzPts val="2170"/>
              <a:buNone/>
            </a:pPr>
            <a:r>
              <a:rPr lang="en-GB" sz="1000" u="sng">
                <a:solidFill>
                  <a:schemeClr val="hlink"/>
                </a:solidFill>
                <a:hlinkClick r:id="rId4"/>
              </a:rPr>
              <a:t>https://www.youtube.com/watch?time_continue=10&amp;v=TGea8e6CZvk&amp;feature=emb_logo</a:t>
            </a:r>
            <a:endParaRPr sz="1000"/>
          </a:p>
          <a:p>
            <a:pPr indent="-342900" lvl="0" marL="342900" rtl="0" algn="l">
              <a:lnSpc>
                <a:spcPct val="80000"/>
              </a:lnSpc>
              <a:spcBef>
                <a:spcPts val="434"/>
              </a:spcBef>
              <a:spcAft>
                <a:spcPts val="0"/>
              </a:spcAft>
              <a:buClr>
                <a:schemeClr val="dk1"/>
              </a:buClr>
              <a:buSzPts val="2170"/>
              <a:buFont typeface="Arial"/>
              <a:buNone/>
            </a:pPr>
            <a:r>
              <a:rPr lang="en-GB" sz="1000" u="sng">
                <a:solidFill>
                  <a:schemeClr val="hlink"/>
                </a:solidFill>
                <a:hlinkClick r:id="rId5"/>
              </a:rPr>
              <a:t>https://www.youtube.com/watch?v=ztHdK1rorlw</a:t>
            </a:r>
            <a:endParaRPr sz="1000"/>
          </a:p>
        </p:txBody>
      </p:sp>
      <p:sp>
        <p:nvSpPr>
          <p:cNvPr id="253" name="Google Shape;253;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1400"/>
              <a:buFont typeface="Arial"/>
              <a:buNone/>
            </a:pPr>
            <a:r>
              <a:rPr lang="en-GB"/>
              <a:t>Screenshot of </a:t>
            </a:r>
            <a:r>
              <a:rPr lang="en-GB" u="sng">
                <a:solidFill>
                  <a:schemeClr val="hlink"/>
                </a:solidFill>
                <a:hlinkClick r:id="rId2"/>
              </a:rPr>
              <a:t>https://www.depop.com/</a:t>
            </a:r>
            <a:endParaRPr/>
          </a:p>
        </p:txBody>
      </p:sp>
      <p:sp>
        <p:nvSpPr>
          <p:cNvPr id="261" name="Google Shape;261;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76b84d1fb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76b84d1fb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g76b84d1fbd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76b84d1fbd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76b84d1fbd_0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g76b84d1fbd_0_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highlight>
                  <a:srgbClr val="FFFF00"/>
                </a:highlight>
              </a:rPr>
              <a:t>Articles for students to read as a homework:</a:t>
            </a:r>
            <a:br>
              <a:rPr lang="en-GB"/>
            </a:br>
            <a:r>
              <a:rPr lang="en-GB" sz="1100" u="sng">
                <a:solidFill>
                  <a:schemeClr val="hlink"/>
                </a:solidFill>
                <a:latin typeface="Arial"/>
                <a:ea typeface="Arial"/>
                <a:cs typeface="Arial"/>
                <a:sym typeface="Arial"/>
                <a:hlinkClick r:id="rId2"/>
              </a:rPr>
              <a:t>https://www.euractiv.com/section/development-policy/news/french-law-on-multinationals-responsibility-for-workers-abroad-achieves-few-results/</a:t>
            </a:r>
            <a:r>
              <a:rPr lang="en-GB"/>
              <a:t> (2019)</a:t>
            </a:r>
            <a:br>
              <a:rPr lang="en-GB"/>
            </a:br>
            <a:r>
              <a:rPr lang="en-GB" sz="1100" u="sng">
                <a:solidFill>
                  <a:schemeClr val="hlink"/>
                </a:solidFill>
                <a:latin typeface="Arial"/>
                <a:ea typeface="Arial"/>
                <a:cs typeface="Arial"/>
                <a:sym typeface="Arial"/>
                <a:hlinkClick r:id="rId3"/>
              </a:rPr>
              <a:t>https://www.theguardian.com/global-development/2018/apr/24/bangladeshi-police-target-garment-workers-union-rana-plaza-five-years-on</a:t>
            </a:r>
            <a:r>
              <a:rPr lang="en-GB"/>
              <a:t> (2018)</a:t>
            </a:r>
            <a:endParaRPr/>
          </a:p>
        </p:txBody>
      </p:sp>
      <p:sp>
        <p:nvSpPr>
          <p:cNvPr id="107" name="Google Shape;10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Easy version</a:t>
            </a:r>
            <a:endParaRPr/>
          </a:p>
        </p:txBody>
      </p:sp>
      <p:sp>
        <p:nvSpPr>
          <p:cNvPr id="115" name="Google Shape;115;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76b84d1fbd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76b84d1fbd_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Hard version</a:t>
            </a:r>
            <a:endParaRPr/>
          </a:p>
        </p:txBody>
      </p:sp>
      <p:sp>
        <p:nvSpPr>
          <p:cNvPr id="123" name="Google Shape;123;g76b84d1fbd_2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sz="1200"/>
              <a:t>	</a:t>
            </a:r>
            <a:r>
              <a:rPr lang="en-GB" sz="1200" u="sng">
                <a:solidFill>
                  <a:schemeClr val="hlink"/>
                </a:solidFill>
                <a:hlinkClick r:id="rId2"/>
              </a:rPr>
              <a:t>https://www.1jour1actu.com/monde/usines-de-vetements-au-bangladesh/</a:t>
            </a:r>
            <a:r>
              <a:rPr lang="en-GB" sz="1200"/>
              <a:t> </a:t>
            </a:r>
            <a:endParaRPr/>
          </a:p>
        </p:txBody>
      </p:sp>
      <p:sp>
        <p:nvSpPr>
          <p:cNvPr id="131" name="Google Shape;131;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sz="1200"/>
              <a:t>	</a:t>
            </a:r>
            <a:r>
              <a:rPr lang="en-GB" sz="1200" u="sng">
                <a:solidFill>
                  <a:schemeClr val="hlink"/>
                </a:solidFill>
                <a:hlinkClick r:id="rId2"/>
              </a:rPr>
              <a:t>https://www.1jour1actu.com/monde/usines-de-vetements-au-bangladesh/</a:t>
            </a:r>
            <a:r>
              <a:rPr lang="en-GB" sz="1200"/>
              <a:t> </a:t>
            </a:r>
            <a:endParaRPr/>
          </a:p>
        </p:txBody>
      </p:sp>
      <p:sp>
        <p:nvSpPr>
          <p:cNvPr id="138" name="Google Shape;138;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Gap fill exercise</a:t>
            </a:r>
            <a:endParaRPr/>
          </a:p>
        </p:txBody>
      </p:sp>
      <p:sp>
        <p:nvSpPr>
          <p:cNvPr id="145" name="Google Shape;145;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2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2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2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2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2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2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3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B8CF"/>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www.youtube.com/watch?v=p5n96ASvydY" TargetMode="External"/><Relationship Id="rId4" Type="http://schemas.openxmlformats.org/officeDocument/2006/relationships/hyperlink" Target="https://www.youtube.com/watch?v=X49fi6r54rQ" TargetMode="External"/><Relationship Id="rId5" Type="http://schemas.openxmlformats.org/officeDocument/2006/relationships/hyperlink" Target="https://www.youtube.com/watch?v=OGVKW7sD6wk" TargetMode="External"/><Relationship Id="rId6" Type="http://schemas.openxmlformats.org/officeDocument/2006/relationships/hyperlink" Target="https://www.youtube.com/watch?v=eZoODme-xs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1jour1actu.com/monde/usines-de-vetements-au-bangladesh/"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
          <p:cNvPicPr preferRelativeResize="0"/>
          <p:nvPr/>
        </p:nvPicPr>
        <p:blipFill rotWithShape="1">
          <a:blip r:embed="rId3">
            <a:alphaModFix amt="92000"/>
          </a:blip>
          <a:srcRect b="0" l="0" r="0" t="0"/>
          <a:stretch/>
        </p:blipFill>
        <p:spPr>
          <a:xfrm>
            <a:off x="0" y="0"/>
            <a:ext cx="9144000" cy="6858000"/>
          </a:xfrm>
          <a:prstGeom prst="rect">
            <a:avLst/>
          </a:prstGeom>
          <a:noFill/>
          <a:ln>
            <a:noFill/>
          </a:ln>
        </p:spPr>
      </p:pic>
      <p:sp>
        <p:nvSpPr>
          <p:cNvPr id="89" name="Google Shape;89;p1"/>
          <p:cNvSpPr/>
          <p:nvPr/>
        </p:nvSpPr>
        <p:spPr>
          <a:xfrm>
            <a:off x="240150" y="908925"/>
            <a:ext cx="6505500" cy="5873100"/>
          </a:xfrm>
          <a:prstGeom prst="ellipse">
            <a:avLst/>
          </a:prstGeom>
          <a:solidFill>
            <a:srgbClr val="00ACD8">
              <a:alpha val="73725"/>
            </a:srgbClr>
          </a:solidFill>
          <a:ln cap="flat" cmpd="sng" w="9525">
            <a:solidFill>
              <a:srgbClr val="00AC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
          <p:cNvSpPr/>
          <p:nvPr/>
        </p:nvSpPr>
        <p:spPr>
          <a:xfrm>
            <a:off x="557072" y="3110253"/>
            <a:ext cx="5871600" cy="15696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GB" sz="4800" u="none" cap="none" strike="noStrike">
                <a:solidFill>
                  <a:srgbClr val="FFFFFF"/>
                </a:solidFill>
                <a:latin typeface="Calibri"/>
                <a:ea typeface="Calibri"/>
                <a:cs typeface="Calibri"/>
                <a:sym typeface="Calibri"/>
              </a:rPr>
              <a:t>El consumo responsable</a:t>
            </a:r>
            <a:endParaRPr b="1" i="0" sz="4800" u="none" cap="none" strike="noStrike">
              <a:solidFill>
                <a:srgbClr val="FFFFFF"/>
              </a:solidFill>
              <a:latin typeface="Amatic SC"/>
              <a:ea typeface="Amatic SC"/>
              <a:cs typeface="Amatic SC"/>
              <a:sym typeface="Amatic S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0"/>
          <p:cNvSpPr/>
          <p:nvPr/>
        </p:nvSpPr>
        <p:spPr>
          <a:xfrm>
            <a:off x="325275" y="1188600"/>
            <a:ext cx="8560200" cy="5277300"/>
          </a:xfrm>
          <a:prstGeom prst="roundRect">
            <a:avLst>
              <a:gd fmla="val 12672"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959"/>
              <a:buNone/>
            </a:pPr>
            <a:r>
              <a:rPr b="1" lang="en-GB" sz="3200">
                <a:solidFill>
                  <a:srgbClr val="FFFFFF"/>
                </a:solidFill>
              </a:rPr>
              <a:t>Lee de nuevo el texto y completa los huecos</a:t>
            </a:r>
            <a:endParaRPr b="1" sz="3200">
              <a:solidFill>
                <a:srgbClr val="FFFFFF"/>
              </a:solidFill>
            </a:endParaRPr>
          </a:p>
        </p:txBody>
      </p:sp>
      <p:sp>
        <p:nvSpPr>
          <p:cNvPr id="157" name="Google Shape;157;p10"/>
          <p:cNvSpPr txBox="1"/>
          <p:nvPr>
            <p:ph idx="1" type="body"/>
          </p:nvPr>
        </p:nvSpPr>
        <p:spPr>
          <a:xfrm>
            <a:off x="457200" y="1417638"/>
            <a:ext cx="8229600" cy="5440362"/>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chemeClr val="dk1"/>
              </a:buClr>
              <a:buSzPts val="1700"/>
              <a:buNone/>
            </a:pPr>
            <a:r>
              <a:rPr lang="en-GB" sz="1700"/>
              <a:t>1 En enero de 2013, el </a:t>
            </a:r>
            <a:r>
              <a:rPr lang="en-GB" sz="1700">
                <a:solidFill>
                  <a:srgbClr val="FF0000"/>
                </a:solidFill>
              </a:rPr>
              <a:t>incendio</a:t>
            </a:r>
            <a:r>
              <a:rPr lang="en-GB" sz="1700"/>
              <a:t> de una fábrica de Bangladesh mata a ocho </a:t>
            </a:r>
            <a:r>
              <a:rPr lang="en-GB" sz="1700">
                <a:solidFill>
                  <a:srgbClr val="FF0000"/>
                </a:solidFill>
              </a:rPr>
              <a:t>obreros</a:t>
            </a:r>
            <a:r>
              <a:rPr lang="en-GB" sz="1700"/>
              <a:t>.</a:t>
            </a:r>
            <a:endParaRPr/>
          </a:p>
          <a:p>
            <a:pPr indent="-342900" lvl="0" marL="342900" rtl="0" algn="l">
              <a:lnSpc>
                <a:spcPct val="80000"/>
              </a:lnSpc>
              <a:spcBef>
                <a:spcPts val="340"/>
              </a:spcBef>
              <a:spcAft>
                <a:spcPts val="0"/>
              </a:spcAft>
              <a:buClr>
                <a:schemeClr val="dk1"/>
              </a:buClr>
              <a:buSzPts val="1700"/>
              <a:buNone/>
            </a:pPr>
            <a:r>
              <a:rPr lang="en-GB" sz="1700"/>
              <a:t>2 […] los </a:t>
            </a:r>
            <a:r>
              <a:rPr lang="en-GB" sz="1700">
                <a:solidFill>
                  <a:srgbClr val="FF0000"/>
                </a:solidFill>
              </a:rPr>
              <a:t>responsables</a:t>
            </a:r>
            <a:r>
              <a:rPr lang="en-GB" sz="1700"/>
              <a:t> dieron la orden de continuar </a:t>
            </a:r>
            <a:r>
              <a:rPr lang="en-GB" sz="1700">
                <a:solidFill>
                  <a:srgbClr val="FF0000"/>
                </a:solidFill>
              </a:rPr>
              <a:t>trabajando</a:t>
            </a:r>
            <a:r>
              <a:rPr lang="en-GB" sz="1700"/>
              <a:t> mientras que el incendio se propagaba.</a:t>
            </a:r>
            <a:endParaRPr sz="1700"/>
          </a:p>
          <a:p>
            <a:pPr indent="-342900" lvl="0" marL="342900" rtl="0" algn="l">
              <a:lnSpc>
                <a:spcPct val="80000"/>
              </a:lnSpc>
              <a:spcBef>
                <a:spcPts val="340"/>
              </a:spcBef>
              <a:spcAft>
                <a:spcPts val="0"/>
              </a:spcAft>
              <a:buClr>
                <a:schemeClr val="dk1"/>
              </a:buClr>
              <a:buSzPts val="1700"/>
              <a:buNone/>
            </a:pPr>
            <a:r>
              <a:rPr lang="en-GB" sz="1700"/>
              <a:t>3 Estos últimos </a:t>
            </a:r>
            <a:r>
              <a:rPr lang="en-GB" sz="1700">
                <a:solidFill>
                  <a:srgbClr val="FF0000"/>
                </a:solidFill>
              </a:rPr>
              <a:t>años</a:t>
            </a:r>
            <a:r>
              <a:rPr lang="en-GB" sz="1700"/>
              <a:t>, estos accidentes se han </a:t>
            </a:r>
            <a:r>
              <a:rPr lang="en-GB" sz="1700">
                <a:solidFill>
                  <a:srgbClr val="FF0000"/>
                </a:solidFill>
              </a:rPr>
              <a:t>multiplicado</a:t>
            </a:r>
            <a:r>
              <a:rPr lang="en-GB" sz="1700"/>
              <a:t> en Bangladesh.</a:t>
            </a:r>
            <a:endParaRPr/>
          </a:p>
          <a:p>
            <a:pPr indent="-342900" lvl="0" marL="342900" rtl="0" algn="l">
              <a:lnSpc>
                <a:spcPct val="80000"/>
              </a:lnSpc>
              <a:spcBef>
                <a:spcPts val="340"/>
              </a:spcBef>
              <a:spcAft>
                <a:spcPts val="0"/>
              </a:spcAft>
              <a:buClr>
                <a:schemeClr val="dk1"/>
              </a:buClr>
              <a:buSzPts val="1700"/>
              <a:buNone/>
            </a:pPr>
            <a:r>
              <a:rPr lang="en-GB" sz="1700"/>
              <a:t>4 En Bangladesh, la </a:t>
            </a:r>
            <a:r>
              <a:rPr lang="en-GB" sz="1700">
                <a:solidFill>
                  <a:srgbClr val="FF0000"/>
                </a:solidFill>
              </a:rPr>
              <a:t>seguridad</a:t>
            </a:r>
            <a:r>
              <a:rPr lang="en-GB" sz="1700"/>
              <a:t> no existe como en países, por ejemplo, España. </a:t>
            </a:r>
            <a:endParaRPr/>
          </a:p>
          <a:p>
            <a:pPr indent="-342900" lvl="0" marL="342900" rtl="0" algn="l">
              <a:lnSpc>
                <a:spcPct val="80000"/>
              </a:lnSpc>
              <a:spcBef>
                <a:spcPts val="340"/>
              </a:spcBef>
              <a:spcAft>
                <a:spcPts val="0"/>
              </a:spcAft>
              <a:buClr>
                <a:schemeClr val="dk1"/>
              </a:buClr>
              <a:buSzPts val="1700"/>
              <a:buNone/>
            </a:pPr>
            <a:r>
              <a:rPr lang="en-GB" sz="1700"/>
              <a:t>5 […] les obreros están </a:t>
            </a:r>
            <a:r>
              <a:rPr lang="en-GB" sz="1700">
                <a:solidFill>
                  <a:srgbClr val="FF0000"/>
                </a:solidFill>
              </a:rPr>
              <a:t>mal pagados</a:t>
            </a:r>
            <a:r>
              <a:rPr lang="en-GB" sz="1700"/>
              <a:t>, unos treinta euros al </a:t>
            </a:r>
            <a:r>
              <a:rPr lang="en-GB" sz="1700">
                <a:solidFill>
                  <a:srgbClr val="FF0000"/>
                </a:solidFill>
              </a:rPr>
              <a:t>mes</a:t>
            </a:r>
            <a:r>
              <a:rPr lang="en-GB" sz="1700"/>
              <a:t>, y no tienen derecho a protestar.</a:t>
            </a:r>
            <a:endParaRPr/>
          </a:p>
          <a:p>
            <a:pPr indent="-342900" lvl="0" marL="342900" rtl="0" algn="l">
              <a:lnSpc>
                <a:spcPct val="80000"/>
              </a:lnSpc>
              <a:spcBef>
                <a:spcPts val="340"/>
              </a:spcBef>
              <a:spcAft>
                <a:spcPts val="0"/>
              </a:spcAft>
              <a:buClr>
                <a:schemeClr val="dk1"/>
              </a:buClr>
              <a:buSzPts val="1700"/>
              <a:buNone/>
            </a:pPr>
            <a:r>
              <a:rPr lang="en-GB" sz="1700"/>
              <a:t>6 El </a:t>
            </a:r>
            <a:r>
              <a:rPr lang="en-GB" sz="1700">
                <a:solidFill>
                  <a:srgbClr val="FF0000"/>
                </a:solidFill>
              </a:rPr>
              <a:t>precio</a:t>
            </a:r>
            <a:r>
              <a:rPr lang="en-GB" sz="1700"/>
              <a:t> de unos vaqueros fabricados en Bangladesh es mucho más </a:t>
            </a:r>
            <a:r>
              <a:rPr lang="en-GB" sz="1700">
                <a:solidFill>
                  <a:srgbClr val="FF0000"/>
                </a:solidFill>
              </a:rPr>
              <a:t>bajo</a:t>
            </a:r>
            <a:r>
              <a:rPr lang="en-GB" sz="1700"/>
              <a:t> que el de la misma prenda fabricada en España.</a:t>
            </a:r>
            <a:endParaRPr sz="1700"/>
          </a:p>
          <a:p>
            <a:pPr indent="-342900" lvl="0" marL="342900" rtl="0" algn="l">
              <a:lnSpc>
                <a:spcPct val="80000"/>
              </a:lnSpc>
              <a:spcBef>
                <a:spcPts val="340"/>
              </a:spcBef>
              <a:spcAft>
                <a:spcPts val="0"/>
              </a:spcAft>
              <a:buClr>
                <a:schemeClr val="dk1"/>
              </a:buClr>
              <a:buSzPts val="1700"/>
              <a:buNone/>
            </a:pPr>
            <a:r>
              <a:rPr lang="en-GB" sz="1700"/>
              <a:t>7 Les países </a:t>
            </a:r>
            <a:r>
              <a:rPr lang="en-GB" sz="1700">
                <a:solidFill>
                  <a:srgbClr val="FF0000"/>
                </a:solidFill>
              </a:rPr>
              <a:t>pobres</a:t>
            </a:r>
            <a:r>
              <a:rPr lang="en-GB" sz="1700"/>
              <a:t> como Bangladesh dudan de promover </a:t>
            </a:r>
            <a:r>
              <a:rPr lang="en-GB" sz="1700">
                <a:solidFill>
                  <a:srgbClr val="FF0000"/>
                </a:solidFill>
              </a:rPr>
              <a:t>mejores</a:t>
            </a:r>
            <a:endParaRPr sz="1700">
              <a:solidFill>
                <a:srgbClr val="FF0000"/>
              </a:solidFill>
            </a:endParaRPr>
          </a:p>
          <a:p>
            <a:pPr indent="-342900" lvl="0" marL="342900" rtl="0" algn="l">
              <a:lnSpc>
                <a:spcPct val="80000"/>
              </a:lnSpc>
              <a:spcBef>
                <a:spcPts val="340"/>
              </a:spcBef>
              <a:spcAft>
                <a:spcPts val="0"/>
              </a:spcAft>
              <a:buClr>
                <a:schemeClr val="dk1"/>
              </a:buClr>
              <a:buSzPts val="1700"/>
              <a:buNone/>
            </a:pPr>
            <a:r>
              <a:rPr lang="en-GB" sz="1700"/>
              <a:t>condiciones de trabajo y mejores sueldos.</a:t>
            </a:r>
            <a:endParaRPr/>
          </a:p>
          <a:p>
            <a:pPr indent="-342900" lvl="0" marL="342900" rtl="0" algn="l">
              <a:lnSpc>
                <a:spcPct val="80000"/>
              </a:lnSpc>
              <a:spcBef>
                <a:spcPts val="340"/>
              </a:spcBef>
              <a:spcAft>
                <a:spcPts val="0"/>
              </a:spcAft>
              <a:buSzPts val="1700"/>
              <a:buNone/>
            </a:pPr>
            <a:r>
              <a:rPr lang="en-GB" sz="1700"/>
              <a:t>8 </a:t>
            </a:r>
            <a:r>
              <a:rPr lang="en-GB" sz="1800">
                <a:solidFill>
                  <a:srgbClr val="FF0000"/>
                </a:solidFill>
              </a:rPr>
              <a:t>Convencer</a:t>
            </a:r>
            <a:r>
              <a:rPr lang="en-GB" sz="1800"/>
              <a:t> a los jefes de las empresas de que la </a:t>
            </a:r>
            <a:r>
              <a:rPr lang="en-GB" sz="1800">
                <a:solidFill>
                  <a:srgbClr val="FF0000"/>
                </a:solidFill>
              </a:rPr>
              <a:t>salud</a:t>
            </a:r>
            <a:r>
              <a:rPr lang="en-GB" sz="1800"/>
              <a:t> de sus obreros ha de ir antes que el dinero </a:t>
            </a:r>
            <a:endParaRPr/>
          </a:p>
          <a:p>
            <a:pPr indent="-342900" lvl="0" marL="342900" rtl="0" algn="l">
              <a:lnSpc>
                <a:spcPct val="80000"/>
              </a:lnSpc>
              <a:spcBef>
                <a:spcPts val="340"/>
              </a:spcBef>
              <a:spcAft>
                <a:spcPts val="0"/>
              </a:spcAft>
              <a:buSzPts val="1700"/>
              <a:buNone/>
            </a:pPr>
            <a:r>
              <a:rPr lang="en-GB" sz="1700"/>
              <a:t>9 […] </a:t>
            </a:r>
            <a:r>
              <a:rPr lang="en-GB" sz="1800"/>
              <a:t>asociaciones como </a:t>
            </a:r>
            <a:r>
              <a:rPr i="1" lang="en-GB" sz="1800"/>
              <a:t>Pueblos solidarios </a:t>
            </a:r>
            <a:r>
              <a:rPr lang="en-GB" sz="1800"/>
              <a:t>intenten </a:t>
            </a:r>
            <a:r>
              <a:rPr lang="en-GB" sz="1800">
                <a:solidFill>
                  <a:srgbClr val="FF0000"/>
                </a:solidFill>
              </a:rPr>
              <a:t>hacer responsables </a:t>
            </a:r>
            <a:r>
              <a:rPr lang="en-GB" sz="1800"/>
              <a:t>a grandes </a:t>
            </a:r>
            <a:r>
              <a:rPr lang="en-GB" sz="1800">
                <a:solidFill>
                  <a:srgbClr val="FF0000"/>
                </a:solidFill>
              </a:rPr>
              <a:t>marcas </a:t>
            </a:r>
            <a:r>
              <a:rPr lang="en-GB" sz="1800"/>
              <a:t>como H&amp;M o Zara </a:t>
            </a:r>
            <a:endParaRPr/>
          </a:p>
          <a:p>
            <a:pPr indent="-342900" lvl="0" marL="342900" rtl="0" algn="l">
              <a:lnSpc>
                <a:spcPct val="80000"/>
              </a:lnSpc>
              <a:spcBef>
                <a:spcPts val="340"/>
              </a:spcBef>
              <a:spcAft>
                <a:spcPts val="0"/>
              </a:spcAft>
              <a:buSzPts val="1700"/>
              <a:buNone/>
            </a:pPr>
            <a:r>
              <a:rPr lang="en-GB" sz="1700"/>
              <a:t>10 </a:t>
            </a:r>
            <a:r>
              <a:rPr lang="en-GB" sz="1800"/>
              <a:t>Algunas marcas anuncian, en sus </a:t>
            </a:r>
            <a:r>
              <a:rPr lang="en-GB" sz="1800">
                <a:solidFill>
                  <a:srgbClr val="FF0000"/>
                </a:solidFill>
              </a:rPr>
              <a:t>etiquetas</a:t>
            </a:r>
            <a:r>
              <a:rPr lang="en-GB" sz="1800"/>
              <a:t>, que su ropa se fabrica en condiciones </a:t>
            </a:r>
            <a:r>
              <a:rPr lang="en-GB" sz="1800">
                <a:solidFill>
                  <a:srgbClr val="FF0000"/>
                </a:solidFill>
              </a:rPr>
              <a:t>de respeto </a:t>
            </a:r>
            <a:r>
              <a:rPr lang="en-GB" sz="1800"/>
              <a:t>a los derechos del hombre. Pero estas afirmaciones son bastante a menudo falsas. </a:t>
            </a:r>
            <a:endParaRPr sz="1040"/>
          </a:p>
          <a:p>
            <a:pPr indent="-342900" lvl="0" marL="342900" rtl="0" algn="l">
              <a:lnSpc>
                <a:spcPct val="80000"/>
              </a:lnSpc>
              <a:spcBef>
                <a:spcPts val="208"/>
              </a:spcBef>
              <a:spcAft>
                <a:spcPts val="0"/>
              </a:spcAft>
              <a:buClr>
                <a:schemeClr val="dk1"/>
              </a:buClr>
              <a:buSzPts val="1040"/>
              <a:buNone/>
            </a:pPr>
            <a:r>
              <a:rPr lang="en-GB" sz="1040"/>
              <a:t> </a:t>
            </a:r>
            <a:br>
              <a:rPr lang="en-GB" sz="1040"/>
            </a:br>
            <a:endParaRPr sz="104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1"/>
          <p:cNvSpPr/>
          <p:nvPr/>
        </p:nvSpPr>
        <p:spPr>
          <a:xfrm>
            <a:off x="179350" y="1358824"/>
            <a:ext cx="8689200" cy="5360027"/>
          </a:xfrm>
          <a:prstGeom prst="roundRect">
            <a:avLst>
              <a:gd fmla="val 1140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1"/>
          <p:cNvSpPr txBox="1"/>
          <p:nvPr>
            <p:ph type="title"/>
          </p:nvPr>
        </p:nvSpPr>
        <p:spPr>
          <a:xfrm>
            <a:off x="271376" y="274638"/>
            <a:ext cx="8597178"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2800"/>
              <a:buFont typeface="Calibri"/>
              <a:buNone/>
            </a:pPr>
            <a:r>
              <a:rPr b="1" lang="en-GB" sz="2800" u="sng">
                <a:solidFill>
                  <a:srgbClr val="FFFFFF"/>
                </a:solidFill>
              </a:rPr>
              <a:t>Now match sentences 1-10 with their English translation </a:t>
            </a:r>
            <a:endParaRPr b="1" sz="2800" u="sng">
              <a:solidFill>
                <a:srgbClr val="FFFFFF"/>
              </a:solidFill>
            </a:endParaRPr>
          </a:p>
        </p:txBody>
      </p:sp>
      <p:sp>
        <p:nvSpPr>
          <p:cNvPr id="164" name="Google Shape;164;p11"/>
          <p:cNvSpPr txBox="1"/>
          <p:nvPr>
            <p:ph idx="1" type="body"/>
          </p:nvPr>
        </p:nvSpPr>
        <p:spPr>
          <a:xfrm>
            <a:off x="361750" y="1600200"/>
            <a:ext cx="8325000" cy="4659000"/>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chemeClr val="dk1"/>
              </a:buClr>
              <a:buSzPts val="1520"/>
              <a:buAutoNum type="alphaUcPeriod"/>
            </a:pPr>
            <a:r>
              <a:rPr lang="en-GB" sz="1520"/>
              <a:t> The price of jeans made in Bangladesh is much lower than the price of the same garment made in Spain.</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Some brands advertise, on labels, that their clothing is manufactured in conditions that are respectful of human rights. But these affirmations are more often than not false. [...] the workers are underpaid, about thirty Euros a month, and they do not have the right to strike.</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 associations like Peoples Solidarity try to work on educating big brands like H&amp;M or Zara.</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In recent years, these accidents have increased in Bangladesh.</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 officials ordered that they continue to work while the fire was spreading.</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Poor countries like Bangladesh are reluctant to promote better working conditions and better wages.</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Convince business leaders to put the health of their workers before money.</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In January 2013, a fire in a Bangladeshi factory killed eight workers.</a:t>
            </a:r>
            <a:endParaRPr/>
          </a:p>
          <a:p>
            <a:pPr indent="0" lvl="0" marL="342900" rtl="0" algn="l">
              <a:lnSpc>
                <a:spcPct val="80000"/>
              </a:lnSpc>
              <a:spcBef>
                <a:spcPts val="304"/>
              </a:spcBef>
              <a:spcAft>
                <a:spcPts val="0"/>
              </a:spcAft>
              <a:buSzPts val="1800"/>
              <a:buNone/>
            </a:pPr>
            <a:r>
              <a:t/>
            </a:r>
            <a:endParaRPr sz="1520"/>
          </a:p>
          <a:p>
            <a:pPr indent="-342900" lvl="0" marL="342900" rtl="0" algn="l">
              <a:lnSpc>
                <a:spcPct val="80000"/>
              </a:lnSpc>
              <a:spcBef>
                <a:spcPts val="304"/>
              </a:spcBef>
              <a:spcAft>
                <a:spcPts val="0"/>
              </a:spcAft>
              <a:buClr>
                <a:schemeClr val="dk1"/>
              </a:buClr>
              <a:buSzPts val="1520"/>
              <a:buAutoNum type="alphaUcPeriod"/>
            </a:pPr>
            <a:r>
              <a:rPr lang="en-GB" sz="1520"/>
              <a:t> In Bangladesh, security does not exist like in some countries such as Spain.</a:t>
            </a:r>
            <a:endParaRPr/>
          </a:p>
          <a:p>
            <a:pPr indent="-246380" lvl="0" marL="342900" rtl="0" algn="l">
              <a:lnSpc>
                <a:spcPct val="80000"/>
              </a:lnSpc>
              <a:spcBef>
                <a:spcPts val="304"/>
              </a:spcBef>
              <a:spcAft>
                <a:spcPts val="0"/>
              </a:spcAft>
              <a:buClr>
                <a:schemeClr val="dk1"/>
              </a:buClr>
              <a:buSzPts val="1520"/>
              <a:buNone/>
            </a:pPr>
            <a:r>
              <a:t/>
            </a:r>
            <a:endParaRPr sz="1520"/>
          </a:p>
        </p:txBody>
      </p:sp>
      <p:sp>
        <p:nvSpPr>
          <p:cNvPr id="165" name="Google Shape;165;p11"/>
          <p:cNvSpPr txBox="1"/>
          <p:nvPr/>
        </p:nvSpPr>
        <p:spPr>
          <a:xfrm>
            <a:off x="329663" y="2210594"/>
            <a:ext cx="321690" cy="418576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D</a:t>
            </a: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E</a:t>
            </a: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F</a:t>
            </a: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G</a:t>
            </a: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H</a:t>
            </a:r>
            <a:br>
              <a:rPr b="0" i="0" lang="en-GB" sz="1400" u="none" cap="none" strike="noStrike">
                <a:solidFill>
                  <a:srgbClr val="000000"/>
                </a:solidFill>
                <a:latin typeface="Arial"/>
                <a:ea typeface="Arial"/>
                <a:cs typeface="Arial"/>
                <a:sym typeface="Arial"/>
              </a:rPr>
            </a:b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 I</a:t>
            </a:r>
            <a:br>
              <a:rPr b="0" i="0" lang="en-GB"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br>
              <a:rPr lang="en-GB" sz="2592">
                <a:solidFill>
                  <a:srgbClr val="FFFFFF"/>
                </a:solidFill>
              </a:rPr>
            </a:br>
            <a:r>
              <a:rPr lang="en-GB" sz="2592">
                <a:solidFill>
                  <a:srgbClr val="FFFFFF"/>
                </a:solidFill>
              </a:rPr>
              <a:t>¿</a:t>
            </a:r>
            <a:r>
              <a:rPr b="1" lang="en-GB" sz="2592" u="sng">
                <a:solidFill>
                  <a:srgbClr val="FFFFFF"/>
                </a:solidFill>
              </a:rPr>
              <a:t>Una “llamada de auxilio" descubierta en </a:t>
            </a:r>
            <a:br>
              <a:rPr b="1" lang="en-GB" sz="2592" u="sng">
                <a:solidFill>
                  <a:srgbClr val="FFFFFF"/>
                </a:solidFill>
              </a:rPr>
            </a:br>
            <a:r>
              <a:rPr b="1" lang="en-GB" sz="2592" u="sng">
                <a:solidFill>
                  <a:srgbClr val="FFFFFF"/>
                </a:solidFill>
              </a:rPr>
              <a:t>una etiqueta de Primark?</a:t>
            </a:r>
            <a:br>
              <a:rPr b="1" lang="en-GB" sz="3206">
                <a:solidFill>
                  <a:srgbClr val="FFFFFF"/>
                </a:solidFill>
              </a:rPr>
            </a:br>
            <a:endParaRPr sz="3206">
              <a:solidFill>
                <a:srgbClr val="FFFFFF"/>
              </a:solidFill>
            </a:endParaRPr>
          </a:p>
        </p:txBody>
      </p:sp>
      <p:pic>
        <p:nvPicPr>
          <p:cNvPr descr="Screen Shot 2019-11-17 at 21.00.33.png" id="171" name="Google Shape;171;p12"/>
          <p:cNvPicPr preferRelativeResize="0"/>
          <p:nvPr>
            <p:ph idx="1" type="body"/>
          </p:nvPr>
        </p:nvPicPr>
        <p:blipFill rotWithShape="1">
          <a:blip r:embed="rId3">
            <a:alphaModFix/>
          </a:blip>
          <a:srcRect b="0" l="-5045" r="-1803" t="0"/>
          <a:stretch/>
        </p:blipFill>
        <p:spPr>
          <a:xfrm>
            <a:off x="1443718" y="1600200"/>
            <a:ext cx="5536070" cy="48697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3"/>
          <p:cNvSpPr/>
          <p:nvPr/>
        </p:nvSpPr>
        <p:spPr>
          <a:xfrm>
            <a:off x="118550" y="1143000"/>
            <a:ext cx="8852100" cy="5516700"/>
          </a:xfrm>
          <a:prstGeom prst="roundRect">
            <a:avLst>
              <a:gd fmla="val 9485"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3"/>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400"/>
              <a:buNone/>
            </a:pPr>
            <a:br>
              <a:rPr b="1" lang="en-GB" sz="2754">
                <a:solidFill>
                  <a:srgbClr val="FFFFFF"/>
                </a:solidFill>
              </a:rPr>
            </a:br>
            <a:r>
              <a:rPr lang="en-GB" sz="2880">
                <a:solidFill>
                  <a:srgbClr val="FFFFFF"/>
                </a:solidFill>
              </a:rPr>
              <a:t>¿</a:t>
            </a:r>
            <a:r>
              <a:rPr b="1" lang="en-GB" sz="2880" u="sng">
                <a:solidFill>
                  <a:srgbClr val="FFFFFF"/>
                </a:solidFill>
              </a:rPr>
              <a:t>Una “llamada de auxilio" descubierta en </a:t>
            </a:r>
            <a:br>
              <a:rPr b="1" lang="en-GB" sz="2880" u="sng">
                <a:solidFill>
                  <a:srgbClr val="FFFFFF"/>
                </a:solidFill>
              </a:rPr>
            </a:br>
            <a:r>
              <a:rPr b="1" lang="en-GB" sz="2880" u="sng">
                <a:solidFill>
                  <a:srgbClr val="FFFFFF"/>
                </a:solidFill>
              </a:rPr>
              <a:t>una etiqueta de Primark?</a:t>
            </a:r>
            <a:br>
              <a:rPr b="1" lang="en-GB" sz="3206">
                <a:solidFill>
                  <a:srgbClr val="FFFFFF"/>
                </a:solidFill>
              </a:rPr>
            </a:br>
            <a:endParaRPr sz="3206">
              <a:solidFill>
                <a:srgbClr val="FFFFFF"/>
              </a:solidFill>
            </a:endParaRPr>
          </a:p>
        </p:txBody>
      </p:sp>
      <p:sp>
        <p:nvSpPr>
          <p:cNvPr id="179" name="Google Shape;179;p13"/>
          <p:cNvSpPr txBox="1"/>
          <p:nvPr>
            <p:ph idx="1" type="body"/>
          </p:nvPr>
        </p:nvSpPr>
        <p:spPr>
          <a:xfrm>
            <a:off x="313100" y="1143000"/>
            <a:ext cx="8535900" cy="5086800"/>
          </a:xfrm>
          <a:prstGeom prst="rect">
            <a:avLst/>
          </a:prstGeom>
          <a:noFill/>
          <a:ln>
            <a:noFill/>
          </a:ln>
        </p:spPr>
        <p:txBody>
          <a:bodyPr anchorCtr="0" anchor="t" bIns="45700" lIns="91425" spcFirstLastPara="1" rIns="91425" wrap="square" tIns="45700">
            <a:normAutofit/>
          </a:bodyPr>
          <a:lstStyle/>
          <a:p>
            <a:pPr indent="-342900" lvl="0" marL="342900" rtl="0" algn="l">
              <a:lnSpc>
                <a:spcPct val="50000"/>
              </a:lnSpc>
              <a:spcBef>
                <a:spcPts val="0"/>
              </a:spcBef>
              <a:spcAft>
                <a:spcPts val="0"/>
              </a:spcAft>
              <a:buClr>
                <a:schemeClr val="dk1"/>
              </a:buClr>
              <a:buSzPts val="1800"/>
              <a:buNone/>
            </a:pPr>
            <a:r>
              <a:t/>
            </a:r>
            <a:endParaRPr b="1" sz="1820"/>
          </a:p>
          <a:p>
            <a:pPr indent="-342900" lvl="0" marL="342900" rtl="0" algn="l">
              <a:lnSpc>
                <a:spcPct val="50000"/>
              </a:lnSpc>
              <a:spcBef>
                <a:spcPts val="0"/>
              </a:spcBef>
              <a:spcAft>
                <a:spcPts val="0"/>
              </a:spcAft>
              <a:buClr>
                <a:schemeClr val="dk1"/>
              </a:buClr>
              <a:buSzPts val="1800"/>
              <a:buNone/>
            </a:pPr>
            <a:r>
              <a:rPr b="1" lang="en-GB" sz="1820"/>
              <a:t>Una joven descubre una curiosa etiqueta cosida a mano en su vestido de flores…</a:t>
            </a:r>
            <a:endParaRPr/>
          </a:p>
          <a:p>
            <a:pPr indent="-342900" lvl="0" marL="342900" rtl="0" algn="l">
              <a:lnSpc>
                <a:spcPct val="80000"/>
              </a:lnSpc>
              <a:spcBef>
                <a:spcPts val="360"/>
              </a:spcBef>
              <a:spcAft>
                <a:spcPts val="0"/>
              </a:spcAft>
              <a:buClr>
                <a:schemeClr val="dk1"/>
              </a:buClr>
              <a:buSzPts val="1800"/>
              <a:buNone/>
            </a:pPr>
            <a:r>
              <a:rPr b="1" lang="en-GB" sz="1820"/>
              <a:t> </a:t>
            </a:r>
            <a:endParaRPr sz="1820"/>
          </a:p>
          <a:p>
            <a:pPr indent="-342900" lvl="0" marL="342900" rtl="0" algn="l">
              <a:lnSpc>
                <a:spcPct val="80000"/>
              </a:lnSpc>
              <a:spcBef>
                <a:spcPts val="360"/>
              </a:spcBef>
              <a:spcAft>
                <a:spcPts val="0"/>
              </a:spcAft>
              <a:buClr>
                <a:schemeClr val="dk1"/>
              </a:buClr>
              <a:buSzPts val="1800"/>
              <a:buNone/>
            </a:pPr>
            <a:r>
              <a:rPr lang="en-GB" sz="1820"/>
              <a:t>	No solemos prestar atención a las etiquetas de nuestra ropa, excepto quizá cuando las vamos a echar en la lavadora. Esto es lo que le ocurrió a Rebecca Gallagher, una clienta de Primark, sorprendida de leer en su nuevo vestido de flores: "Forced</a:t>
            </a:r>
            <a:endParaRPr sz="1820"/>
          </a:p>
          <a:p>
            <a:pPr indent="-342900" lvl="0" marL="342900" rtl="0" algn="l">
              <a:lnSpc>
                <a:spcPct val="80000"/>
              </a:lnSpc>
              <a:spcBef>
                <a:spcPts val="360"/>
              </a:spcBef>
              <a:spcAft>
                <a:spcPts val="0"/>
              </a:spcAft>
              <a:buClr>
                <a:schemeClr val="dk1"/>
              </a:buClr>
              <a:buSzPts val="1800"/>
              <a:buNone/>
            </a:pPr>
            <a:r>
              <a:rPr lang="en-GB" sz="1820"/>
              <a:t>	to work exhausting hours" (“obligados a trabajar horas agotadoras"). </a:t>
            </a:r>
            <a:endParaRPr sz="1820"/>
          </a:p>
          <a:p>
            <a:pPr indent="-342900" lvl="0" marL="342900" rtl="0" algn="l">
              <a:lnSpc>
                <a:spcPct val="80000"/>
              </a:lnSpc>
              <a:spcBef>
                <a:spcPts val="360"/>
              </a:spcBef>
              <a:spcAft>
                <a:spcPts val="0"/>
              </a:spcAft>
              <a:buClr>
                <a:schemeClr val="dk1"/>
              </a:buClr>
              <a:buSzPts val="1800"/>
              <a:buNone/>
            </a:pPr>
            <a:r>
              <a:rPr lang="en-GB" sz="1820"/>
              <a:t> </a:t>
            </a:r>
            <a:endParaRPr sz="1820"/>
          </a:p>
          <a:p>
            <a:pPr indent="-342900" lvl="0" marL="342900" rtl="0" algn="l">
              <a:lnSpc>
                <a:spcPct val="80000"/>
              </a:lnSpc>
              <a:spcBef>
                <a:spcPts val="360"/>
              </a:spcBef>
              <a:spcAft>
                <a:spcPts val="0"/>
              </a:spcAft>
              <a:buClr>
                <a:schemeClr val="dk1"/>
              </a:buClr>
              <a:buSzPts val="1800"/>
              <a:buNone/>
            </a:pPr>
            <a:r>
              <a:rPr lang="en-GB" sz="1820"/>
              <a:t>	« </a:t>
            </a:r>
            <a:r>
              <a:rPr i="1" lang="en-GB" sz="1820"/>
              <a:t>Me sorprendí al comprobar las instrucciones de lavado y descubrir la etiqueta</a:t>
            </a:r>
            <a:r>
              <a:rPr lang="en-GB" sz="1820"/>
              <a:t>», le cuenta al Evening Post. Cosido a mano, « esta llamada de auxilio» preocupó a la joven chica hasta el punto que decidió llamar a la marca irlandesa para obtener más información sobre este curioso mensaje y sobre las condiciones de trabajo de los empleados en los talleres de fabricación. Después de una espera de 15 minutos, la comunicación se cortó repentinamente.</a:t>
            </a:r>
            <a:endParaRPr/>
          </a:p>
          <a:p>
            <a:pPr indent="-342900" lvl="0" marL="342900" rtl="0" algn="l">
              <a:lnSpc>
                <a:spcPct val="80000"/>
              </a:lnSpc>
              <a:spcBef>
                <a:spcPts val="360"/>
              </a:spcBef>
              <a:spcAft>
                <a:spcPts val="0"/>
              </a:spcAft>
              <a:buClr>
                <a:schemeClr val="dk1"/>
              </a:buClr>
              <a:buSzPts val="1800"/>
              <a:buNone/>
            </a:pPr>
            <a:r>
              <a:rPr lang="en-GB" sz="1820"/>
              <a:t>	Sabiendo además que Primark forma parte de las cadenas cuya ropa provenía de la famosa fábrica Rana Plaza que se derrumbó el año pasado matando a más de 1100 personas, Rebecca se planteó por primera vez sobre la manera en la que las prendas de bajo costo se fabrican. </a:t>
            </a:r>
            <a:endParaRPr/>
          </a:p>
          <a:p>
            <a:pPr indent="-342900" lvl="0" marL="342900" rtl="0" algn="l">
              <a:lnSpc>
                <a:spcPct val="80000"/>
              </a:lnSpc>
              <a:spcBef>
                <a:spcPts val="360"/>
              </a:spcBef>
              <a:spcAft>
                <a:spcPts val="0"/>
              </a:spcAft>
              <a:buClr>
                <a:schemeClr val="dk1"/>
              </a:buClr>
              <a:buSzPts val="1800"/>
              <a:buNone/>
            </a:pPr>
            <a:r>
              <a:rPr lang="en-GB" sz="1820"/>
              <a:t>	</a:t>
            </a:r>
            <a:endParaRPr/>
          </a:p>
          <a:p>
            <a:pPr indent="-342900" lvl="0" marL="342900" rtl="0" algn="l">
              <a:lnSpc>
                <a:spcPct val="80000"/>
              </a:lnSpc>
              <a:spcBef>
                <a:spcPts val="360"/>
              </a:spcBef>
              <a:spcAft>
                <a:spcPts val="0"/>
              </a:spcAft>
              <a:buClr>
                <a:schemeClr val="dk1"/>
              </a:buClr>
              <a:buSzPts val="1800"/>
              <a:buNone/>
            </a:pPr>
            <a:r>
              <a:rPr lang="en-GB" sz="1820"/>
              <a:t>	Según Primark, se habría tratado de un caso aislado.</a:t>
            </a:r>
            <a:endParaRPr sz="1820"/>
          </a:p>
          <a:p>
            <a:pPr indent="-342900" lvl="0" marL="342900" rtl="0" algn="l">
              <a:lnSpc>
                <a:spcPct val="50000"/>
              </a:lnSpc>
              <a:spcBef>
                <a:spcPts val="360"/>
              </a:spcBef>
              <a:spcAft>
                <a:spcPts val="0"/>
              </a:spcAft>
              <a:buClr>
                <a:schemeClr val="dk1"/>
              </a:buClr>
              <a:buSzPts val="1800"/>
              <a:buNone/>
            </a:pPr>
            <a:r>
              <a:rPr lang="en-GB" sz="1260"/>
              <a:t> </a:t>
            </a:r>
            <a:endParaRPr sz="2240"/>
          </a:p>
          <a:p>
            <a:pPr indent="-342900" lvl="0" marL="342900" rtl="0" algn="l">
              <a:lnSpc>
                <a:spcPct val="50000"/>
              </a:lnSpc>
              <a:spcBef>
                <a:spcPts val="360"/>
              </a:spcBef>
              <a:spcAft>
                <a:spcPts val="0"/>
              </a:spcAft>
              <a:buClr>
                <a:schemeClr val="dk1"/>
              </a:buClr>
              <a:buSzPts val="1800"/>
              <a:buNone/>
            </a:pPr>
            <a:r>
              <a:rPr lang="en-GB" sz="1260"/>
              <a:t> </a:t>
            </a:r>
            <a:endParaRPr sz="2240"/>
          </a:p>
          <a:p>
            <a:pPr indent="-342900" lvl="0" marL="342900" rtl="0" algn="l">
              <a:lnSpc>
                <a:spcPct val="50000"/>
              </a:lnSpc>
              <a:spcBef>
                <a:spcPts val="160"/>
              </a:spcBef>
              <a:spcAft>
                <a:spcPts val="0"/>
              </a:spcAft>
              <a:buClr>
                <a:schemeClr val="dk1"/>
              </a:buClr>
              <a:buSzPts val="800"/>
              <a:buNone/>
            </a:pPr>
            <a:r>
              <a:t/>
            </a:r>
            <a:endParaRPr sz="56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4"/>
          <p:cNvSpPr/>
          <p:nvPr/>
        </p:nvSpPr>
        <p:spPr>
          <a:xfrm>
            <a:off x="373900" y="1443950"/>
            <a:ext cx="8313000" cy="4328700"/>
          </a:xfrm>
          <a:prstGeom prst="roundRect">
            <a:avLst>
              <a:gd fmla="val 10112"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GB">
                <a:solidFill>
                  <a:srgbClr val="FFFFFF"/>
                </a:solidFill>
              </a:rPr>
              <a:t>Test de comprensión</a:t>
            </a:r>
            <a:endParaRPr b="1">
              <a:solidFill>
                <a:srgbClr val="FFFFFF"/>
              </a:solidFill>
            </a:endParaRPr>
          </a:p>
        </p:txBody>
      </p:sp>
      <p:sp>
        <p:nvSpPr>
          <p:cNvPr id="187" name="Google Shape;187;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3200"/>
              <a:buChar char="•"/>
            </a:pPr>
            <a:r>
              <a:rPr lang="en-GB"/>
              <a:t>What is the key message of the text?</a:t>
            </a:r>
            <a:endParaRPr/>
          </a:p>
          <a:p>
            <a:pPr indent="-342900" lvl="0" marL="342900" rtl="0" algn="l">
              <a:lnSpc>
                <a:spcPct val="100000"/>
              </a:lnSpc>
              <a:spcBef>
                <a:spcPts val="640"/>
              </a:spcBef>
              <a:spcAft>
                <a:spcPts val="0"/>
              </a:spcAft>
              <a:buClr>
                <a:schemeClr val="dk1"/>
              </a:buClr>
              <a:buSzPts val="3200"/>
              <a:buChar char="•"/>
            </a:pPr>
            <a:r>
              <a:rPr lang="en-GB"/>
              <a:t>Who is Rebecca Gallagher?</a:t>
            </a:r>
            <a:endParaRPr/>
          </a:p>
          <a:p>
            <a:pPr indent="-342900" lvl="0" marL="342900" rtl="0" algn="l">
              <a:lnSpc>
                <a:spcPct val="100000"/>
              </a:lnSpc>
              <a:spcBef>
                <a:spcPts val="640"/>
              </a:spcBef>
              <a:spcAft>
                <a:spcPts val="0"/>
              </a:spcAft>
              <a:buClr>
                <a:schemeClr val="dk1"/>
              </a:buClr>
              <a:buSzPts val="3200"/>
              <a:buChar char="•"/>
            </a:pPr>
            <a:r>
              <a:rPr lang="en-GB"/>
              <a:t>What was the response of the Irish company, Primark?</a:t>
            </a:r>
            <a:endParaRPr/>
          </a:p>
          <a:p>
            <a:pPr indent="-342900" lvl="0" marL="342900" rtl="0" algn="l">
              <a:lnSpc>
                <a:spcPct val="100000"/>
              </a:lnSpc>
              <a:spcBef>
                <a:spcPts val="640"/>
              </a:spcBef>
              <a:spcAft>
                <a:spcPts val="0"/>
              </a:spcAft>
              <a:buClr>
                <a:schemeClr val="dk1"/>
              </a:buClr>
              <a:buSzPts val="3200"/>
              <a:buChar char="•"/>
            </a:pPr>
            <a:r>
              <a:rPr lang="en-GB"/>
              <a:t>How are Primark linked to Rana Plaza?</a:t>
            </a:r>
            <a:endParaRPr/>
          </a:p>
          <a:p>
            <a:pPr indent="-342900" lvl="0" marL="342900" rtl="0" algn="l">
              <a:lnSpc>
                <a:spcPct val="100000"/>
              </a:lnSpc>
              <a:spcBef>
                <a:spcPts val="640"/>
              </a:spcBef>
              <a:spcAft>
                <a:spcPts val="0"/>
              </a:spcAft>
              <a:buClr>
                <a:schemeClr val="dk1"/>
              </a:buClr>
              <a:buSzPts val="3200"/>
              <a:buChar char="•"/>
            </a:pPr>
            <a:r>
              <a:rPr lang="en-GB"/>
              <a:t>Research: was this just a solitary incident, as Primark claim?</a:t>
            </a:r>
            <a:endParaRPr/>
          </a:p>
          <a:p>
            <a:pPr indent="-139700" lvl="0" marL="342900" rtl="0" algn="l">
              <a:lnSpc>
                <a:spcPct val="100000"/>
              </a:lnSpc>
              <a:spcBef>
                <a:spcPts val="640"/>
              </a:spcBef>
              <a:spcAft>
                <a:spcPts val="0"/>
              </a:spcAft>
              <a:buClr>
                <a:schemeClr val="dk1"/>
              </a:buClr>
              <a:buSzPts val="3200"/>
              <a:buNone/>
            </a:pPr>
            <a:r>
              <a:t/>
            </a:r>
            <a:endParaRPr/>
          </a:p>
          <a:p>
            <a:pPr indent="-139700" lvl="0" marL="342900" rtl="0" algn="l">
              <a:lnSpc>
                <a:spcPct val="100000"/>
              </a:lnSpc>
              <a:spcBef>
                <a:spcPts val="640"/>
              </a:spcBef>
              <a:spcAft>
                <a:spcPts val="0"/>
              </a:spcAft>
              <a:buClr>
                <a:schemeClr val="dk1"/>
              </a:buClr>
              <a:buSzPts val="3200"/>
              <a:buNone/>
            </a:pPr>
            <a:r>
              <a:t/>
            </a:r>
            <a:endParaRPr/>
          </a:p>
          <a:p>
            <a:pPr indent="-139700" lvl="0" marL="342900" rtl="0" algn="l">
              <a:lnSpc>
                <a:spcPct val="100000"/>
              </a:lnSpc>
              <a:spcBef>
                <a:spcPts val="640"/>
              </a:spcBef>
              <a:spcAft>
                <a:spcPts val="0"/>
              </a:spcAft>
              <a:buClr>
                <a:schemeClr val="dk1"/>
              </a:buClr>
              <a:buSzPts val="3200"/>
              <a:buNone/>
            </a:pPr>
            <a:r>
              <a:t/>
            </a:r>
            <a:endParaRPr/>
          </a:p>
          <a:p>
            <a:pPr indent="-139700" lvl="0" marL="342900" rtl="0" algn="l">
              <a:lnSpc>
                <a:spcPct val="100000"/>
              </a:lnSpc>
              <a:spcBef>
                <a:spcPts val="640"/>
              </a:spcBef>
              <a:spcAft>
                <a:spcPts val="0"/>
              </a:spcAft>
              <a:buClr>
                <a:schemeClr val="dk1"/>
              </a:buClr>
              <a:buSzPts val="32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5"/>
          <p:cNvSpPr/>
          <p:nvPr/>
        </p:nvSpPr>
        <p:spPr>
          <a:xfrm>
            <a:off x="264475" y="1200750"/>
            <a:ext cx="8584500" cy="5143500"/>
          </a:xfrm>
          <a:prstGeom prst="roundRect">
            <a:avLst>
              <a:gd fmla="val 1394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15"/>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GB">
                <a:solidFill>
                  <a:srgbClr val="FFFFFF"/>
                </a:solidFill>
              </a:rPr>
              <a:t>Slow fashion, ¿qué es?</a:t>
            </a:r>
            <a:endParaRPr b="1">
              <a:solidFill>
                <a:srgbClr val="FFFFFF"/>
              </a:solidFill>
            </a:endParaRPr>
          </a:p>
        </p:txBody>
      </p:sp>
      <p:sp>
        <p:nvSpPr>
          <p:cNvPr id="195" name="Google Shape;195;p15"/>
          <p:cNvSpPr txBox="1"/>
          <p:nvPr>
            <p:ph idx="1" type="body"/>
          </p:nvPr>
        </p:nvSpPr>
        <p:spPr>
          <a:xfrm>
            <a:off x="457200" y="1395300"/>
            <a:ext cx="8306700" cy="47310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dk1"/>
              </a:buClr>
              <a:buSzPts val="3046"/>
              <a:buNone/>
            </a:pPr>
            <a:r>
              <a:rPr lang="en-GB" sz="3046"/>
              <a:t>En la actualidad, hay sin lugar a dudas un Fast-Fashion, cadenas que pululan y que proponen una moda desechable, un consumo llevado al extremo en todos los niveles… y que provocan ganas de vaciar el monedero desde por la mañana.</a:t>
            </a:r>
            <a:endParaRPr/>
          </a:p>
          <a:p>
            <a:pPr indent="-342900" lvl="0" marL="342900" rtl="0" algn="l">
              <a:lnSpc>
                <a:spcPct val="80000"/>
              </a:lnSpc>
              <a:spcBef>
                <a:spcPts val="609"/>
              </a:spcBef>
              <a:spcAft>
                <a:spcPts val="0"/>
              </a:spcAft>
              <a:buClr>
                <a:schemeClr val="dk1"/>
              </a:buClr>
              <a:buSzPts val="3046"/>
              <a:buNone/>
            </a:pPr>
            <a:r>
              <a:rPr lang="en-GB" sz="3046"/>
              <a:t>	</a:t>
            </a:r>
            <a:endParaRPr/>
          </a:p>
          <a:p>
            <a:pPr indent="0" lvl="0" marL="0" rtl="0" algn="l">
              <a:lnSpc>
                <a:spcPct val="80000"/>
              </a:lnSpc>
              <a:spcBef>
                <a:spcPts val="609"/>
              </a:spcBef>
              <a:spcAft>
                <a:spcPts val="0"/>
              </a:spcAft>
              <a:buClr>
                <a:schemeClr val="dk1"/>
              </a:buClr>
              <a:buSzPts val="3046"/>
              <a:buNone/>
            </a:pPr>
            <a:r>
              <a:rPr lang="en-GB" sz="3046"/>
              <a:t>Como oposición a este modo de consumo se han creado los movimientos Slow Fashion.</a:t>
            </a:r>
            <a:endParaRPr/>
          </a:p>
          <a:p>
            <a:pPr indent="-342900" lvl="0" marL="342900" rtl="0" algn="l">
              <a:lnSpc>
                <a:spcPct val="80000"/>
              </a:lnSpc>
              <a:spcBef>
                <a:spcPts val="592"/>
              </a:spcBef>
              <a:spcAft>
                <a:spcPts val="0"/>
              </a:spcAft>
              <a:buClr>
                <a:schemeClr val="dk1"/>
              </a:buClr>
              <a:buSzPts val="2960"/>
              <a:buNone/>
            </a:pPr>
            <a:r>
              <a:t/>
            </a:r>
            <a:endParaRPr sz="296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
          <p:cNvSpPr/>
          <p:nvPr/>
        </p:nvSpPr>
        <p:spPr>
          <a:xfrm>
            <a:off x="338203" y="1402915"/>
            <a:ext cx="8505172" cy="5148197"/>
          </a:xfrm>
          <a:prstGeom prst="roundRect">
            <a:avLst>
              <a:gd fmla="val 14234"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1" name="Google Shape;201;p3"/>
          <p:cNvSpPr txBox="1"/>
          <p:nvPr>
            <p:ph type="title"/>
          </p:nvPr>
        </p:nvSpPr>
        <p:spPr>
          <a:xfrm>
            <a:off x="263047" y="274638"/>
            <a:ext cx="8718115"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GB" sz="3563">
                <a:solidFill>
                  <a:schemeClr val="lt1"/>
                </a:solidFill>
              </a:rPr>
              <a:t>¿Cuáles son los beneficios del Slow Fashion?</a:t>
            </a:r>
            <a:endParaRPr sz="3959"/>
          </a:p>
        </p:txBody>
      </p:sp>
      <p:sp>
        <p:nvSpPr>
          <p:cNvPr id="202" name="Google Shape;202;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GB" sz="2960"/>
              <a:t>Escoge los dos beneficios más importantes</a:t>
            </a:r>
            <a:endParaRPr/>
          </a:p>
          <a:p>
            <a:pPr indent="-228600" lvl="0" marL="457200" rtl="0" algn="l">
              <a:lnSpc>
                <a:spcPct val="100000"/>
              </a:lnSpc>
              <a:spcBef>
                <a:spcPts val="360"/>
              </a:spcBef>
              <a:spcAft>
                <a:spcPts val="0"/>
              </a:spcAft>
              <a:buClr>
                <a:schemeClr val="dk1"/>
              </a:buClr>
              <a:buSzPts val="1800"/>
              <a:buNone/>
            </a:pPr>
            <a:r>
              <a:t/>
            </a:r>
            <a:endParaRPr sz="2960"/>
          </a:p>
          <a:p>
            <a:pPr indent="-342900" lvl="0" marL="457200" rtl="0" algn="l">
              <a:lnSpc>
                <a:spcPct val="100000"/>
              </a:lnSpc>
              <a:spcBef>
                <a:spcPts val="360"/>
              </a:spcBef>
              <a:spcAft>
                <a:spcPts val="0"/>
              </a:spcAft>
              <a:buClr>
                <a:schemeClr val="dk1"/>
              </a:buClr>
              <a:buSzPts val="1800"/>
              <a:buChar char="•"/>
            </a:pPr>
            <a:r>
              <a:rPr lang="en-GB" sz="2960">
                <a:solidFill>
                  <a:srgbClr val="FF0000"/>
                </a:solidFill>
              </a:rPr>
              <a:t>El Slow Fashion es mejor para el medio ambiente</a:t>
            </a:r>
            <a:endParaRPr sz="2960">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sz="2960">
                <a:solidFill>
                  <a:srgbClr val="FF0000"/>
                </a:solidFill>
              </a:rPr>
              <a:t>SF puede asegurar que todos les obreros están bien pagados por su trabajo</a:t>
            </a:r>
            <a:endParaRPr sz="2960">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sz="2960">
                <a:solidFill>
                  <a:srgbClr val="FF0000"/>
                </a:solidFill>
              </a:rPr>
              <a:t>Si compramos ropa producida por SF, compramos menos</a:t>
            </a:r>
            <a:endParaRPr sz="2960">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sz="2960">
                <a:solidFill>
                  <a:srgbClr val="FF0000"/>
                </a:solidFill>
              </a:rPr>
              <a:t>El SF destaca/propone el trato igualitario de las personas, los animales y el medio ambiente</a:t>
            </a:r>
            <a:endParaRPr sz="296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6"/>
          <p:cNvSpPr/>
          <p:nvPr/>
        </p:nvSpPr>
        <p:spPr>
          <a:xfrm>
            <a:off x="212942" y="1453019"/>
            <a:ext cx="8705590" cy="4897677"/>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8" name="Google Shape;20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GB">
                <a:solidFill>
                  <a:schemeClr val="lt1"/>
                </a:solidFill>
              </a:rPr>
              <a:t>¿Cómo te sientes?</a:t>
            </a:r>
            <a:endParaRPr/>
          </a:p>
        </p:txBody>
      </p:sp>
      <p:sp>
        <p:nvSpPr>
          <p:cNvPr id="209" name="Google Shape;209;p6"/>
          <p:cNvSpPr txBox="1"/>
          <p:nvPr>
            <p:ph idx="1" type="body"/>
          </p:nvPr>
        </p:nvSpPr>
        <p:spPr>
          <a:xfrm>
            <a:off x="457200" y="1600200"/>
            <a:ext cx="8260916" cy="452596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GB"/>
              <a:t>Cuando leo noticias relacionadas con el slow fashion, siento_______________</a:t>
            </a:r>
            <a:endParaRPr/>
          </a:p>
          <a:p>
            <a:pPr indent="0" lvl="0" marL="0" rtl="0" algn="l">
              <a:lnSpc>
                <a:spcPct val="100000"/>
              </a:lnSpc>
              <a:spcBef>
                <a:spcPts val="360"/>
              </a:spcBef>
              <a:spcAft>
                <a:spcPts val="0"/>
              </a:spcAft>
              <a:buSzPts val="1800"/>
              <a:buNone/>
            </a:pPr>
            <a:r>
              <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nada</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hay de todo para jugar				</a:t>
            </a:r>
            <a:endParaRPr>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que no participo</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que me voy a comprometer</a:t>
            </a:r>
            <a:endParaRPr>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que nada cambiará</a:t>
            </a:r>
            <a:endParaRPr>
              <a:solidFill>
                <a:srgbClr val="FF0000"/>
              </a:solidFill>
            </a:endParaRPr>
          </a:p>
          <a:p>
            <a:pPr indent="-228600" lvl="0" marL="457200" rtl="0" algn="l">
              <a:lnSpc>
                <a:spcPct val="100000"/>
              </a:lnSpc>
              <a:spcBef>
                <a:spcPts val="360"/>
              </a:spcBef>
              <a:spcAft>
                <a:spcPts val="0"/>
              </a:spcAft>
              <a:buClr>
                <a:schemeClr val="dk1"/>
              </a:buClr>
              <a:buSzPts val="1800"/>
              <a:buNone/>
            </a:pPr>
            <a:r>
              <a:t/>
            </a:r>
            <a:endParaRPr sz="2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3"/>
          <p:cNvSpPr/>
          <p:nvPr/>
        </p:nvSpPr>
        <p:spPr>
          <a:xfrm>
            <a:off x="363255" y="1390389"/>
            <a:ext cx="8354860" cy="4772416"/>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6" name="Google Shape;216;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GB">
                <a:solidFill>
                  <a:schemeClr val="lt1"/>
                </a:solidFill>
              </a:rPr>
              <a:t>¿Es possible un cambio?</a:t>
            </a:r>
            <a:endParaRPr/>
          </a:p>
        </p:txBody>
      </p:sp>
      <p:sp>
        <p:nvSpPr>
          <p:cNvPr id="217" name="Google Shape;217;p33"/>
          <p:cNvSpPr txBox="1"/>
          <p:nvPr>
            <p:ph idx="1" type="body"/>
          </p:nvPr>
        </p:nvSpPr>
        <p:spPr>
          <a:xfrm>
            <a:off x="739036" y="1600200"/>
            <a:ext cx="7947764" cy="452596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GB"/>
              <a:t>En relación a un cambio, yo soy…</a:t>
            </a:r>
            <a:endParaRPr/>
          </a:p>
          <a:p>
            <a:pPr indent="0" lvl="0" marL="0" rtl="0" algn="l">
              <a:lnSpc>
                <a:spcPct val="100000"/>
              </a:lnSpc>
              <a:spcBef>
                <a:spcPts val="360"/>
              </a:spcBef>
              <a:spcAft>
                <a:spcPts val="0"/>
              </a:spcAft>
              <a:buSzPts val="1800"/>
              <a:buNone/>
            </a:pPr>
            <a:r>
              <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Optimista</a:t>
            </a:r>
            <a:endParaRPr>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Escéptico</a:t>
            </a:r>
            <a:endParaRPr>
              <a:solidFill>
                <a:srgbClr val="FF0000"/>
              </a:solidFill>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No me importa</a:t>
            </a:r>
            <a:endParaRPr/>
          </a:p>
          <a:p>
            <a:pPr indent="-342900" lvl="0" marL="457200" rtl="0" algn="l">
              <a:lnSpc>
                <a:spcPct val="100000"/>
              </a:lnSpc>
              <a:spcBef>
                <a:spcPts val="360"/>
              </a:spcBef>
              <a:spcAft>
                <a:spcPts val="0"/>
              </a:spcAft>
              <a:buClr>
                <a:schemeClr val="dk1"/>
              </a:buClr>
              <a:buSzPts val="1800"/>
              <a:buChar char="•"/>
            </a:pPr>
            <a:r>
              <a:rPr lang="en-GB">
                <a:solidFill>
                  <a:srgbClr val="FF0000"/>
                </a:solidFill>
              </a:rPr>
              <a:t>Pesimista</a:t>
            </a:r>
            <a:endParaRPr/>
          </a:p>
          <a:p>
            <a:pPr indent="-228600" lvl="0" marL="457200" rtl="0" algn="l">
              <a:lnSpc>
                <a:spcPct val="100000"/>
              </a:lnSpc>
              <a:spcBef>
                <a:spcPts val="360"/>
              </a:spcBef>
              <a:spcAft>
                <a:spcPts val="0"/>
              </a:spcAft>
              <a:buClr>
                <a:schemeClr val="dk1"/>
              </a:buClr>
              <a:buSzPts val="1800"/>
              <a:buNone/>
            </a:pPr>
            <a:r>
              <a:rPr lang="en-GB"/>
              <a:t>...porque...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Screen Shot 2019-11-17 at 21.11.40.png" id="223" name="Google Shape;223;p16"/>
          <p:cNvPicPr preferRelativeResize="0"/>
          <p:nvPr/>
        </p:nvPicPr>
        <p:blipFill rotWithShape="1">
          <a:blip r:embed="rId3">
            <a:alphaModFix/>
          </a:blip>
          <a:srcRect b="0" l="0" r="0" t="0"/>
          <a:stretch/>
        </p:blipFill>
        <p:spPr>
          <a:xfrm>
            <a:off x="1856210" y="373005"/>
            <a:ext cx="4983808" cy="62082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g76b84d1fbd_0_11"/>
          <p:cNvPicPr preferRelativeResize="0"/>
          <p:nvPr/>
        </p:nvPicPr>
        <p:blipFill rotWithShape="1">
          <a:blip r:embed="rId3">
            <a:alphaModFix/>
          </a:blip>
          <a:srcRect b="91828" l="39050" r="0" t="0"/>
          <a:stretch/>
        </p:blipFill>
        <p:spPr>
          <a:xfrm>
            <a:off x="4041057" y="0"/>
            <a:ext cx="4899481" cy="929148"/>
          </a:xfrm>
          <a:prstGeom prst="rect">
            <a:avLst/>
          </a:prstGeom>
          <a:noFill/>
          <a:ln>
            <a:noFill/>
          </a:ln>
        </p:spPr>
      </p:pic>
      <p:pic>
        <p:nvPicPr>
          <p:cNvPr id="97" name="Google Shape;97;g76b84d1fbd_0_11"/>
          <p:cNvPicPr preferRelativeResize="0"/>
          <p:nvPr/>
        </p:nvPicPr>
        <p:blipFill rotWithShape="1">
          <a:blip r:embed="rId3">
            <a:alphaModFix/>
          </a:blip>
          <a:srcRect b="2455" l="0" r="0" t="60085"/>
          <a:stretch/>
        </p:blipFill>
        <p:spPr>
          <a:xfrm>
            <a:off x="104295" y="1445342"/>
            <a:ext cx="8935410" cy="473423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lnSpc>
                <a:spcPct val="100000"/>
              </a:lnSpc>
              <a:spcBef>
                <a:spcPts val="0"/>
              </a:spcBef>
              <a:spcAft>
                <a:spcPts val="0"/>
              </a:spcAft>
              <a:buClr>
                <a:schemeClr val="dk1"/>
              </a:buClr>
              <a:buSzPts val="3200"/>
              <a:buNone/>
            </a:pPr>
            <a:r>
              <a:t/>
            </a:r>
            <a:endParaRPr/>
          </a:p>
        </p:txBody>
      </p:sp>
      <p:pic>
        <p:nvPicPr>
          <p:cNvPr descr="Screen Shot 2019-11-17 at 21.10.59.png" id="230" name="Google Shape;230;p17"/>
          <p:cNvPicPr preferRelativeResize="0"/>
          <p:nvPr/>
        </p:nvPicPr>
        <p:blipFill rotWithShape="1">
          <a:blip r:embed="rId3">
            <a:alphaModFix/>
          </a:blip>
          <a:srcRect b="0" l="-3631" r="-3629" t="0"/>
          <a:stretch/>
        </p:blipFill>
        <p:spPr>
          <a:xfrm>
            <a:off x="457200" y="1602165"/>
            <a:ext cx="8226027" cy="45239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Screen Shot 2019-11-17 at 21.28.33.png" id="236" name="Google Shape;236;p18"/>
          <p:cNvPicPr preferRelativeResize="0"/>
          <p:nvPr>
            <p:ph idx="1" type="body"/>
          </p:nvPr>
        </p:nvPicPr>
        <p:blipFill rotWithShape="1">
          <a:blip r:embed="rId3">
            <a:alphaModFix/>
          </a:blip>
          <a:srcRect b="0" l="-1490" r="-1812" t="0"/>
          <a:stretch/>
        </p:blipFill>
        <p:spPr>
          <a:xfrm>
            <a:off x="1552269" y="274638"/>
            <a:ext cx="6352970" cy="60440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descr="Screen Shot 2019-11-17 at 21.40.57.png" id="241" name="Google Shape;241;p19"/>
          <p:cNvPicPr preferRelativeResize="0"/>
          <p:nvPr>
            <p:ph idx="1" type="body"/>
          </p:nvPr>
        </p:nvPicPr>
        <p:blipFill rotWithShape="1">
          <a:blip r:embed="rId3">
            <a:alphaModFix/>
          </a:blip>
          <a:srcRect b="0" l="-1795" r="-2659" t="0"/>
          <a:stretch/>
        </p:blipFill>
        <p:spPr>
          <a:xfrm>
            <a:off x="1723561" y="781600"/>
            <a:ext cx="5614435" cy="53445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5"/>
          <p:cNvSpPr/>
          <p:nvPr/>
        </p:nvSpPr>
        <p:spPr>
          <a:xfrm>
            <a:off x="219205" y="821900"/>
            <a:ext cx="8705590" cy="4897677"/>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48" name="Google Shape;248;p35"/>
          <p:cNvPicPr preferRelativeResize="0"/>
          <p:nvPr/>
        </p:nvPicPr>
        <p:blipFill rotWithShape="1">
          <a:blip r:embed="rId3">
            <a:alphaModFix/>
          </a:blip>
          <a:srcRect b="0" l="14619" r="21079" t="26461"/>
          <a:stretch/>
        </p:blipFill>
        <p:spPr>
          <a:xfrm>
            <a:off x="661182" y="2658793"/>
            <a:ext cx="2316853" cy="3974123"/>
          </a:xfrm>
          <a:prstGeom prst="rect">
            <a:avLst/>
          </a:prstGeom>
          <a:noFill/>
          <a:ln>
            <a:noFill/>
          </a:ln>
        </p:spPr>
      </p:pic>
      <p:sp>
        <p:nvSpPr>
          <p:cNvPr id="249" name="Google Shape;249;p35"/>
          <p:cNvSpPr/>
          <p:nvPr/>
        </p:nvSpPr>
        <p:spPr>
          <a:xfrm>
            <a:off x="2978035" y="1775912"/>
            <a:ext cx="457200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2400" u="none" cap="none" strike="noStrike">
                <a:solidFill>
                  <a:schemeClr val="dk1"/>
                </a:solidFill>
                <a:latin typeface="Arial"/>
                <a:ea typeface="Arial"/>
                <a:cs typeface="Arial"/>
                <a:sym typeface="Arial"/>
              </a:rPr>
              <a:t>Haz una lista: </a:t>
            </a:r>
            <a:br>
              <a:rPr b="0" i="0" lang="en-GB" sz="2400" u="none" cap="none" strike="noStrike">
                <a:solidFill>
                  <a:schemeClr val="dk1"/>
                </a:solidFill>
                <a:latin typeface="Arial"/>
                <a:ea typeface="Arial"/>
                <a:cs typeface="Arial"/>
                <a:sym typeface="Arial"/>
              </a:rPr>
            </a:br>
            <a:r>
              <a:rPr b="0" i="0" lang="en-GB" sz="2400" u="none" cap="none" strike="noStrike">
                <a:solidFill>
                  <a:schemeClr val="dk1"/>
                </a:solidFill>
                <a:latin typeface="Arial"/>
                <a:ea typeface="Arial"/>
                <a:cs typeface="Arial"/>
                <a:sym typeface="Arial"/>
              </a:rPr>
              <a:t>‘Los 10 mandamientos del slow fashion'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0"/>
          <p:cNvSpPr/>
          <p:nvPr/>
        </p:nvSpPr>
        <p:spPr>
          <a:xfrm>
            <a:off x="361750" y="1322350"/>
            <a:ext cx="8325000" cy="4803900"/>
          </a:xfrm>
          <a:prstGeom prst="roundRect">
            <a:avLst>
              <a:gd fmla="val 13161"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959"/>
              <a:buFont typeface="Calibri"/>
              <a:buNone/>
            </a:pPr>
            <a:r>
              <a:rPr b="1" lang="en-GB" sz="3206">
                <a:solidFill>
                  <a:srgbClr val="FFFFFF"/>
                </a:solidFill>
              </a:rPr>
              <a:t>Extension</a:t>
            </a:r>
            <a:br>
              <a:rPr b="1" lang="en-GB" sz="3206">
                <a:solidFill>
                  <a:srgbClr val="FFFFFF"/>
                </a:solidFill>
              </a:rPr>
            </a:br>
            <a:r>
              <a:rPr b="1" lang="en-GB" sz="3206">
                <a:solidFill>
                  <a:srgbClr val="FFFFFF"/>
                </a:solidFill>
              </a:rPr>
              <a:t>watch these short films below:</a:t>
            </a:r>
            <a:br>
              <a:rPr lang="en-GB" sz="3206">
                <a:solidFill>
                  <a:srgbClr val="FFFFFF"/>
                </a:solidFill>
              </a:rPr>
            </a:br>
            <a:endParaRPr sz="3206">
              <a:solidFill>
                <a:srgbClr val="FFFFFF"/>
              </a:solidFill>
            </a:endParaRPr>
          </a:p>
        </p:txBody>
      </p:sp>
      <p:sp>
        <p:nvSpPr>
          <p:cNvPr id="257" name="Google Shape;257;p20"/>
          <p:cNvSpPr txBox="1"/>
          <p:nvPr>
            <p:ph idx="1" type="body"/>
          </p:nvPr>
        </p:nvSpPr>
        <p:spPr>
          <a:xfrm>
            <a:off x="361750" y="1600200"/>
            <a:ext cx="8325050"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SzPts val="2170"/>
              <a:buNone/>
            </a:pPr>
            <a:r>
              <a:rPr lang="en-GB" sz="2400" u="sng">
                <a:solidFill>
                  <a:schemeClr val="hlink"/>
                </a:solidFill>
                <a:hlinkClick r:id="rId3"/>
              </a:rPr>
              <a:t>https://www.youtube.com/watch?v=p5n96ASvydY</a:t>
            </a:r>
            <a:endParaRPr sz="2400"/>
          </a:p>
          <a:p>
            <a:pPr indent="-342900" lvl="0" marL="342900" rtl="0" algn="l">
              <a:lnSpc>
                <a:spcPct val="80000"/>
              </a:lnSpc>
              <a:spcBef>
                <a:spcPts val="0"/>
              </a:spcBef>
              <a:spcAft>
                <a:spcPts val="0"/>
              </a:spcAft>
              <a:buSzPts val="2170"/>
              <a:buNone/>
            </a:pPr>
            <a:r>
              <a:rPr lang="en-GB" sz="2170"/>
              <a:t>¿Qué es el consumo responsable? ( 1 min 23 secs)</a:t>
            </a:r>
            <a:endParaRPr sz="2170"/>
          </a:p>
          <a:p>
            <a:pPr indent="-342900" lvl="0" marL="342900" rtl="0" algn="l">
              <a:lnSpc>
                <a:spcPct val="80000"/>
              </a:lnSpc>
              <a:spcBef>
                <a:spcPts val="434"/>
              </a:spcBef>
              <a:spcAft>
                <a:spcPts val="0"/>
              </a:spcAft>
              <a:buClr>
                <a:schemeClr val="dk1"/>
              </a:buClr>
              <a:buSzPts val="2170"/>
              <a:buNone/>
            </a:pPr>
            <a:r>
              <a:t/>
            </a:r>
            <a:endParaRPr sz="2170"/>
          </a:p>
          <a:p>
            <a:pPr indent="-342900" lvl="0" marL="342900" rtl="0" algn="l">
              <a:lnSpc>
                <a:spcPct val="80000"/>
              </a:lnSpc>
              <a:spcBef>
                <a:spcPts val="434"/>
              </a:spcBef>
              <a:spcAft>
                <a:spcPts val="0"/>
              </a:spcAft>
              <a:buSzPts val="2170"/>
              <a:buNone/>
            </a:pPr>
            <a:r>
              <a:rPr lang="en-GB" sz="2400" u="sng">
                <a:solidFill>
                  <a:schemeClr val="hlink"/>
                </a:solidFill>
                <a:hlinkClick r:id="rId4"/>
              </a:rPr>
              <a:t>https://www.youtube.com/watch?v=X49fi6r54rQ</a:t>
            </a:r>
            <a:endParaRPr sz="2400"/>
          </a:p>
          <a:p>
            <a:pPr indent="-342900" lvl="0" marL="342900" rtl="0" algn="l">
              <a:lnSpc>
                <a:spcPct val="80000"/>
              </a:lnSpc>
              <a:spcBef>
                <a:spcPts val="434"/>
              </a:spcBef>
              <a:spcAft>
                <a:spcPts val="0"/>
              </a:spcAft>
              <a:buSzPts val="2170"/>
              <a:buNone/>
            </a:pPr>
            <a:r>
              <a:rPr lang="en-GB" sz="2170"/>
              <a:t>6 tips para un consumo consciente y responsable ( 6 min 11 secs)</a:t>
            </a:r>
            <a:endParaRPr sz="2170"/>
          </a:p>
          <a:p>
            <a:pPr indent="-342900" lvl="0" marL="342900" rtl="0" algn="l">
              <a:lnSpc>
                <a:spcPct val="80000"/>
              </a:lnSpc>
              <a:spcBef>
                <a:spcPts val="434"/>
              </a:spcBef>
              <a:spcAft>
                <a:spcPts val="0"/>
              </a:spcAft>
              <a:buClr>
                <a:schemeClr val="dk1"/>
              </a:buClr>
              <a:buSzPts val="2170"/>
              <a:buNone/>
            </a:pPr>
            <a:r>
              <a:t/>
            </a:r>
            <a:endParaRPr sz="2170"/>
          </a:p>
          <a:p>
            <a:pPr indent="-342900" lvl="0" marL="342900" rtl="0" algn="l">
              <a:lnSpc>
                <a:spcPct val="80000"/>
              </a:lnSpc>
              <a:spcBef>
                <a:spcPts val="434"/>
              </a:spcBef>
              <a:spcAft>
                <a:spcPts val="0"/>
              </a:spcAft>
              <a:buSzPts val="2170"/>
              <a:buNone/>
            </a:pPr>
            <a:r>
              <a:rPr lang="en-GB" sz="2400" u="sng">
                <a:solidFill>
                  <a:schemeClr val="hlink"/>
                </a:solidFill>
                <a:hlinkClick r:id="rId5"/>
              </a:rPr>
              <a:t>https://www.youtube.com/watch?v=OGVKW7sD6wk</a:t>
            </a:r>
            <a:endParaRPr sz="2400"/>
          </a:p>
          <a:p>
            <a:pPr indent="-342900" lvl="0" marL="342900" rtl="0" algn="l">
              <a:lnSpc>
                <a:spcPct val="80000"/>
              </a:lnSpc>
              <a:spcBef>
                <a:spcPts val="434"/>
              </a:spcBef>
              <a:spcAft>
                <a:spcPts val="0"/>
              </a:spcAft>
              <a:buSzPts val="2170"/>
              <a:buNone/>
            </a:pPr>
            <a:r>
              <a:rPr lang="en-GB" sz="2170"/>
              <a:t>La tragedia del Rana Plaza en Bangladesh </a:t>
            </a:r>
            <a:endParaRPr/>
          </a:p>
          <a:p>
            <a:pPr indent="-342900" lvl="0" marL="342900" rtl="0" algn="l">
              <a:lnSpc>
                <a:spcPct val="80000"/>
              </a:lnSpc>
              <a:spcBef>
                <a:spcPts val="434"/>
              </a:spcBef>
              <a:spcAft>
                <a:spcPts val="0"/>
              </a:spcAft>
              <a:buSzPts val="2170"/>
              <a:buNone/>
            </a:pPr>
            <a:r>
              <a:rPr lang="en-GB" sz="2170"/>
              <a:t>(2 min 30 secs, sensitive content)</a:t>
            </a:r>
            <a:endParaRPr/>
          </a:p>
          <a:p>
            <a:pPr indent="-342900" lvl="0" marL="342900" rtl="0" algn="l">
              <a:lnSpc>
                <a:spcPct val="80000"/>
              </a:lnSpc>
              <a:spcBef>
                <a:spcPts val="434"/>
              </a:spcBef>
              <a:spcAft>
                <a:spcPts val="0"/>
              </a:spcAft>
              <a:buClr>
                <a:schemeClr val="dk1"/>
              </a:buClr>
              <a:buSzPts val="2170"/>
              <a:buNone/>
            </a:pPr>
            <a:r>
              <a:t/>
            </a:r>
            <a:endParaRPr sz="2170"/>
          </a:p>
          <a:p>
            <a:pPr indent="-342900" lvl="0" marL="342900" rtl="0" algn="l">
              <a:lnSpc>
                <a:spcPct val="80000"/>
              </a:lnSpc>
              <a:spcBef>
                <a:spcPts val="434"/>
              </a:spcBef>
              <a:spcAft>
                <a:spcPts val="0"/>
              </a:spcAft>
              <a:buSzPts val="2170"/>
              <a:buNone/>
            </a:pPr>
            <a:r>
              <a:rPr lang="en-GB" sz="2400" u="sng">
                <a:solidFill>
                  <a:schemeClr val="hlink"/>
                </a:solidFill>
                <a:hlinkClick r:id="rId6"/>
              </a:rPr>
              <a:t>https://www.youtube.com/watch?v=eZoODme-xsg</a:t>
            </a:r>
            <a:endParaRPr sz="2400"/>
          </a:p>
          <a:p>
            <a:pPr indent="-342900" lvl="0" marL="342900" rtl="0" algn="l">
              <a:lnSpc>
                <a:spcPct val="80000"/>
              </a:lnSpc>
              <a:spcBef>
                <a:spcPts val="434"/>
              </a:spcBef>
              <a:spcAft>
                <a:spcPts val="0"/>
              </a:spcAft>
              <a:buSzPts val="2170"/>
              <a:buNone/>
            </a:pPr>
            <a:r>
              <a:rPr lang="en-GB" sz="2200"/>
              <a:t>¿Qué es el slow fashion? ( 3 mins 12 secs)</a:t>
            </a:r>
            <a:endParaRPr b="1" sz="2200"/>
          </a:p>
          <a:p>
            <a:pPr indent="-342900" lvl="0" marL="342900" rtl="0" algn="l">
              <a:lnSpc>
                <a:spcPct val="80000"/>
              </a:lnSpc>
              <a:spcBef>
                <a:spcPts val="372"/>
              </a:spcBef>
              <a:spcAft>
                <a:spcPts val="0"/>
              </a:spcAft>
              <a:buClr>
                <a:schemeClr val="dk1"/>
              </a:buClr>
              <a:buSzPts val="1860"/>
              <a:buNone/>
            </a:pPr>
            <a:r>
              <a:t/>
            </a:r>
            <a:endParaRPr sz="186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360"/>
              </a:spcBef>
              <a:spcAft>
                <a:spcPts val="0"/>
              </a:spcAft>
              <a:buClr>
                <a:schemeClr val="dk1"/>
              </a:buClr>
              <a:buSzPts val="1800"/>
              <a:buNone/>
            </a:pPr>
            <a:r>
              <a:t/>
            </a:r>
            <a:endParaRPr/>
          </a:p>
        </p:txBody>
      </p:sp>
      <p:sp>
        <p:nvSpPr>
          <p:cNvPr id="264" name="Google Shape;264;p36"/>
          <p:cNvSpPr/>
          <p:nvPr/>
        </p:nvSpPr>
        <p:spPr>
          <a:xfrm>
            <a:off x="219205" y="1104352"/>
            <a:ext cx="8705590" cy="4897677"/>
          </a:xfrm>
          <a:prstGeom prst="roundRect">
            <a:avLst>
              <a:gd fmla="val 16667" name="adj"/>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265" name="Google Shape;265;p36"/>
          <p:cNvPicPr preferRelativeResize="0"/>
          <p:nvPr/>
        </p:nvPicPr>
        <p:blipFill rotWithShape="1">
          <a:blip r:embed="rId3">
            <a:alphaModFix/>
          </a:blip>
          <a:srcRect b="16548" l="57692" r="9077" t="14427"/>
          <a:stretch/>
        </p:blipFill>
        <p:spPr>
          <a:xfrm rot="1012237">
            <a:off x="5198647" y="2088893"/>
            <a:ext cx="3038622" cy="3548575"/>
          </a:xfrm>
          <a:prstGeom prst="rect">
            <a:avLst/>
          </a:prstGeom>
          <a:noFill/>
          <a:ln>
            <a:noFill/>
          </a:ln>
        </p:spPr>
      </p:pic>
      <p:sp>
        <p:nvSpPr>
          <p:cNvPr id="266" name="Google Shape;266;p36"/>
          <p:cNvSpPr/>
          <p:nvPr/>
        </p:nvSpPr>
        <p:spPr>
          <a:xfrm>
            <a:off x="977704" y="2004591"/>
            <a:ext cx="4572000"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GB" sz="2400" u="none" cap="none" strike="noStrike">
                <a:solidFill>
                  <a:schemeClr val="dk1"/>
                </a:solidFill>
                <a:latin typeface="Arial"/>
                <a:ea typeface="Arial"/>
                <a:cs typeface="Arial"/>
                <a:sym typeface="Arial"/>
              </a:rPr>
              <a:t>Action:</a:t>
            </a:r>
            <a:endParaRPr/>
          </a:p>
          <a:p>
            <a:pPr indent="0" lvl="0" marL="0" marR="0" rtl="0" algn="ctr">
              <a:lnSpc>
                <a:spcPct val="100000"/>
              </a:lnSpc>
              <a:spcBef>
                <a:spcPts val="0"/>
              </a:spcBef>
              <a:spcAft>
                <a:spcPts val="0"/>
              </a:spcAft>
              <a:buNone/>
            </a:pPr>
            <a:r>
              <a:rPr b="0" i="0" lang="en-GB" sz="2400" u="none" cap="none" strike="noStrike">
                <a:solidFill>
                  <a:schemeClr val="dk1"/>
                </a:solidFill>
                <a:latin typeface="Arial"/>
                <a:ea typeface="Arial"/>
                <a:cs typeface="Arial"/>
                <a:sym typeface="Arial"/>
              </a:rPr>
              <a:t>Check out second hand clothes using a site like Depop; Charity Shops; etc</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g76b84d1fbd_0_0"/>
          <p:cNvPicPr preferRelativeResize="0"/>
          <p:nvPr/>
        </p:nvPicPr>
        <p:blipFill rotWithShape="1">
          <a:blip r:embed="rId3">
            <a:alphaModFix/>
          </a:blip>
          <a:srcRect b="0" l="0" r="0" t="0"/>
          <a:stretch/>
        </p:blipFill>
        <p:spPr>
          <a:xfrm>
            <a:off x="2915250" y="3350475"/>
            <a:ext cx="1179475" cy="981775"/>
          </a:xfrm>
          <a:prstGeom prst="rect">
            <a:avLst/>
          </a:prstGeom>
          <a:noFill/>
          <a:ln>
            <a:noFill/>
          </a:ln>
        </p:spPr>
      </p:pic>
      <p:pic>
        <p:nvPicPr>
          <p:cNvPr id="273" name="Google Shape;273;g76b84d1fbd_0_0"/>
          <p:cNvPicPr preferRelativeResize="0"/>
          <p:nvPr/>
        </p:nvPicPr>
        <p:blipFill rotWithShape="1">
          <a:blip r:embed="rId4">
            <a:alphaModFix/>
          </a:blip>
          <a:srcRect b="0" l="0" r="32800" t="0"/>
          <a:stretch/>
        </p:blipFill>
        <p:spPr>
          <a:xfrm>
            <a:off x="2915250" y="2169150"/>
            <a:ext cx="3496724" cy="1086575"/>
          </a:xfrm>
          <a:prstGeom prst="rect">
            <a:avLst/>
          </a:prstGeom>
          <a:noFill/>
          <a:ln>
            <a:noFill/>
          </a:ln>
        </p:spPr>
      </p:pic>
      <p:sp>
        <p:nvSpPr>
          <p:cNvPr id="274" name="Google Shape;274;g76b84d1fbd_0_0"/>
          <p:cNvSpPr/>
          <p:nvPr/>
        </p:nvSpPr>
        <p:spPr>
          <a:xfrm>
            <a:off x="4094725" y="3350425"/>
            <a:ext cx="2317500" cy="981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FFFFFF"/>
                </a:solidFill>
                <a:latin typeface="Calibri"/>
                <a:ea typeface="Calibri"/>
                <a:cs typeface="Calibri"/>
                <a:sym typeface="Calibri"/>
              </a:rPr>
              <a:t>World Class Teaching project has been funded with support from the European Commission. The contents of these actions are the sole responsibility of the contractor and can in no way be taken to reflect the views of the European Union.</a:t>
            </a:r>
            <a:endParaRPr b="0" i="0" sz="1000" u="none" cap="none" strike="noStrik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g76b84d1fbd_0_17"/>
          <p:cNvPicPr preferRelativeResize="0"/>
          <p:nvPr/>
        </p:nvPicPr>
        <p:blipFill rotWithShape="1">
          <a:blip r:embed="rId3">
            <a:alphaModFix/>
          </a:blip>
          <a:srcRect b="91828" l="39050" r="0" t="0"/>
          <a:stretch/>
        </p:blipFill>
        <p:spPr>
          <a:xfrm>
            <a:off x="4041057" y="0"/>
            <a:ext cx="4899481" cy="929148"/>
          </a:xfrm>
          <a:prstGeom prst="rect">
            <a:avLst/>
          </a:prstGeom>
          <a:noFill/>
          <a:ln>
            <a:noFill/>
          </a:ln>
        </p:spPr>
      </p:pic>
      <p:pic>
        <p:nvPicPr>
          <p:cNvPr id="104" name="Google Shape;104;g76b84d1fbd_0_17"/>
          <p:cNvPicPr preferRelativeResize="0"/>
          <p:nvPr/>
        </p:nvPicPr>
        <p:blipFill rotWithShape="1">
          <a:blip r:embed="rId4">
            <a:alphaModFix/>
          </a:blip>
          <a:srcRect b="42795" l="0" r="0" t="15270"/>
          <a:stretch/>
        </p:blipFill>
        <p:spPr>
          <a:xfrm>
            <a:off x="158527" y="1209369"/>
            <a:ext cx="8826946" cy="52356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4"/>
          <p:cNvSpPr/>
          <p:nvPr/>
        </p:nvSpPr>
        <p:spPr>
          <a:xfrm>
            <a:off x="376350" y="1692400"/>
            <a:ext cx="8412000" cy="4730100"/>
          </a:xfrm>
          <a:prstGeom prst="roundRect">
            <a:avLst>
              <a:gd fmla="val 10539"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959"/>
              <a:buFont typeface="Calibri"/>
              <a:buNone/>
            </a:pPr>
            <a:r>
              <a:rPr b="1" lang="en-GB" sz="3206">
                <a:solidFill>
                  <a:srgbClr val="FFFFFF"/>
                </a:solidFill>
              </a:rPr>
              <a:t>Las fábricas de ropa arden en Bangladesh </a:t>
            </a:r>
            <a:r>
              <a:rPr b="1" lang="en-GB" sz="1619" u="sng">
                <a:solidFill>
                  <a:schemeClr val="hlink"/>
                </a:solidFill>
                <a:hlinkClick r:id="rId3"/>
              </a:rPr>
              <a:t>https://www.1jour1actu.com/monde/usines-de-vetements-au-bangladesh/</a:t>
            </a:r>
            <a:br>
              <a:rPr b="1" lang="en-GB" sz="1619"/>
            </a:br>
            <a:endParaRPr b="1" sz="1619"/>
          </a:p>
        </p:txBody>
      </p:sp>
      <p:sp>
        <p:nvSpPr>
          <p:cNvPr id="111" name="Google Shape;111;p4"/>
          <p:cNvSpPr txBox="1"/>
          <p:nvPr>
            <p:ph idx="1" type="body"/>
          </p:nvPr>
        </p:nvSpPr>
        <p:spPr>
          <a:xfrm>
            <a:off x="457200" y="183459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chemeClr val="dk1"/>
              </a:buClr>
              <a:buSzPts val="2720"/>
              <a:buNone/>
            </a:pPr>
            <a:r>
              <a:rPr lang="en-GB" sz="2720"/>
              <a:t>	</a:t>
            </a:r>
            <a:r>
              <a:rPr lang="en-GB" sz="2499"/>
              <a:t>Tus vaqueros y camisetas llevan a menudo la etiqueta “hecho en Bangladesh”. Tras China, Bangladesh es, en efecto, el segundo país exportador de ropa en el planeta.</a:t>
            </a:r>
            <a:endParaRPr/>
          </a:p>
          <a:p>
            <a:pPr indent="-342900" lvl="0" marL="342900" rtl="0" algn="l">
              <a:lnSpc>
                <a:spcPct val="80000"/>
              </a:lnSpc>
              <a:spcBef>
                <a:spcPts val="0"/>
              </a:spcBef>
              <a:spcAft>
                <a:spcPts val="0"/>
              </a:spcAft>
              <a:buClr>
                <a:schemeClr val="dk1"/>
              </a:buClr>
              <a:buSzPts val="2720"/>
              <a:buNone/>
            </a:pPr>
            <a:r>
              <a:rPr lang="en-GB" sz="2499"/>
              <a:t>	Pero los millones de obreros que la producen trabajan a menudo en condiciones muy duras que ponen su salud en peligro, e incluso su vida.</a:t>
            </a:r>
            <a:endParaRPr/>
          </a:p>
          <a:p>
            <a:pPr indent="-342900" lvl="0" marL="342900" rtl="0" algn="l">
              <a:lnSpc>
                <a:spcPct val="80000"/>
              </a:lnSpc>
              <a:spcBef>
                <a:spcPts val="0"/>
              </a:spcBef>
              <a:spcAft>
                <a:spcPts val="0"/>
              </a:spcAft>
              <a:buClr>
                <a:schemeClr val="dk1"/>
              </a:buClr>
              <a:buSzPts val="2720"/>
              <a:buNone/>
            </a:pPr>
            <a:r>
              <a:rPr lang="en-GB" sz="2499"/>
              <a:t>	Por suerte, asociaciones como </a:t>
            </a:r>
            <a:r>
              <a:rPr i="1" lang="en-GB" sz="2499"/>
              <a:t>Pueblos solidarios </a:t>
            </a:r>
            <a:r>
              <a:rPr lang="en-GB" sz="2499"/>
              <a:t>luchan porque los dueños de estas fábricas y también sus clientes sean más responsables.</a:t>
            </a:r>
            <a:endParaRPr/>
          </a:p>
          <a:p>
            <a:pPr indent="-342900" lvl="0" marL="342900" rtl="0" algn="l">
              <a:lnSpc>
                <a:spcPct val="80000"/>
              </a:lnSpc>
              <a:spcBef>
                <a:spcPts val="0"/>
              </a:spcBef>
              <a:spcAft>
                <a:spcPts val="0"/>
              </a:spcAft>
              <a:buClr>
                <a:schemeClr val="dk1"/>
              </a:buClr>
              <a:buSzPts val="2720"/>
              <a:buNone/>
            </a:pPr>
            <a:r>
              <a:rPr lang="en-GB" sz="2499"/>
              <a:t>	En las fábricas de ropa de Bangladesh, los obreros son a menudo muy jóvenes. En el incendio que arrasó una de ellas el 26 de enero de 2012, al menos siete víctimas eran menos de 18 años.</a:t>
            </a:r>
            <a:endParaRPr/>
          </a:p>
          <a:p>
            <a:pPr indent="-342900" lvl="0" marL="342900" rtl="0" algn="l">
              <a:lnSpc>
                <a:spcPct val="80000"/>
              </a:lnSpc>
              <a:spcBef>
                <a:spcPts val="500"/>
              </a:spcBef>
              <a:spcAft>
                <a:spcPts val="0"/>
              </a:spcAft>
              <a:buClr>
                <a:schemeClr val="dk1"/>
              </a:buClr>
              <a:buSzPts val="2499"/>
              <a:buNone/>
            </a:pPr>
            <a:r>
              <a:rPr lang="en-GB" sz="2499"/>
              <a:t>	 </a:t>
            </a:r>
            <a:endParaRPr sz="2499"/>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5"/>
          <p:cNvPicPr preferRelativeResize="0"/>
          <p:nvPr/>
        </p:nvPicPr>
        <p:blipFill rotWithShape="1">
          <a:blip r:embed="rId3">
            <a:alphaModFix/>
          </a:blip>
          <a:srcRect b="0" l="0" r="0" t="0"/>
          <a:stretch/>
        </p:blipFill>
        <p:spPr>
          <a:xfrm>
            <a:off x="0" y="0"/>
            <a:ext cx="9144001" cy="1417650"/>
          </a:xfrm>
          <a:prstGeom prst="rect">
            <a:avLst/>
          </a:prstGeom>
          <a:noFill/>
          <a:ln>
            <a:noFill/>
          </a:ln>
        </p:spPr>
      </p:pic>
      <p:sp>
        <p:nvSpPr>
          <p:cNvPr id="118" name="Google Shape;118;p5"/>
          <p:cNvSpPr txBox="1"/>
          <p:nvPr>
            <p:ph idx="1" type="body"/>
          </p:nvPr>
        </p:nvSpPr>
        <p:spPr>
          <a:xfrm>
            <a:off x="457199" y="1600200"/>
            <a:ext cx="8465629"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chemeClr val="dk1"/>
              </a:buClr>
              <a:buSzPts val="2960"/>
              <a:buNone/>
            </a:pPr>
            <a:r>
              <a:rPr lang="en-GB" sz="2960"/>
              <a:t>1 Which country, produces and exports most of</a:t>
            </a:r>
            <a:endParaRPr/>
          </a:p>
          <a:p>
            <a:pPr indent="-342900" lvl="0" marL="342900" rtl="0" algn="l">
              <a:lnSpc>
                <a:spcPct val="80000"/>
              </a:lnSpc>
              <a:spcBef>
                <a:spcPts val="592"/>
              </a:spcBef>
              <a:spcAft>
                <a:spcPts val="0"/>
              </a:spcAft>
              <a:buClr>
                <a:schemeClr val="dk1"/>
              </a:buClr>
              <a:buSzPts val="2960"/>
              <a:buNone/>
            </a:pPr>
            <a:r>
              <a:rPr lang="en-GB" sz="2960"/>
              <a:t>the world’s clothes?(1)</a:t>
            </a:r>
            <a:endParaRPr/>
          </a:p>
          <a:p>
            <a:pPr indent="-342900" lvl="0" marL="342900" rtl="0" algn="l">
              <a:lnSpc>
                <a:spcPct val="80000"/>
              </a:lnSpc>
              <a:spcBef>
                <a:spcPts val="592"/>
              </a:spcBef>
              <a:spcAft>
                <a:spcPts val="0"/>
              </a:spcAft>
              <a:buClr>
                <a:schemeClr val="dk1"/>
              </a:buClr>
              <a:buSzPts val="2960"/>
              <a:buNone/>
            </a:pPr>
            <a:r>
              <a:rPr lang="en-GB" sz="2960"/>
              <a:t>2 How are working conditions in Bangladesh</a:t>
            </a:r>
            <a:endParaRPr/>
          </a:p>
          <a:p>
            <a:pPr indent="-342900" lvl="0" marL="342900" rtl="0" algn="l">
              <a:lnSpc>
                <a:spcPct val="80000"/>
              </a:lnSpc>
              <a:spcBef>
                <a:spcPts val="592"/>
              </a:spcBef>
              <a:spcAft>
                <a:spcPts val="0"/>
              </a:spcAft>
              <a:buClr>
                <a:schemeClr val="dk1"/>
              </a:buClr>
              <a:buSzPts val="2960"/>
              <a:buNone/>
            </a:pPr>
            <a:r>
              <a:rPr lang="en-GB" sz="2960"/>
              <a:t>described?(1)</a:t>
            </a:r>
            <a:endParaRPr/>
          </a:p>
          <a:p>
            <a:pPr indent="-342900" lvl="0" marL="342900" rtl="0" algn="l">
              <a:lnSpc>
                <a:spcPct val="80000"/>
              </a:lnSpc>
              <a:spcBef>
                <a:spcPts val="592"/>
              </a:spcBef>
              <a:spcAft>
                <a:spcPts val="0"/>
              </a:spcAft>
              <a:buClr>
                <a:schemeClr val="dk1"/>
              </a:buClr>
              <a:buSzPts val="2960"/>
              <a:buNone/>
            </a:pPr>
            <a:r>
              <a:rPr lang="en-GB" sz="2960"/>
              <a:t>3 What do associations like </a:t>
            </a:r>
            <a:r>
              <a:rPr i="1" lang="en-GB" sz="2960"/>
              <a:t>Pueblos solidarios </a:t>
            </a:r>
            <a:r>
              <a:rPr lang="en-GB" sz="2960"/>
              <a:t>do? (1)</a:t>
            </a:r>
            <a:endParaRPr/>
          </a:p>
          <a:p>
            <a:pPr indent="-342900" lvl="0" marL="342900" rtl="0" algn="l">
              <a:lnSpc>
                <a:spcPct val="80000"/>
              </a:lnSpc>
              <a:spcBef>
                <a:spcPts val="592"/>
              </a:spcBef>
              <a:spcAft>
                <a:spcPts val="0"/>
              </a:spcAft>
              <a:buClr>
                <a:schemeClr val="dk1"/>
              </a:buClr>
              <a:buSzPts val="2960"/>
              <a:buNone/>
            </a:pPr>
            <a:r>
              <a:rPr lang="en-GB" sz="2960"/>
              <a:t>4 What does it say about the factory workers in</a:t>
            </a:r>
            <a:endParaRPr/>
          </a:p>
          <a:p>
            <a:pPr indent="-342900" lvl="0" marL="342900" rtl="0" algn="l">
              <a:lnSpc>
                <a:spcPct val="80000"/>
              </a:lnSpc>
              <a:spcBef>
                <a:spcPts val="592"/>
              </a:spcBef>
              <a:spcAft>
                <a:spcPts val="0"/>
              </a:spcAft>
              <a:buClr>
                <a:schemeClr val="dk1"/>
              </a:buClr>
              <a:buSzPts val="2960"/>
              <a:buNone/>
            </a:pPr>
            <a:r>
              <a:rPr lang="en-GB" sz="2960"/>
              <a:t>Bangladesh? (1)</a:t>
            </a:r>
            <a:endParaRPr/>
          </a:p>
          <a:p>
            <a:pPr indent="-342900" lvl="0" marL="342900" rtl="0" algn="l">
              <a:lnSpc>
                <a:spcPct val="80000"/>
              </a:lnSpc>
              <a:spcBef>
                <a:spcPts val="592"/>
              </a:spcBef>
              <a:spcAft>
                <a:spcPts val="0"/>
              </a:spcAft>
              <a:buClr>
                <a:schemeClr val="dk1"/>
              </a:buClr>
              <a:buSzPts val="2960"/>
              <a:buNone/>
            </a:pPr>
            <a:r>
              <a:rPr lang="en-GB" sz="2960"/>
              <a:t>5 What terrible incident happened on 26 January</a:t>
            </a:r>
            <a:endParaRPr/>
          </a:p>
          <a:p>
            <a:pPr indent="-342900" lvl="0" marL="342900" rtl="0" algn="l">
              <a:lnSpc>
                <a:spcPct val="80000"/>
              </a:lnSpc>
              <a:spcBef>
                <a:spcPts val="592"/>
              </a:spcBef>
              <a:spcAft>
                <a:spcPts val="0"/>
              </a:spcAft>
              <a:buClr>
                <a:schemeClr val="dk1"/>
              </a:buClr>
              <a:buSzPts val="2960"/>
              <a:buNone/>
            </a:pPr>
            <a:r>
              <a:rPr lang="en-GB" sz="2960"/>
              <a:t>2012 in Bangladesh? (1)</a:t>
            </a:r>
            <a:endParaRPr/>
          </a:p>
          <a:p>
            <a:pPr indent="-342900" lvl="0" marL="342900" rtl="0" algn="l">
              <a:lnSpc>
                <a:spcPct val="80000"/>
              </a:lnSpc>
              <a:spcBef>
                <a:spcPts val="592"/>
              </a:spcBef>
              <a:spcAft>
                <a:spcPts val="0"/>
              </a:spcAft>
              <a:buClr>
                <a:schemeClr val="dk1"/>
              </a:buClr>
              <a:buSzPts val="2960"/>
              <a:buNone/>
            </a:pPr>
            <a:r>
              <a:t/>
            </a:r>
            <a:endParaRPr sz="2960"/>
          </a:p>
          <a:p>
            <a:pPr indent="-342900" lvl="0" marL="342900" rtl="0" algn="l">
              <a:lnSpc>
                <a:spcPct val="80000"/>
              </a:lnSpc>
              <a:spcBef>
                <a:spcPts val="592"/>
              </a:spcBef>
              <a:spcAft>
                <a:spcPts val="0"/>
              </a:spcAft>
              <a:buClr>
                <a:schemeClr val="dk1"/>
              </a:buClr>
              <a:buSzPts val="2960"/>
              <a:buNone/>
            </a:pPr>
            <a:r>
              <a:t/>
            </a:r>
            <a:endParaRPr sz="2960"/>
          </a:p>
        </p:txBody>
      </p:sp>
      <p:sp>
        <p:nvSpPr>
          <p:cNvPr id="119" name="Google Shape;119;p5"/>
          <p:cNvSpPr/>
          <p:nvPr/>
        </p:nvSpPr>
        <p:spPr>
          <a:xfrm>
            <a:off x="172763" y="346280"/>
            <a:ext cx="8798466" cy="725105"/>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solidFill>
                  <a:srgbClr val="FFFFFF"/>
                </a:solidFill>
                <a:latin typeface="Arial"/>
              </a:rPr>
              <a:t>Test de comprensión</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g76b84d1fbd_2_6"/>
          <p:cNvPicPr preferRelativeResize="0"/>
          <p:nvPr/>
        </p:nvPicPr>
        <p:blipFill rotWithShape="1">
          <a:blip r:embed="rId3">
            <a:alphaModFix/>
          </a:blip>
          <a:srcRect b="0" l="0" r="0" t="0"/>
          <a:stretch/>
        </p:blipFill>
        <p:spPr>
          <a:xfrm>
            <a:off x="0" y="0"/>
            <a:ext cx="9144001" cy="1417650"/>
          </a:xfrm>
          <a:prstGeom prst="rect">
            <a:avLst/>
          </a:prstGeom>
          <a:noFill/>
          <a:ln>
            <a:noFill/>
          </a:ln>
        </p:spPr>
      </p:pic>
      <p:sp>
        <p:nvSpPr>
          <p:cNvPr id="126" name="Google Shape;126;g76b84d1fbd_2_6"/>
          <p:cNvSpPr txBox="1"/>
          <p:nvPr>
            <p:ph idx="1" type="body"/>
          </p:nvPr>
        </p:nvSpPr>
        <p:spPr>
          <a:xfrm>
            <a:off x="457199" y="1600200"/>
            <a:ext cx="84657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dk1"/>
              </a:buClr>
              <a:buSzPts val="2960"/>
              <a:buFont typeface="Arial"/>
              <a:buNone/>
            </a:pPr>
            <a:r>
              <a:rPr lang="en-GB" sz="2960"/>
              <a:t>1 ¿Qué país produce y exporte la mayor cantidad de ropa al resto del mundo? (1) </a:t>
            </a:r>
            <a:endParaRPr/>
          </a:p>
          <a:p>
            <a:pPr indent="-342900" lvl="0" marL="342900" rtl="0" algn="l">
              <a:lnSpc>
                <a:spcPct val="80000"/>
              </a:lnSpc>
              <a:spcBef>
                <a:spcPts val="592"/>
              </a:spcBef>
              <a:spcAft>
                <a:spcPts val="0"/>
              </a:spcAft>
              <a:buClr>
                <a:schemeClr val="dk1"/>
              </a:buClr>
              <a:buSzPts val="2960"/>
              <a:buFont typeface="Arial"/>
              <a:buNone/>
            </a:pPr>
            <a:r>
              <a:rPr lang="en-GB" sz="2960"/>
              <a:t>2 ¿Cómo se describen las condiciones de trabajo en Bangladesh? (1)</a:t>
            </a:r>
            <a:endParaRPr/>
          </a:p>
          <a:p>
            <a:pPr indent="-342900" lvl="0" marL="342900" rtl="0" algn="l">
              <a:lnSpc>
                <a:spcPct val="80000"/>
              </a:lnSpc>
              <a:spcBef>
                <a:spcPts val="592"/>
              </a:spcBef>
              <a:spcAft>
                <a:spcPts val="0"/>
              </a:spcAft>
              <a:buClr>
                <a:schemeClr val="dk1"/>
              </a:buClr>
              <a:buSzPts val="2960"/>
              <a:buFont typeface="Arial"/>
              <a:buNone/>
            </a:pPr>
            <a:r>
              <a:rPr lang="en-GB" sz="2960"/>
              <a:t>3 ¿Qué hacen las asociaciones como Pueblos solidarios? (1)</a:t>
            </a:r>
            <a:endParaRPr/>
          </a:p>
          <a:p>
            <a:pPr indent="-342900" lvl="0" marL="342900" rtl="0" algn="l">
              <a:lnSpc>
                <a:spcPct val="80000"/>
              </a:lnSpc>
              <a:spcBef>
                <a:spcPts val="592"/>
              </a:spcBef>
              <a:spcAft>
                <a:spcPts val="0"/>
              </a:spcAft>
              <a:buClr>
                <a:schemeClr val="dk1"/>
              </a:buClr>
              <a:buSzPts val="2960"/>
              <a:buFont typeface="Arial"/>
              <a:buNone/>
            </a:pPr>
            <a:r>
              <a:rPr lang="en-GB" sz="2960"/>
              <a:t>4 ¿Cómo son los obreros de Bangladesh? (1)</a:t>
            </a:r>
            <a:endParaRPr/>
          </a:p>
          <a:p>
            <a:pPr indent="-342900" lvl="0" marL="342900" rtl="0" algn="l">
              <a:lnSpc>
                <a:spcPct val="80000"/>
              </a:lnSpc>
              <a:spcBef>
                <a:spcPts val="592"/>
              </a:spcBef>
              <a:spcAft>
                <a:spcPts val="0"/>
              </a:spcAft>
              <a:buClr>
                <a:schemeClr val="dk1"/>
              </a:buClr>
              <a:buSzPts val="2960"/>
              <a:buFont typeface="Arial"/>
              <a:buNone/>
            </a:pPr>
            <a:r>
              <a:rPr lang="en-GB" sz="2960"/>
              <a:t>5 ¿Qué terrible accidente ocurrió el pasado 26 de enero de 2012 en Bangladesh? (1)</a:t>
            </a:r>
            <a:endParaRPr/>
          </a:p>
        </p:txBody>
      </p:sp>
      <p:sp>
        <p:nvSpPr>
          <p:cNvPr id="127" name="Google Shape;127;g76b84d1fbd_2_6"/>
          <p:cNvSpPr/>
          <p:nvPr/>
        </p:nvSpPr>
        <p:spPr>
          <a:xfrm>
            <a:off x="172763" y="346280"/>
            <a:ext cx="8798466" cy="725105"/>
          </a:xfrm>
          <a:prstGeom prst="rect">
            <a:avLst/>
          </a:prstGeom>
        </p:spPr>
        <p:txBody>
          <a:bodyPr>
            <a:prstTxWarp prst="textPlain"/>
          </a:bodyPr>
          <a:lstStyle/>
          <a:p>
            <a:pPr lvl="0" algn="ctr"/>
            <a:r>
              <a:rPr b="1" i="0">
                <a:ln cap="flat" cmpd="sng" w="9525">
                  <a:solidFill>
                    <a:schemeClr val="dk1"/>
                  </a:solidFill>
                  <a:prstDash val="solid"/>
                  <a:round/>
                  <a:headEnd len="sm" w="sm" type="none"/>
                  <a:tailEnd len="sm" w="sm" type="none"/>
                </a:ln>
                <a:solidFill>
                  <a:srgbClr val="FFFFFF"/>
                </a:solidFill>
                <a:latin typeface="Arial"/>
              </a:rPr>
              <a:t>Test de comprensión</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7"/>
          <p:cNvSpPr/>
          <p:nvPr/>
        </p:nvSpPr>
        <p:spPr>
          <a:xfrm>
            <a:off x="325275" y="1018375"/>
            <a:ext cx="8621100" cy="5581208"/>
          </a:xfrm>
          <a:prstGeom prst="roundRect">
            <a:avLst>
              <a:gd fmla="val 12249"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7"/>
          <p:cNvSpPr txBox="1"/>
          <p:nvPr>
            <p:ph idx="1" type="body"/>
          </p:nvPr>
        </p:nvSpPr>
        <p:spPr>
          <a:xfrm>
            <a:off x="197625" y="139148"/>
            <a:ext cx="8621100" cy="6341166"/>
          </a:xfrm>
          <a:prstGeom prst="rect">
            <a:avLst/>
          </a:prstGeom>
          <a:noFill/>
          <a:ln>
            <a:noFill/>
          </a:ln>
        </p:spPr>
        <p:txBody>
          <a:bodyPr anchorCtr="0" anchor="t" bIns="45700" lIns="91425" spcFirstLastPara="1" rIns="91425" wrap="square" tIns="45700">
            <a:normAutofit/>
          </a:bodyPr>
          <a:lstStyle/>
          <a:p>
            <a:pPr indent="-342900" lvl="0" marL="342900" rtl="0" algn="ctr">
              <a:lnSpc>
                <a:spcPct val="80000"/>
              </a:lnSpc>
              <a:spcBef>
                <a:spcPts val="0"/>
              </a:spcBef>
              <a:spcAft>
                <a:spcPts val="0"/>
              </a:spcAft>
              <a:buClr>
                <a:schemeClr val="dk1"/>
              </a:buClr>
              <a:buSzPts val="3200"/>
              <a:buNone/>
            </a:pPr>
            <a:r>
              <a:rPr lang="en-GB" sz="1500">
                <a:solidFill>
                  <a:srgbClr val="FFFFFF"/>
                </a:solidFill>
              </a:rPr>
              <a:t>	</a:t>
            </a:r>
            <a:r>
              <a:rPr b="1" lang="en-GB" sz="2150" u="sng">
                <a:solidFill>
                  <a:srgbClr val="FFFFFF"/>
                </a:solidFill>
              </a:rPr>
              <a:t>El verdadero precio de unos vaqueros </a:t>
            </a:r>
            <a:endParaRPr/>
          </a:p>
          <a:p>
            <a:pPr indent="-342900" lvl="0" marL="342900" rtl="0" algn="ctr">
              <a:lnSpc>
                <a:spcPct val="80000"/>
              </a:lnSpc>
              <a:spcBef>
                <a:spcPts val="0"/>
              </a:spcBef>
              <a:spcAft>
                <a:spcPts val="0"/>
              </a:spcAft>
              <a:buClr>
                <a:schemeClr val="dk1"/>
              </a:buClr>
              <a:buSzPts val="3200"/>
              <a:buNone/>
            </a:pPr>
            <a:r>
              <a:rPr b="1" lang="en-GB" sz="2150" u="sng">
                <a:solidFill>
                  <a:srgbClr val="FFFFFF"/>
                </a:solidFill>
              </a:rPr>
              <a:t>fabricados en Bangladesh</a:t>
            </a:r>
            <a:endParaRPr/>
          </a:p>
          <a:p>
            <a:pPr indent="-342900" lvl="0" marL="342900" rtl="0" algn="l">
              <a:lnSpc>
                <a:spcPct val="80000"/>
              </a:lnSpc>
              <a:spcBef>
                <a:spcPts val="380"/>
              </a:spcBef>
              <a:spcAft>
                <a:spcPts val="0"/>
              </a:spcAft>
              <a:buClr>
                <a:schemeClr val="dk1"/>
              </a:buClr>
              <a:buSzPts val="1900"/>
              <a:buNone/>
            </a:pPr>
            <a:r>
              <a:rPr lang="en-GB" sz="475"/>
              <a:t>	</a:t>
            </a:r>
            <a:endParaRPr/>
          </a:p>
          <a:p>
            <a:pPr indent="-342900" lvl="0" marL="342900" rtl="0" algn="l">
              <a:lnSpc>
                <a:spcPct val="80000"/>
              </a:lnSpc>
              <a:spcBef>
                <a:spcPts val="380"/>
              </a:spcBef>
              <a:spcAft>
                <a:spcPts val="0"/>
              </a:spcAft>
              <a:buClr>
                <a:schemeClr val="dk1"/>
              </a:buClr>
              <a:buSzPts val="1900"/>
              <a:buNone/>
            </a:pPr>
            <a:r>
              <a:rPr lang="en-GB" sz="475"/>
              <a:t>	</a:t>
            </a:r>
            <a:endParaRPr/>
          </a:p>
          <a:p>
            <a:pPr indent="-342900" lvl="0" marL="342900" rtl="0" algn="l">
              <a:lnSpc>
                <a:spcPct val="80000"/>
              </a:lnSpc>
              <a:spcBef>
                <a:spcPts val="380"/>
              </a:spcBef>
              <a:spcAft>
                <a:spcPts val="0"/>
              </a:spcAft>
              <a:buClr>
                <a:schemeClr val="dk1"/>
              </a:buClr>
              <a:buSzPts val="1900"/>
              <a:buNone/>
            </a:pPr>
            <a:r>
              <a:t/>
            </a:r>
            <a:endParaRPr sz="475"/>
          </a:p>
          <a:p>
            <a:pPr indent="-342900" lvl="0" marL="342900" rtl="0" algn="l">
              <a:lnSpc>
                <a:spcPct val="80000"/>
              </a:lnSpc>
              <a:spcBef>
                <a:spcPts val="380"/>
              </a:spcBef>
              <a:spcAft>
                <a:spcPts val="0"/>
              </a:spcAft>
              <a:buClr>
                <a:schemeClr val="dk1"/>
              </a:buClr>
              <a:buSzPts val="1900"/>
              <a:buNone/>
            </a:pPr>
            <a:r>
              <a:t/>
            </a:r>
            <a:endParaRPr sz="475"/>
          </a:p>
          <a:p>
            <a:pPr indent="-342900" lvl="0" marL="342900" rtl="0" algn="l">
              <a:lnSpc>
                <a:spcPct val="80000"/>
              </a:lnSpc>
              <a:spcBef>
                <a:spcPts val="380"/>
              </a:spcBef>
              <a:spcAft>
                <a:spcPts val="0"/>
              </a:spcAft>
              <a:buClr>
                <a:schemeClr val="dk1"/>
              </a:buClr>
              <a:buSzPts val="1900"/>
              <a:buNone/>
            </a:pPr>
            <a:r>
              <a:rPr lang="en-GB" sz="475"/>
              <a:t>	</a:t>
            </a:r>
            <a:r>
              <a:rPr lang="en-GB" sz="2000"/>
              <a:t>En enero de 2013, el incendio de una fábrica de Bangladesh mataba a ocho obreros. La investigación revela que el fuego se desencadenó por motivo de la peligrosidad de las instalaciones eléctricas. Los sobrevivientes afirman además que los responsables dieron la orden de continuar trabajando mientras que el incendio se propagaba.</a:t>
            </a:r>
            <a:endParaRPr/>
          </a:p>
          <a:p>
            <a:pPr indent="-342900" lvl="0" marL="342900" rtl="0" algn="l">
              <a:lnSpc>
                <a:spcPct val="80000"/>
              </a:lnSpc>
              <a:spcBef>
                <a:spcPts val="380"/>
              </a:spcBef>
              <a:spcAft>
                <a:spcPts val="0"/>
              </a:spcAft>
              <a:buClr>
                <a:schemeClr val="dk1"/>
              </a:buClr>
              <a:buSzPts val="1900"/>
              <a:buNone/>
            </a:pPr>
            <a:r>
              <a:t/>
            </a:r>
            <a:endParaRPr sz="2000"/>
          </a:p>
          <a:p>
            <a:pPr indent="-342900" lvl="0" marL="342900" rtl="0" algn="l">
              <a:lnSpc>
                <a:spcPct val="80000"/>
              </a:lnSpc>
              <a:spcBef>
                <a:spcPts val="380"/>
              </a:spcBef>
              <a:spcAft>
                <a:spcPts val="0"/>
              </a:spcAft>
              <a:buClr>
                <a:schemeClr val="dk1"/>
              </a:buClr>
              <a:buSzPts val="1900"/>
              <a:buNone/>
            </a:pPr>
            <a:r>
              <a:rPr lang="en-GB" sz="2000"/>
              <a:t>	Estos últimos años, los accidentes se han multiplicado en Bangladesh. En noviembre de 2012, ciento doce personas han fallecido quemadas en sus fábricas.</a:t>
            </a:r>
            <a:endParaRPr/>
          </a:p>
          <a:p>
            <a:pPr indent="-342900" lvl="0" marL="342900" rtl="0" algn="l">
              <a:lnSpc>
                <a:spcPct val="80000"/>
              </a:lnSpc>
              <a:spcBef>
                <a:spcPts val="380"/>
              </a:spcBef>
              <a:spcAft>
                <a:spcPts val="0"/>
              </a:spcAft>
              <a:buClr>
                <a:schemeClr val="dk1"/>
              </a:buClr>
              <a:buSzPts val="1900"/>
              <a:buNone/>
            </a:pPr>
            <a:r>
              <a:t/>
            </a:r>
            <a:endParaRPr sz="2000"/>
          </a:p>
          <a:p>
            <a:pPr indent="-342900" lvl="0" marL="342900" rtl="0" algn="l">
              <a:lnSpc>
                <a:spcPct val="80000"/>
              </a:lnSpc>
              <a:spcBef>
                <a:spcPts val="380"/>
              </a:spcBef>
              <a:spcAft>
                <a:spcPts val="0"/>
              </a:spcAft>
              <a:buClr>
                <a:schemeClr val="dk1"/>
              </a:buClr>
              <a:buSzPts val="1900"/>
              <a:buNone/>
            </a:pPr>
            <a:r>
              <a:rPr lang="en-GB" sz="2000"/>
              <a:t>	En Bangladesh, la seguridad no existe como en otros países, por ejemplo, Francia, donde numerosas leyes controlan la seguridad en el trabajo. En el caso de que no se respeten estas reglas, la fábrica debe cerrar o pagar una gran multa. En Bangladesh, estas reglas no existen. La última fábrica que se ha quemado no tenía ni siquiera la autorización para estar abierta. Además, los obreros están mal pagados, unos treinta euros al mes, tampoco tienen derecho a protestar.</a:t>
            </a:r>
            <a:endParaRPr/>
          </a:p>
          <a:p>
            <a:pPr indent="-342900" lvl="0" marL="342900" rtl="0" algn="l">
              <a:lnSpc>
                <a:spcPct val="80000"/>
              </a:lnSpc>
              <a:spcBef>
                <a:spcPts val="380"/>
              </a:spcBef>
              <a:spcAft>
                <a:spcPts val="0"/>
              </a:spcAft>
              <a:buClr>
                <a:schemeClr val="dk1"/>
              </a:buClr>
              <a:buSzPts val="1900"/>
              <a:buNone/>
            </a:pPr>
            <a:r>
              <a:rPr lang="en-GB" sz="2000"/>
              <a:t> </a:t>
            </a:r>
            <a:endParaRPr/>
          </a:p>
          <a:p>
            <a:pPr indent="-342900" lvl="0" marL="342900" rtl="0" algn="l">
              <a:lnSpc>
                <a:spcPct val="80000"/>
              </a:lnSpc>
              <a:spcBef>
                <a:spcPts val="380"/>
              </a:spcBef>
              <a:spcAft>
                <a:spcPts val="0"/>
              </a:spcAft>
              <a:buClr>
                <a:schemeClr val="dk1"/>
              </a:buClr>
              <a:buSzPts val="1900"/>
              <a:buNone/>
            </a:pPr>
            <a:r>
              <a:t/>
            </a:r>
            <a:endParaRPr sz="475"/>
          </a:p>
          <a:p>
            <a:pPr indent="-342900" lvl="0" marL="342900" rtl="0" algn="l">
              <a:lnSpc>
                <a:spcPct val="80000"/>
              </a:lnSpc>
              <a:spcBef>
                <a:spcPts val="380"/>
              </a:spcBef>
              <a:spcAft>
                <a:spcPts val="0"/>
              </a:spcAft>
              <a:buClr>
                <a:schemeClr val="dk1"/>
              </a:buClr>
              <a:buSzPts val="1900"/>
              <a:buNone/>
            </a:pPr>
            <a:r>
              <a:rPr lang="en-GB" sz="475"/>
              <a:t>	</a:t>
            </a:r>
            <a:endParaRPr sz="800"/>
          </a:p>
          <a:p>
            <a:pPr indent="-342900" lvl="0" marL="342900" rtl="0" algn="l">
              <a:lnSpc>
                <a:spcPct val="80000"/>
              </a:lnSpc>
              <a:spcBef>
                <a:spcPts val="380"/>
              </a:spcBef>
              <a:spcAft>
                <a:spcPts val="0"/>
              </a:spcAft>
              <a:buClr>
                <a:schemeClr val="dk1"/>
              </a:buClr>
              <a:buSzPts val="1900"/>
              <a:buNone/>
            </a:pPr>
            <a:r>
              <a:rPr lang="en-GB" sz="475"/>
              <a:t>	</a:t>
            </a:r>
            <a:r>
              <a:rPr lang="en-GB" sz="700"/>
              <a:t>	</a:t>
            </a:r>
            <a:endParaRPr sz="735"/>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8"/>
          <p:cNvSpPr/>
          <p:nvPr/>
        </p:nvSpPr>
        <p:spPr>
          <a:xfrm>
            <a:off x="507650" y="224150"/>
            <a:ext cx="8304900" cy="6274200"/>
          </a:xfrm>
          <a:prstGeom prst="roundRect">
            <a:avLst>
              <a:gd fmla="val 10659"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8"/>
          <p:cNvSpPr txBox="1"/>
          <p:nvPr>
            <p:ph idx="1" type="body"/>
          </p:nvPr>
        </p:nvSpPr>
        <p:spPr>
          <a:xfrm>
            <a:off x="457200" y="303956"/>
            <a:ext cx="8229600" cy="6554044"/>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chemeClr val="dk1"/>
              </a:buClr>
              <a:buSzPts val="841"/>
              <a:buNone/>
            </a:pPr>
            <a:r>
              <a:rPr lang="en-GB" sz="841"/>
              <a:t>	</a:t>
            </a:r>
            <a:endParaRPr sz="1899"/>
          </a:p>
          <a:p>
            <a:pPr indent="-342900" lvl="0" marL="342900" rtl="0" algn="l">
              <a:lnSpc>
                <a:spcPct val="80000"/>
              </a:lnSpc>
              <a:spcBef>
                <a:spcPts val="380"/>
              </a:spcBef>
              <a:spcAft>
                <a:spcPts val="0"/>
              </a:spcAft>
              <a:buClr>
                <a:schemeClr val="dk1"/>
              </a:buClr>
              <a:buSzPts val="1899"/>
              <a:buNone/>
            </a:pPr>
            <a:r>
              <a:rPr lang="en-GB" sz="1899"/>
              <a:t>	Por todas estas razones, el precio de unos vaqueros fabricados en Bangladesh es mucho más bajo que el de la misma prenda fabricada en España. El quid del problema: los países pobres como Bangladesh dudan de promover mejores condiciones de trabajo y mejores sueldos. De hecho, los costos de fabricación serían más elevados y estos países podrían perder sus clientes. Puesto que el textil es prácticamente la única fuente de ingresos de Bangladesh.</a:t>
            </a:r>
            <a:endParaRPr/>
          </a:p>
          <a:p>
            <a:pPr indent="-342900" lvl="0" marL="342900" rtl="0" algn="l">
              <a:lnSpc>
                <a:spcPct val="80000"/>
              </a:lnSpc>
              <a:spcBef>
                <a:spcPts val="380"/>
              </a:spcBef>
              <a:spcAft>
                <a:spcPts val="0"/>
              </a:spcAft>
              <a:buClr>
                <a:schemeClr val="dk1"/>
              </a:buClr>
              <a:buSzPts val="1899"/>
              <a:buNone/>
            </a:pPr>
            <a:r>
              <a:t/>
            </a:r>
            <a:endParaRPr sz="1899"/>
          </a:p>
          <a:p>
            <a:pPr indent="-342900" lvl="0" marL="342900" rtl="0" algn="l">
              <a:lnSpc>
                <a:spcPct val="80000"/>
              </a:lnSpc>
              <a:spcBef>
                <a:spcPts val="380"/>
              </a:spcBef>
              <a:spcAft>
                <a:spcPts val="0"/>
              </a:spcAft>
              <a:buClr>
                <a:schemeClr val="dk1"/>
              </a:buClr>
              <a:buSzPts val="1899"/>
              <a:buNone/>
            </a:pPr>
            <a:r>
              <a:rPr lang="en-GB" sz="1899"/>
              <a:t>	Entonces, ¿qué se puede hacer? Convencer al estado de cumplir con su deber, es decir, asegurar la seguridad de sus conciudadanos haciendo que se apliquen las leyes existentes. Convencer a los jefes de las empresas de que la salud de sus obreros ha de ir antes que el dinero. Pero sobre todo, que asociaciones como </a:t>
            </a:r>
            <a:r>
              <a:rPr i="1" lang="en-GB" sz="1899"/>
              <a:t>Pueblos solidarios </a:t>
            </a:r>
            <a:r>
              <a:rPr lang="en-GB" sz="1899"/>
              <a:t>intenten hacer responsables a grandes marcas como H&amp;M o Zara. Estas marcas se abastecen en las fábricas de Bangladesh. Tienen el deber de informarse sobre las condiciones de los obreros y de ayudar a mejorarlas.	</a:t>
            </a:r>
            <a:endParaRPr/>
          </a:p>
          <a:p>
            <a:pPr indent="-342900" lvl="0" marL="342900" rtl="0" algn="l">
              <a:lnSpc>
                <a:spcPct val="80000"/>
              </a:lnSpc>
              <a:spcBef>
                <a:spcPts val="380"/>
              </a:spcBef>
              <a:spcAft>
                <a:spcPts val="0"/>
              </a:spcAft>
              <a:buClr>
                <a:schemeClr val="dk1"/>
              </a:buClr>
              <a:buSzPts val="1899"/>
              <a:buNone/>
            </a:pPr>
            <a:r>
              <a:rPr lang="en-GB"/>
              <a:t>	</a:t>
            </a:r>
            <a:endParaRPr/>
          </a:p>
          <a:p>
            <a:pPr indent="-342900" lvl="0" marL="342900" rtl="0" algn="l">
              <a:lnSpc>
                <a:spcPct val="80000"/>
              </a:lnSpc>
              <a:spcBef>
                <a:spcPts val="380"/>
              </a:spcBef>
              <a:spcAft>
                <a:spcPts val="0"/>
              </a:spcAft>
              <a:buClr>
                <a:schemeClr val="dk1"/>
              </a:buClr>
              <a:buSzPts val="1899"/>
              <a:buNone/>
            </a:pPr>
            <a:r>
              <a:rPr lang="en-GB" sz="1899"/>
              <a:t>	Algunas marcas anuncian, en sus etiquetas, que su ropa se fabrica en condiciones de respeto a los derechos del hombre. Pero estas afirmaciones son bastante a menudo falsas. Sirven para dar una buena imagen de la empresa. En la realidad, nada cambia. Las asociaciones como </a:t>
            </a:r>
            <a:r>
              <a:rPr i="1" lang="en-GB" sz="1899"/>
              <a:t>Pueblos solidarios</a:t>
            </a:r>
            <a:r>
              <a:rPr lang="en-GB" sz="1899"/>
              <a:t> han propuesto a las marcas de </a:t>
            </a:r>
            <a:r>
              <a:rPr lang="en-GB" sz="1900">
                <a:latin typeface="Calibri"/>
                <a:ea typeface="Calibri"/>
                <a:cs typeface="Calibri"/>
                <a:sym typeface="Calibri"/>
              </a:rPr>
              <a:t>firmar</a:t>
            </a:r>
            <a:r>
              <a:rPr lang="en-GB" sz="1899"/>
              <a:t> un texto mediante el cual se comprometen verdaderamente y concretamente a presionar para la mejora de las condiciones de los obreros.</a:t>
            </a:r>
            <a:r>
              <a:rPr lang="en-GB" sz="910"/>
              <a:t>	</a:t>
            </a:r>
            <a:endParaRPr/>
          </a:p>
          <a:p>
            <a:pPr indent="-342900" lvl="0" marL="342900" rtl="0" algn="l">
              <a:lnSpc>
                <a:spcPct val="80000"/>
              </a:lnSpc>
              <a:spcBef>
                <a:spcPts val="182"/>
              </a:spcBef>
              <a:spcAft>
                <a:spcPts val="0"/>
              </a:spcAft>
              <a:buClr>
                <a:schemeClr val="dk1"/>
              </a:buClr>
              <a:buSzPts val="910"/>
              <a:buNone/>
            </a:pPr>
            <a:br>
              <a:rPr lang="en-GB" sz="910"/>
            </a:br>
            <a:endParaRPr sz="878"/>
          </a:p>
          <a:p>
            <a:pPr indent="-276860" lvl="0" marL="342900" rtl="0" algn="l">
              <a:lnSpc>
                <a:spcPct val="80000"/>
              </a:lnSpc>
              <a:spcBef>
                <a:spcPts val="208"/>
              </a:spcBef>
              <a:spcAft>
                <a:spcPts val="0"/>
              </a:spcAft>
              <a:buClr>
                <a:schemeClr val="dk1"/>
              </a:buClr>
              <a:buSzPts val="1040"/>
              <a:buNone/>
            </a:pPr>
            <a:r>
              <a:t/>
            </a:r>
            <a:endParaRPr sz="104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9"/>
          <p:cNvSpPr/>
          <p:nvPr/>
        </p:nvSpPr>
        <p:spPr>
          <a:xfrm>
            <a:off x="252300" y="1261550"/>
            <a:ext cx="8621100" cy="4924500"/>
          </a:xfrm>
          <a:prstGeom prst="roundRect">
            <a:avLst>
              <a:gd fmla="val 9876"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9"/>
          <p:cNvSpPr txBox="1"/>
          <p:nvPr>
            <p:ph type="title"/>
          </p:nvPr>
        </p:nvSpPr>
        <p:spPr>
          <a:xfrm>
            <a:off x="448050" y="196594"/>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959"/>
              <a:buFont typeface="Calibri"/>
              <a:buNone/>
            </a:pPr>
            <a:r>
              <a:rPr b="1" lang="en-GB" sz="3200">
                <a:solidFill>
                  <a:srgbClr val="FFFFFF"/>
                </a:solidFill>
              </a:rPr>
              <a:t>Lee de nuevo el texto y completa los huecos</a:t>
            </a:r>
            <a:endParaRPr b="1" sz="3200">
              <a:solidFill>
                <a:srgbClr val="FFFFFF"/>
              </a:solidFill>
            </a:endParaRPr>
          </a:p>
        </p:txBody>
      </p:sp>
      <p:sp>
        <p:nvSpPr>
          <p:cNvPr id="149" name="Google Shape;149;p9"/>
          <p:cNvSpPr txBox="1"/>
          <p:nvPr>
            <p:ph idx="1" type="body"/>
          </p:nvPr>
        </p:nvSpPr>
        <p:spPr>
          <a:xfrm>
            <a:off x="457200" y="1417638"/>
            <a:ext cx="8229600" cy="5440362"/>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SzPts val="1700"/>
              <a:buNone/>
            </a:pPr>
            <a:r>
              <a:rPr lang="en-GB" sz="1700">
                <a:solidFill>
                  <a:schemeClr val="dk1"/>
                </a:solidFill>
              </a:rPr>
              <a:t>1 En enero de 2013, el ……….. de una fábrica de Bangladesh mata a ocho …………..</a:t>
            </a:r>
            <a:endParaRPr sz="1800">
              <a:solidFill>
                <a:schemeClr val="dk1"/>
              </a:solidFill>
            </a:endParaRPr>
          </a:p>
          <a:p>
            <a:pPr indent="-342900" lvl="0" marL="342900" rtl="0" algn="l">
              <a:lnSpc>
                <a:spcPct val="80000"/>
              </a:lnSpc>
              <a:spcBef>
                <a:spcPts val="340"/>
              </a:spcBef>
              <a:spcAft>
                <a:spcPts val="0"/>
              </a:spcAft>
              <a:buSzPts val="1700"/>
              <a:buNone/>
            </a:pPr>
            <a:r>
              <a:rPr lang="en-GB" sz="1700">
                <a:solidFill>
                  <a:schemeClr val="dk1"/>
                </a:solidFill>
              </a:rPr>
              <a:t>2 […] los …………. dieron la orden de continuar …………………mientras que el incendio se propagaba.</a:t>
            </a:r>
            <a:endParaRPr/>
          </a:p>
          <a:p>
            <a:pPr indent="-342900" lvl="0" marL="342900" rtl="0" algn="l">
              <a:lnSpc>
                <a:spcPct val="80000"/>
              </a:lnSpc>
              <a:spcBef>
                <a:spcPts val="340"/>
              </a:spcBef>
              <a:spcAft>
                <a:spcPts val="0"/>
              </a:spcAft>
              <a:buSzPts val="1700"/>
              <a:buNone/>
            </a:pPr>
            <a:r>
              <a:rPr lang="en-GB" sz="1700">
                <a:solidFill>
                  <a:schemeClr val="dk1"/>
                </a:solidFill>
              </a:rPr>
              <a:t>3 Estos últimos ………., estos accidentes se han ……………..   en Bangladesh.</a:t>
            </a:r>
            <a:endParaRPr sz="1800">
              <a:solidFill>
                <a:schemeClr val="dk1"/>
              </a:solidFill>
            </a:endParaRPr>
          </a:p>
          <a:p>
            <a:pPr indent="-342900" lvl="0" marL="342900" rtl="0" algn="l">
              <a:lnSpc>
                <a:spcPct val="80000"/>
              </a:lnSpc>
              <a:spcBef>
                <a:spcPts val="340"/>
              </a:spcBef>
              <a:spcAft>
                <a:spcPts val="0"/>
              </a:spcAft>
              <a:buSzPts val="1700"/>
              <a:buNone/>
            </a:pPr>
            <a:r>
              <a:rPr lang="en-GB" sz="1700">
                <a:solidFill>
                  <a:schemeClr val="dk1"/>
                </a:solidFill>
              </a:rPr>
              <a:t>4 En Bangladesh, la …………………… no existe como en países, por ejemplo, España. </a:t>
            </a:r>
            <a:endParaRPr/>
          </a:p>
          <a:p>
            <a:pPr indent="-342900" lvl="0" marL="342900" rtl="0" algn="l">
              <a:lnSpc>
                <a:spcPct val="80000"/>
              </a:lnSpc>
              <a:spcBef>
                <a:spcPts val="340"/>
              </a:spcBef>
              <a:spcAft>
                <a:spcPts val="0"/>
              </a:spcAft>
              <a:buSzPts val="1700"/>
              <a:buNone/>
            </a:pPr>
            <a:r>
              <a:rPr lang="en-GB" sz="1700">
                <a:solidFill>
                  <a:schemeClr val="dk1"/>
                </a:solidFill>
              </a:rPr>
              <a:t>5 […] les obreros están …………, unos treinta euros al …….., y no tienen derecho a protestar.</a:t>
            </a:r>
            <a:endParaRPr sz="1800">
              <a:solidFill>
                <a:schemeClr val="dk1"/>
              </a:solidFill>
            </a:endParaRPr>
          </a:p>
          <a:p>
            <a:pPr indent="-342900" lvl="0" marL="342900" rtl="0" algn="l">
              <a:lnSpc>
                <a:spcPct val="80000"/>
              </a:lnSpc>
              <a:spcBef>
                <a:spcPts val="340"/>
              </a:spcBef>
              <a:spcAft>
                <a:spcPts val="0"/>
              </a:spcAft>
              <a:buSzPts val="1700"/>
              <a:buNone/>
            </a:pPr>
            <a:r>
              <a:rPr lang="en-GB" sz="1700">
                <a:solidFill>
                  <a:schemeClr val="dk1"/>
                </a:solidFill>
              </a:rPr>
              <a:t>6 El ……… de unos vaqueros fabricados en Bangladesh es mucho más …….. que el de la misma prenda fabricada en España.</a:t>
            </a:r>
            <a:endParaRPr/>
          </a:p>
          <a:p>
            <a:pPr indent="-342900" lvl="0" marL="342900" rtl="0" algn="l">
              <a:lnSpc>
                <a:spcPct val="80000"/>
              </a:lnSpc>
              <a:spcBef>
                <a:spcPts val="340"/>
              </a:spcBef>
              <a:spcAft>
                <a:spcPts val="0"/>
              </a:spcAft>
              <a:buSzPts val="1700"/>
              <a:buNone/>
            </a:pPr>
            <a:r>
              <a:rPr lang="en-GB" sz="1700">
                <a:solidFill>
                  <a:schemeClr val="dk1"/>
                </a:solidFill>
              </a:rPr>
              <a:t>7 Los países ………… como Bangladesh dudan de promover ………..</a:t>
            </a:r>
            <a:endParaRPr/>
          </a:p>
          <a:p>
            <a:pPr indent="-342900" lvl="0" marL="342900" rtl="0" algn="l">
              <a:lnSpc>
                <a:spcPct val="80000"/>
              </a:lnSpc>
              <a:spcBef>
                <a:spcPts val="340"/>
              </a:spcBef>
              <a:spcAft>
                <a:spcPts val="0"/>
              </a:spcAft>
              <a:buSzPts val="1700"/>
              <a:buNone/>
            </a:pPr>
            <a:r>
              <a:rPr lang="en-GB" sz="1700">
                <a:solidFill>
                  <a:schemeClr val="dk1"/>
                </a:solidFill>
              </a:rPr>
              <a:t>condiciones de trabajo y mejores sueldos.</a:t>
            </a:r>
            <a:endParaRPr sz="1800">
              <a:solidFill>
                <a:schemeClr val="dk1"/>
              </a:solidFill>
            </a:endParaRPr>
          </a:p>
          <a:p>
            <a:pPr indent="-342900" lvl="0" marL="342900" rtl="0" algn="l">
              <a:lnSpc>
                <a:spcPct val="80000"/>
              </a:lnSpc>
              <a:spcBef>
                <a:spcPts val="340"/>
              </a:spcBef>
              <a:spcAft>
                <a:spcPts val="0"/>
              </a:spcAft>
              <a:buSzPts val="1700"/>
              <a:buNone/>
            </a:pPr>
            <a:r>
              <a:rPr lang="en-GB" sz="1700">
                <a:solidFill>
                  <a:schemeClr val="dk1"/>
                </a:solidFill>
              </a:rPr>
              <a:t>8 </a:t>
            </a:r>
            <a:r>
              <a:rPr lang="en-GB" sz="1800">
                <a:solidFill>
                  <a:schemeClr val="dk1"/>
                </a:solidFill>
              </a:rPr>
              <a:t>………… a los jefes de las empresas de que la ……… de sus obreros ha de ir antes que el dinero </a:t>
            </a:r>
            <a:endParaRPr/>
          </a:p>
          <a:p>
            <a:pPr indent="-342900" lvl="0" marL="342900" rtl="0" algn="l">
              <a:lnSpc>
                <a:spcPct val="80000"/>
              </a:lnSpc>
              <a:spcBef>
                <a:spcPts val="340"/>
              </a:spcBef>
              <a:spcAft>
                <a:spcPts val="0"/>
              </a:spcAft>
              <a:buSzPts val="1700"/>
              <a:buNone/>
            </a:pPr>
            <a:r>
              <a:rPr lang="en-GB" sz="1700">
                <a:solidFill>
                  <a:schemeClr val="dk1"/>
                </a:solidFill>
              </a:rPr>
              <a:t>9 […] </a:t>
            </a:r>
            <a:r>
              <a:rPr lang="en-GB" sz="1800">
                <a:solidFill>
                  <a:schemeClr val="dk1"/>
                </a:solidFill>
              </a:rPr>
              <a:t>asociaciones como </a:t>
            </a:r>
            <a:r>
              <a:rPr i="1" lang="en-GB" sz="1800">
                <a:solidFill>
                  <a:schemeClr val="dk1"/>
                </a:solidFill>
              </a:rPr>
              <a:t>Pueblos solidarios </a:t>
            </a:r>
            <a:r>
              <a:rPr lang="en-GB" sz="1800">
                <a:solidFill>
                  <a:schemeClr val="dk1"/>
                </a:solidFill>
              </a:rPr>
              <a:t>intenten …………………………..a grandes ---………. como H&amp;M o Zara </a:t>
            </a:r>
            <a:endParaRPr/>
          </a:p>
          <a:p>
            <a:pPr indent="-342900" lvl="0" marL="342900" rtl="0" algn="l">
              <a:lnSpc>
                <a:spcPct val="80000"/>
              </a:lnSpc>
              <a:spcBef>
                <a:spcPts val="340"/>
              </a:spcBef>
              <a:spcAft>
                <a:spcPts val="0"/>
              </a:spcAft>
              <a:buSzPts val="1700"/>
              <a:buNone/>
            </a:pPr>
            <a:r>
              <a:rPr lang="en-GB" sz="1700">
                <a:solidFill>
                  <a:schemeClr val="dk1"/>
                </a:solidFill>
              </a:rPr>
              <a:t>10 </a:t>
            </a:r>
            <a:r>
              <a:rPr lang="en-GB" sz="1800">
                <a:solidFill>
                  <a:schemeClr val="dk1"/>
                </a:solidFill>
              </a:rPr>
              <a:t>Algunas marcas anuncian, en sus …………….., que su ropa se fabrica en condiciones ………………. a los derechos del hombre. Pero estas afirmaciones son bastante a menudo falsas. </a:t>
            </a:r>
            <a:endParaRPr sz="1040">
              <a:solidFill>
                <a:schemeClr val="dk1"/>
              </a:solidFill>
            </a:endParaRPr>
          </a:p>
          <a:p>
            <a:pPr indent="-342900" lvl="0" marL="342900" rtl="0" algn="l">
              <a:lnSpc>
                <a:spcPct val="80000"/>
              </a:lnSpc>
              <a:spcBef>
                <a:spcPts val="208"/>
              </a:spcBef>
              <a:spcAft>
                <a:spcPts val="0"/>
              </a:spcAft>
              <a:buClr>
                <a:schemeClr val="dk1"/>
              </a:buClr>
              <a:buSzPts val="1040"/>
              <a:buNone/>
            </a:pPr>
            <a:r>
              <a:rPr lang="en-GB" sz="1040">
                <a:solidFill>
                  <a:schemeClr val="dk1"/>
                </a:solidFill>
              </a:rPr>
              <a:t> </a:t>
            </a:r>
            <a:br>
              <a:rPr lang="en-GB" sz="1040"/>
            </a:br>
            <a:endParaRPr sz="104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2019-11-18T17:02:04Z</dcterms:created>
  <dc:creator>Suzi Bewell</dc:creator>
</cp:coreProperties>
</file>