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comments/comment6.xml" ContentType="application/vnd.openxmlformats-officedocument.presentationml.comments+xml"/>
  <Override PartName="/ppt/notesSlides/notesSlide10.xml" ContentType="application/vnd.openxmlformats-officedocument.presentationml.notesSlide+xml"/>
  <Override PartName="/ppt/comments/comment7.xml" ContentType="application/vnd.openxmlformats-officedocument.presentationml.comments+xml"/>
  <Override PartName="/ppt/notesSlides/notesSlide11.xml" ContentType="application/vnd.openxmlformats-officedocument.presentationml.notesSlide+xml"/>
  <Override PartName="/ppt/comments/comment8.xml" ContentType="application/vnd.openxmlformats-officedocument.presentationml.comments+xml"/>
  <Override PartName="/ppt/notesSlides/notesSlide12.xml" ContentType="application/vnd.openxmlformats-officedocument.presentationml.notesSlide+xml"/>
  <Override PartName="/ppt/comments/comment9.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0.xml" ContentType="application/vnd.openxmlformats-officedocument.presentationml.comment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80" r:id="rId5"/>
    <p:sldId id="259" r:id="rId6"/>
    <p:sldId id="260" r:id="rId7"/>
    <p:sldId id="261" r:id="rId8"/>
    <p:sldId id="262" r:id="rId9"/>
    <p:sldId id="263" r:id="rId10"/>
    <p:sldId id="264" r:id="rId11"/>
    <p:sldId id="265" r:id="rId12"/>
    <p:sldId id="266" r:id="rId13"/>
    <p:sldId id="267" r:id="rId14"/>
    <p:sldId id="268" r:id="rId15"/>
    <p:sldId id="269" r:id="rId16"/>
    <p:sldId id="279" r:id="rId17"/>
  </p:sldIdLst>
  <p:sldSz cx="9144000" cy="6858000" type="screen4x3"/>
  <p:notesSz cx="6858000" cy="9144000"/>
  <p:embeddedFontLst>
    <p:embeddedFont>
      <p:font typeface="Amatic SC" panose="020B0604020202020204" charset="-79"/>
      <p:regular r:id="rId19"/>
      <p:bold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E4c2sbid7rz+QoRqNA5AXWif3E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Schubert" initials="" lastIdx="20" clrIdx="0"/>
  <p:cmAuthor id="1" name="J Morris" initials="J" lastIdx="16" clrIdx="1">
    <p:extLst>
      <p:ext uri="{19B8F6BF-5375-455C-9EA6-DF929625EA0E}">
        <p15:presenceInfo xmlns:p15="http://schemas.microsoft.com/office/powerpoint/2012/main" userId="J Morr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55" autoAdjust="0"/>
  </p:normalViewPr>
  <p:slideViewPr>
    <p:cSldViewPr snapToGrid="0">
      <p:cViewPr varScale="1">
        <p:scale>
          <a:sx n="65" d="100"/>
          <a:sy n="65" d="100"/>
        </p:scale>
        <p:origin x="15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8-18T12:16:45.033" idx="1">
    <p:pos x="6000" y="0"/>
    <p:text>If these are to be read my students, they could be written to be directed at them e.g. You will learn key vocab,
You will improve your reading and listening etc</p:text>
    <p:extLst mod="1">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J3lCKWU"/>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0" dt="2020-08-18T13:03:18.610" idx="12">
    <p:pos x="6000" y="100"/>
    <p:text>The instructions for students are unclear of how to mark the sentences - add what it says in the teachers notes to the slide. 
Also, this exercise requires the students to have the slides printed out - I guess that's why the text is on a seperate transcript - but then I'd write in the lesson plan that students should have the transcript printed off for this exercise.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J3lCKtw"/>
      </p:ext>
    </p:extLst>
  </p:cm>
  <p:cm authorId="0" dt="2020-08-18T13:04:13.595" idx="11">
    <p:pos x="6000" y="0"/>
    <p:text>Another activity for a listening exercise would be to fill in the blanks, or to put German lanuguage summary sentences in the right order.</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J3lCKt4"/>
      </p:ext>
    </p:extLst>
  </p:cm>
  <p:cm authorId="1" dt="2020-08-20T09:26:54.177" idx="12">
    <p:pos x="6000" y="136"/>
    <p:text>I don't think you need an extra listening task, the reading is hard enough</p:text>
    <p:extLst>
      <p:ext uri="{C676402C-5697-4E1C-873F-D02D1690AC5C}">
        <p15:threadingInfo xmlns:p15="http://schemas.microsoft.com/office/powerpoint/2012/main" timeZoneBias="-60">
          <p15:parentCm authorId="0" idx="1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0-08-18T12:18:01.479" idx="2">
    <p:pos x="6000" y="0"/>
    <p:text>I guess this slide is more for the teacher and it's in the lesson plan, so I guess it's not needed here- or if it's to be read by students I'd re-write so that students feel more spoken to</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J3lCKZk"/>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0-08-18T12:19:24.503" idx="3">
    <p:pos x="6000" y="0"/>
    <p:text>An idea to start the lesson and make the topic  more personal and tangible: get all students or one student to look at an accessible label in one of their pieces of clothing e.g. a coat/jumper and see where that has been produced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J3lCKaA"/>
      </p:ext>
    </p:extLst>
  </p:cm>
  <p:cm authorId="1" dt="2020-08-20T08:55:20.176" idx="2">
    <p:pos x="6000" y="136"/>
    <p:text>a good iead if students volunteer</p:text>
    <p:extLst>
      <p:ext uri="{C676402C-5697-4E1C-873F-D02D1690AC5C}">
        <p15:threadingInfo xmlns:p15="http://schemas.microsoft.com/office/powerpoint/2012/main" timeZoneBias="-60">
          <p15:parentCm authorId="0" idx="3"/>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0-08-18T12:31:05.546" idx="4">
    <p:pos x="6000" y="0"/>
    <p:text>It's good if the instructions are also written out for students to read (either in German or in English, depending on what is required at GCSE exam level) e.g. Lese den text durch/lese den text laut vor und übersetze die Wörter in fetter Schrift.
When teaching languages and vocab, it's also good to get students to apply/use the words they've just learnt to strengthen their memory e.g. optional exercise to use each of the 7 words in a sentence.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J3lCKlg"/>
      </p:ext>
    </p:extLst>
  </p:cm>
  <p:cm authorId="1" dt="2020-08-20T08:57:04.402" idx="3">
    <p:pos x="6000" y="136"/>
    <p:text>I would add the instructions in German and English to the worksheet.</p:text>
    <p:extLst>
      <p:ext uri="{C676402C-5697-4E1C-873F-D02D1690AC5C}">
        <p15:threadingInfo xmlns:p15="http://schemas.microsoft.com/office/powerpoint/2012/main" timeZoneBias="-60">
          <p15:parentCm authorId="0" idx="4"/>
        </p15:threadingInfo>
      </p:ext>
    </p:extLst>
  </p:cm>
  <p:cm authorId="1" dt="2020-08-20T09:03:44.099" idx="4">
    <p:pos x="6000" y="272"/>
    <p:text>Not sure students would need to practise the words as they don't need to learn to actively use them.</p:text>
    <p:extLst>
      <p:ext uri="{C676402C-5697-4E1C-873F-D02D1690AC5C}">
        <p15:threadingInfo xmlns:p15="http://schemas.microsoft.com/office/powerpoint/2012/main" timeZoneBias="-60">
          <p15:parentCm authorId="0" idx="4"/>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20-08-18T12:36:57.496" idx="6">
    <p:pos x="6000" y="100"/>
    <p:text>It's unclear what students should do with these questions i.e. there should be instructions e.g. discuss these questions with your partner in English/German or in German: "Bespreche diese Verständnisfragen mit deinem Nachbar auf English/Deutsch"</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J3lCKmE"/>
      </p:ext>
    </p:extLst>
  </p:cm>
  <p:cm authorId="1" dt="2020-08-20T09:10:00.453" idx="5">
    <p:pos x="6000" y="236"/>
    <p:text>I would put the questions on the worksheet as well so sutdents know what information to look out for - but overall the text is very hard so might be best to do as whole class activity.</p:text>
    <p:extLst>
      <p:ext uri="{C676402C-5697-4E1C-873F-D02D1690AC5C}">
        <p15:threadingInfo xmlns:p15="http://schemas.microsoft.com/office/powerpoint/2012/main" timeZoneBias="-60">
          <p15:parentCm authorId="0" idx="6"/>
        </p15:threadingInfo>
      </p:ext>
    </p:extLst>
  </p:cm>
  <p:cm authorId="0" dt="2020-08-18T12:47:38.046" idx="5">
    <p:pos x="6000" y="0"/>
    <p:text>If I were leading this session, I would expect this first part to fill one complete lesson e.g. 40-60 minutes - I would give teachers a bit of a heads up in the lesson plan that the content in the powerpoint is worth two or three lessons probably.</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J3lCKng"/>
      </p:ext>
    </p:extLst>
  </p:cm>
  <p:cm authorId="1" dt="2020-08-20T09:10:24.601" idx="6">
    <p:pos x="6000" y="136"/>
    <p:text>yes, text would take a long time to go through</p:text>
    <p:extLst>
      <p:ext uri="{C676402C-5697-4E1C-873F-D02D1690AC5C}">
        <p15:threadingInfo xmlns:p15="http://schemas.microsoft.com/office/powerpoint/2012/main" timeZoneBias="-60">
          <p15:parentCm authorId="0" idx="5"/>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20-08-18T12:52:55.252" idx="7">
    <p:pos x="0" y="71"/>
    <p:text>Here's a German version of a similar video about opnions about fast fashion and Rana Plaza. https://www.youtube.com/watch?v=3ArXxezDhMY
I think it's better if German students watch German language videos in their German lessons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J3lCKo0"/>
      </p:ext>
    </p:extLst>
  </p:cm>
  <p:cm authorId="1" dt="2020-08-20T09:15:43.113" idx="7">
    <p:pos x="0" y="207"/>
    <p:text>I watched the German video and it looks really useful.  It has text which would make it easier to understand and the vocab is not too hard, as long as the teacher keeps pausing to check understanding.</p:text>
    <p:extLst>
      <p:ext uri="{C676402C-5697-4E1C-873F-D02D1690AC5C}">
        <p15:threadingInfo xmlns:p15="http://schemas.microsoft.com/office/powerpoint/2012/main" timeZoneBias="-60">
          <p15:parentCm authorId="0" idx="7"/>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0" dt="2020-08-18T12:57:50.928" idx="8">
    <p:pos x="6000" y="0"/>
    <p:text>I would suggest that the title and instructions for the research activitiy should also be written in German. 
E.g. "Zeit zum Nachforschen" (Time to research)
Instructions: Finde im internet informazion um die Fragen zu beantworten und schreibe einen Satz auf Deutsch als Antwort zu jeder Frage. (Find information on the internet for each question and write a sentence in German to answer each question</p:text>
    <p:extLst mod="1">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J3lCKs4"/>
      </p:ext>
    </p:extLst>
  </p:cm>
  <p:cm authorId="1" dt="2020-08-20T09:16:07.253" idx="8">
    <p:pos x="6000" y="136"/>
    <p:text>Typo here: Nachforschen</p:text>
    <p:extLst>
      <p:ext uri="{C676402C-5697-4E1C-873F-D02D1690AC5C}">
        <p15:threadingInfo xmlns:p15="http://schemas.microsoft.com/office/powerpoint/2012/main" timeZoneBias="-60">
          <p15:parentCm authorId="0" idx="8"/>
        </p15:threadingInfo>
      </p:ext>
    </p:extLst>
  </p:cm>
  <p:cm authorId="1" dt="2020-08-20T09:18:48.078" idx="9">
    <p:pos x="6000" y="272"/>
    <p:text>Information</p:text>
    <p:extLst>
      <p:ext uri="{C676402C-5697-4E1C-873F-D02D1690AC5C}">
        <p15:threadingInfo xmlns:p15="http://schemas.microsoft.com/office/powerpoint/2012/main" timeZoneBias="-60">
          <p15:parentCm authorId="0" idx="8"/>
        </p15:threadingInfo>
      </p:ext>
    </p:extLst>
  </p:cm>
  <p:cm authorId="1" dt="2020-08-20T09:22:18.147" idx="10">
    <p:pos x="6000" y="408"/>
    <p:text>the reseeach questions are quite hard to understand in German, I would put the English as well, but still ask for short answer in German</p:text>
    <p:extLst>
      <p:ext uri="{C676402C-5697-4E1C-873F-D02D1690AC5C}">
        <p15:threadingInfo xmlns:p15="http://schemas.microsoft.com/office/powerpoint/2012/main" timeZoneBias="-60">
          <p15:parentCm authorId="0" idx="8"/>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0" dt="2020-08-18T12:58:30.622" idx="9">
    <p:pos x="6000" y="0"/>
    <p:text>I don't really see why you need the exercise and questions in English as it won't help the students learn or practice German</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J3lCKtA"/>
      </p:ext>
    </p:extLst>
  </p:cm>
  <p:cm authorId="1" dt="2020-08-20T09:22:34.281" idx="11">
    <p:pos x="6000" y="136"/>
    <p:text>see previous slide</p:text>
    <p:extLst>
      <p:ext uri="{C676402C-5697-4E1C-873F-D02D1690AC5C}">
        <p15:threadingInfo xmlns:p15="http://schemas.microsoft.com/office/powerpoint/2012/main" timeZoneBias="-60">
          <p15:parentCm authorId="0" idx="9"/>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0" dt="2020-08-18T12:59:03.220" idx="10">
    <p:pos x="6000" y="0"/>
    <p:text>I've made corrections to the German on the word document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J3lCKt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1jour1actu.com/monde/usines-de-vetements-au-bangladesh/"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1jour1actu.com/monde/usines-de-vetements-au-bangladesh/"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https://pixabay.com/de/photos/shopping-mall-speicher-einzelhandel-509536/</a:t>
            </a: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Solutions: 1 – China; 2 – e.g. Primark, H&amp;M, Zara; 3 – lower production costs, lower health&amp; safety standards; lower wages for workers; offer clothes for lower prices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https://pixabay.com/de/illustrations/banner-header-fragezeichen-frage-1090830/</a:t>
            </a:r>
            <a:endParaRPr/>
          </a:p>
        </p:txBody>
      </p:sp>
      <p:sp>
        <p:nvSpPr>
          <p:cNvPr id="152" name="Google Shape;15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Solutions: 1 – China; 2 – e.g. Primark, H&amp;M, Zara; 3 – lower production costs, lower health&amp; safety standards; lower wages for workers; offer clothes for lower prices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https://pixabay.com/de/illustrations/banner-header-fragezeichen-frage-1090830/</a:t>
            </a:r>
            <a:endParaRPr/>
          </a:p>
        </p:txBody>
      </p:sp>
      <p:sp>
        <p:nvSpPr>
          <p:cNvPr id="160" name="Google Shape;160;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sz="1200"/>
              <a:t>Listen to the audio files (6 paragraphs); students can read along using the transcript (for audio files, transcript and vocabulary list see resource section on our website)</a:t>
            </a:r>
            <a:endParaRPr/>
          </a:p>
          <a:p>
            <a:pPr marL="0" lvl="0" indent="0" algn="l" rtl="0">
              <a:lnSpc>
                <a:spcPct val="100000"/>
              </a:lnSpc>
              <a:spcBef>
                <a:spcPts val="0"/>
              </a:spcBef>
              <a:spcAft>
                <a:spcPts val="0"/>
              </a:spcAft>
              <a:buSzPts val="1400"/>
              <a:buNone/>
            </a:pPr>
            <a:r>
              <a:rPr lang="en-GB" sz="1200"/>
              <a:t>Students work in pairs or small groups and re-read the text. </a:t>
            </a:r>
            <a:endParaRPr/>
          </a:p>
          <a:p>
            <a:pPr marL="0" lvl="0" indent="0" algn="l" rtl="0">
              <a:lnSpc>
                <a:spcPct val="100000"/>
              </a:lnSpc>
              <a:spcBef>
                <a:spcPts val="0"/>
              </a:spcBef>
              <a:spcAft>
                <a:spcPts val="0"/>
              </a:spcAft>
              <a:buSzPts val="1400"/>
              <a:buNone/>
            </a:pPr>
            <a:r>
              <a:rPr lang="en-GB" sz="1200"/>
              <a:t>Source translated from French into German (AC):</a:t>
            </a:r>
            <a:endParaRPr/>
          </a:p>
          <a:p>
            <a:pPr marL="0" lvl="0" indent="0" algn="l" rtl="0">
              <a:lnSpc>
                <a:spcPct val="100000"/>
              </a:lnSpc>
              <a:spcBef>
                <a:spcPts val="0"/>
              </a:spcBef>
              <a:spcAft>
                <a:spcPts val="0"/>
              </a:spcAft>
              <a:buSzPts val="1400"/>
              <a:buNone/>
            </a:pPr>
            <a:r>
              <a:rPr lang="en-GB" sz="1200" u="sng">
                <a:solidFill>
                  <a:schemeClr val="hlink"/>
                </a:solidFill>
                <a:hlinkClick r:id="rId3"/>
              </a:rPr>
              <a:t>https://www.1jour1actu.com/monde/usines-de-vetements-au-bangladesh/</a:t>
            </a:r>
            <a:r>
              <a:rPr lang="en-GB" sz="1200"/>
              <a:t> </a:t>
            </a:r>
            <a:endParaRPr/>
          </a:p>
        </p:txBody>
      </p:sp>
      <p:sp>
        <p:nvSpPr>
          <p:cNvPr id="168" name="Google Shape;1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sz="1200"/>
              <a:t>Listen to the audio files (6 paragraphs); students can read along using the transcript (for audio files, transcript and vocabulary list see resource section on our website)</a:t>
            </a:r>
            <a:endParaRPr/>
          </a:p>
          <a:p>
            <a:pPr marL="0" lvl="0" indent="0" algn="l" rtl="0">
              <a:lnSpc>
                <a:spcPct val="100000"/>
              </a:lnSpc>
              <a:spcBef>
                <a:spcPts val="0"/>
              </a:spcBef>
              <a:spcAft>
                <a:spcPts val="0"/>
              </a:spcAft>
              <a:buSzPts val="1400"/>
              <a:buNone/>
            </a:pPr>
            <a:r>
              <a:rPr lang="en-GB" sz="1200"/>
              <a:t>Students work in pairs or small groups and re-read the text. </a:t>
            </a:r>
            <a:endParaRPr/>
          </a:p>
          <a:p>
            <a:pPr marL="0" lvl="0" indent="0" algn="l" rtl="0">
              <a:lnSpc>
                <a:spcPct val="100000"/>
              </a:lnSpc>
              <a:spcBef>
                <a:spcPts val="0"/>
              </a:spcBef>
              <a:spcAft>
                <a:spcPts val="0"/>
              </a:spcAft>
              <a:buSzPts val="1400"/>
              <a:buNone/>
            </a:pPr>
            <a:r>
              <a:rPr lang="en-GB" sz="1200"/>
              <a:t>Source translated from French into German (AC):</a:t>
            </a:r>
            <a:endParaRPr/>
          </a:p>
          <a:p>
            <a:pPr marL="0" lvl="0" indent="0" algn="l" rtl="0">
              <a:lnSpc>
                <a:spcPct val="100000"/>
              </a:lnSpc>
              <a:spcBef>
                <a:spcPts val="0"/>
              </a:spcBef>
              <a:spcAft>
                <a:spcPts val="0"/>
              </a:spcAft>
              <a:buSzPts val="1400"/>
              <a:buNone/>
            </a:pPr>
            <a:r>
              <a:rPr lang="en-GB" sz="1200" u="sng">
                <a:solidFill>
                  <a:schemeClr val="hlink"/>
                </a:solidFill>
                <a:hlinkClick r:id="rId3"/>
              </a:rPr>
              <a:t>https://www.1jour1actu.com/monde/usines-de-vetements-au-bangladesh/</a:t>
            </a:r>
            <a:r>
              <a:rPr lang="en-GB" sz="1200"/>
              <a:t> </a:t>
            </a:r>
            <a:endParaRPr/>
          </a:p>
          <a:p>
            <a:pPr marL="0" lvl="0" indent="0" algn="l" rtl="0">
              <a:lnSpc>
                <a:spcPct val="100000"/>
              </a:lnSpc>
              <a:spcBef>
                <a:spcPts val="0"/>
              </a:spcBef>
              <a:spcAft>
                <a:spcPts val="0"/>
              </a:spcAft>
              <a:buSzPts val="1400"/>
              <a:buNone/>
            </a:pPr>
            <a:endParaRPr/>
          </a:p>
        </p:txBody>
      </p:sp>
      <p:sp>
        <p:nvSpPr>
          <p:cNvPr id="178" name="Google Shape;17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(Optional activity) Students underline the sentences in the text or write the letter next to the paragraph</a:t>
            </a:r>
            <a:endParaRPr dirty="0"/>
          </a:p>
        </p:txBody>
      </p:sp>
      <p:sp>
        <p:nvSpPr>
          <p:cNvPr id="187" name="Google Shape;18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6b84d1fb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76b84d1fb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76b84d1fb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6b84d1fbd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76b84d1fbd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g76b84d1fbd_0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6b84d1fbd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76b84d1fbd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g76b84d1fbd_0_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Discuss with students. </a:t>
            </a:r>
            <a:endParaRPr/>
          </a:p>
          <a:p>
            <a:pPr marL="0" marR="0" lvl="0" indent="0" algn="l" rtl="0">
              <a:lnSpc>
                <a:spcPct val="100000"/>
              </a:lnSpc>
              <a:spcBef>
                <a:spcPts val="0"/>
              </a:spcBef>
              <a:spcAft>
                <a:spcPts val="0"/>
              </a:spcAft>
              <a:buClr>
                <a:srgbClr val="000000"/>
              </a:buClr>
              <a:buSzPts val="1400"/>
              <a:buFont typeface="Arial"/>
              <a:buNone/>
            </a:pPr>
            <a:r>
              <a:rPr lang="en-G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You can watch the following video with them: https://www.youtube.com/watch?v=Gp9Vo2W_8rI</a:t>
            </a:r>
            <a:r>
              <a:rPr lang="en-GB"/>
              <a:t> (Primark - Shopping despite Scandal)</a:t>
            </a:r>
            <a:endParaRPr/>
          </a:p>
          <a:p>
            <a:pPr marL="0" lvl="0" indent="0" algn="l" rtl="0">
              <a:lnSpc>
                <a:spcPct val="100000"/>
              </a:lnSpc>
              <a:spcBef>
                <a:spcPts val="0"/>
              </a:spcBef>
              <a:spcAft>
                <a:spcPts val="0"/>
              </a:spcAft>
              <a:buSzPts val="1400"/>
              <a:buNone/>
            </a:pPr>
            <a:endParaRPr/>
          </a:p>
        </p:txBody>
      </p:sp>
      <p:sp>
        <p:nvSpPr>
          <p:cNvPr id="107" name="Google Shape;10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 These images could be used to further discuss the poor working conditions of employees in clothes factories linked to companies such as Primark and fast fashion </a:t>
            </a:r>
            <a:endParaRPr/>
          </a:p>
          <a:p>
            <a:pPr marL="0" lvl="0" indent="0" algn="l" rtl="0">
              <a:lnSpc>
                <a:spcPct val="100000"/>
              </a:lnSpc>
              <a:spcBef>
                <a:spcPts val="0"/>
              </a:spcBef>
              <a:spcAft>
                <a:spcPts val="0"/>
              </a:spcAft>
              <a:buSzPts val="1400"/>
              <a:buNone/>
            </a:pPr>
            <a:r>
              <a:rPr lang="en-GB"/>
              <a:t>Source: https://www.lalibre.be/lifestyle/magazine/primark-trois-appels-a-l-aide-decouverts-et-une-grosse-question-d-ethique-qui-se-pose-53abf0bf357059db44c51b3e </a:t>
            </a:r>
            <a:endParaRPr/>
          </a:p>
        </p:txBody>
      </p:sp>
      <p:sp>
        <p:nvSpPr>
          <p:cNvPr id="114" name="Google Shape;11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These images could be used to further discuss the poor working conditions of employees in clothes factories linked to companies such as Primark</a:t>
            </a:r>
            <a:endParaRPr/>
          </a:p>
          <a:p>
            <a:pPr marL="0" lvl="0" indent="0" algn="l" rtl="0">
              <a:lnSpc>
                <a:spcPct val="100000"/>
              </a:lnSpc>
              <a:spcBef>
                <a:spcPts val="0"/>
              </a:spcBef>
              <a:spcAft>
                <a:spcPts val="0"/>
              </a:spcAft>
              <a:buSzPts val="1400"/>
              <a:buNone/>
            </a:pPr>
            <a:r>
              <a:rPr lang="en-GB"/>
              <a:t>Source: https://www.lalibre.be/lifestyle/magazine/primark-trois-appels-a-l-aide-decouverts-et-une-grosse-question-d-ethique-qui-se-pose-53abf0bf357059db44c51b3e </a:t>
            </a:r>
            <a:endParaRPr/>
          </a:p>
          <a:p>
            <a:pPr marL="0" lvl="0" indent="0" algn="l" rtl="0">
              <a:lnSpc>
                <a:spcPct val="100000"/>
              </a:lnSpc>
              <a:spcBef>
                <a:spcPts val="0"/>
              </a:spcBef>
              <a:spcAft>
                <a:spcPts val="0"/>
              </a:spcAft>
              <a:buSzPts val="1400"/>
              <a:buNone/>
            </a:pPr>
            <a:endParaRPr/>
          </a:p>
        </p:txBody>
      </p:sp>
      <p:sp>
        <p:nvSpPr>
          <p:cNvPr id="120" name="Google Shape;12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dirty="0"/>
              <a:t>Students skim read the text and find the translations of the words highlighted in bold; they can use the online dictionary www.leo.org</a:t>
            </a:r>
            <a:endParaRPr dirty="0"/>
          </a:p>
          <a:p>
            <a:pPr marL="0" lvl="0" indent="0" algn="l" rtl="0">
              <a:lnSpc>
                <a:spcPct val="100000"/>
              </a:lnSpc>
              <a:spcBef>
                <a:spcPts val="0"/>
              </a:spcBef>
              <a:spcAft>
                <a:spcPts val="0"/>
              </a:spcAft>
              <a:buSzPts val="1400"/>
              <a:buNone/>
            </a:pPr>
            <a:r>
              <a:rPr lang="en-GB" dirty="0"/>
              <a:t>Solutions: label, washing instruction, outcry,  working conditions, waiting queue, to collapse, low-cost/cheap</a:t>
            </a:r>
            <a:endParaRPr dirty="0"/>
          </a:p>
          <a:p>
            <a:pPr marL="0" lvl="0" indent="0" algn="l" rtl="0">
              <a:lnSpc>
                <a:spcPct val="100000"/>
              </a:lnSpc>
              <a:spcBef>
                <a:spcPts val="0"/>
              </a:spcBef>
              <a:spcAft>
                <a:spcPts val="0"/>
              </a:spcAft>
              <a:buSzPts val="1400"/>
              <a:buNone/>
            </a:pPr>
            <a:r>
              <a:rPr lang="en-GB" dirty="0"/>
              <a:t>Translated from French to German (AC) </a:t>
            </a:r>
            <a:br>
              <a:rPr lang="en-GB" dirty="0"/>
            </a:br>
            <a:r>
              <a:rPr lang="en-GB" dirty="0"/>
              <a:t>Source: https://www.lalibre.be/lifestyle/magazine/un-appel-a-l-aide-decouvert-dans-une-etiquette-primark-53a9865a3570c0e74341a5b7 </a:t>
            </a:r>
            <a:endParaRPr dirty="0"/>
          </a:p>
        </p:txBody>
      </p:sp>
      <p:sp>
        <p:nvSpPr>
          <p:cNvPr id="127" name="Google Shape;12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Not a solitary incident at all, as more messages found in clothes</a:t>
            </a:r>
            <a:endParaRPr/>
          </a:p>
          <a:p>
            <a:pPr marL="0" lvl="0" indent="0" algn="l" rtl="0">
              <a:lnSpc>
                <a:spcPct val="100000"/>
              </a:lnSpc>
              <a:spcBef>
                <a:spcPts val="0"/>
              </a:spcBef>
              <a:spcAft>
                <a:spcPts val="0"/>
              </a:spcAft>
              <a:buSzPts val="1400"/>
              <a:buNone/>
            </a:pPr>
            <a:r>
              <a:rPr lang="en-GB"/>
              <a:t>https://www.faz.net/aktuell/wirtschaft/unternehmen/primark-hilferufe-von-arbeitern-in-kleidung-eingenaeht-13011531.html</a:t>
            </a:r>
            <a:endParaRPr/>
          </a:p>
          <a:p>
            <a:pPr marL="0" lvl="0" indent="0" algn="l" rtl="0">
              <a:lnSpc>
                <a:spcPct val="100000"/>
              </a:lnSpc>
              <a:spcBef>
                <a:spcPts val="0"/>
              </a:spcBef>
              <a:spcAft>
                <a:spcPts val="0"/>
              </a:spcAft>
              <a:buSzPts val="1400"/>
              <a:buNone/>
            </a:pPr>
            <a:r>
              <a:rPr lang="en-GB"/>
              <a:t>https://www.sueddeutsche.de/wirtschaft/billigmode-kette-primark-kunden-finden-eingenaehte-hilferufe-in-kleidung-1.2017423</a:t>
            </a:r>
            <a:endParaRPr/>
          </a:p>
          <a:p>
            <a:pPr marL="0" lvl="0" indent="0" algn="l" rtl="0">
              <a:lnSpc>
                <a:spcPct val="100000"/>
              </a:lnSpc>
              <a:spcBef>
                <a:spcPts val="0"/>
              </a:spcBef>
              <a:spcAft>
                <a:spcPts val="0"/>
              </a:spcAft>
              <a:buSzPts val="1400"/>
              <a:buNone/>
            </a:pPr>
            <a:endParaRPr/>
          </a:p>
        </p:txBody>
      </p:sp>
      <p:sp>
        <p:nvSpPr>
          <p:cNvPr id="135" name="Google Shape;13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dirty="0"/>
              <a:t>Video on Fast Fashion:  https://www.youtube.com/watch?v=3ArXxezDhMY</a:t>
            </a:r>
          </a:p>
          <a:p>
            <a:pPr marL="0" lvl="0" indent="0" algn="l" rtl="0">
              <a:lnSpc>
                <a:spcPct val="100000"/>
              </a:lnSpc>
              <a:spcBef>
                <a:spcPts val="0"/>
              </a:spcBef>
              <a:spcAft>
                <a:spcPts val="0"/>
              </a:spcAft>
              <a:buSzPts val="1400"/>
              <a:buNone/>
            </a:pPr>
            <a:r>
              <a:rPr lang="en-GB" dirty="0"/>
              <a:t>Update on Rana Plaza: https://www.faz.net/aktuell/wirtschaft/unternehmen/primark-hilferufe-von-arbeitern-in-kleidung-eingenaeht-13011531.html</a:t>
            </a:r>
            <a:endParaRPr dirty="0"/>
          </a:p>
          <a:p>
            <a:pPr marL="0" lvl="0" indent="0" algn="l" rtl="0">
              <a:lnSpc>
                <a:spcPct val="100000"/>
              </a:lnSpc>
              <a:spcBef>
                <a:spcPts val="0"/>
              </a:spcBef>
              <a:spcAft>
                <a:spcPts val="0"/>
              </a:spcAft>
              <a:buSzPts val="1400"/>
              <a:buNone/>
            </a:pPr>
            <a:r>
              <a:rPr lang="en-GB" dirty="0"/>
              <a:t>https://www.theguardian.com/global-development/2018/apr/24/bangladeshi-police-target-garment-workers-union-rana-plaza-five-years-on</a:t>
            </a:r>
            <a:endParaRPr dirty="0"/>
          </a:p>
          <a:p>
            <a:pPr marL="0" lvl="0" indent="0" algn="l" rtl="0">
              <a:lnSpc>
                <a:spcPct val="100000"/>
              </a:lnSpc>
              <a:spcBef>
                <a:spcPts val="0"/>
              </a:spcBef>
              <a:spcAft>
                <a:spcPts val="0"/>
              </a:spcAft>
              <a:buSzPts val="1400"/>
              <a:buNone/>
            </a:pPr>
            <a:r>
              <a:rPr lang="en-GB" dirty="0"/>
              <a:t>Picture source: https://www.nytimes.com/2013/05/23/world/asia/report-on-bangladesh-building-collapse-finds-widespread-blame.html</a:t>
            </a:r>
            <a:endParaRPr dirty="0"/>
          </a:p>
        </p:txBody>
      </p:sp>
      <p:sp>
        <p:nvSpPr>
          <p:cNvPr id="143" name="Google Shape;143;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3ArXxezDhM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omments" Target="../comments/commen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6.png"/><Relationship Id="rId4" Type="http://schemas.openxmlformats.org/officeDocument/2006/relationships/hyperlink" Target="https://www.youtube.com/watch?v=Gp9Vo2W_8r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92000"/>
          </a:blip>
          <a:srcRect/>
          <a:stretch/>
        </p:blipFill>
        <p:spPr>
          <a:xfrm>
            <a:off x="0" y="0"/>
            <a:ext cx="9144000" cy="6858000"/>
          </a:xfrm>
          <a:prstGeom prst="rect">
            <a:avLst/>
          </a:prstGeom>
          <a:noFill/>
          <a:ln>
            <a:noFill/>
          </a:ln>
        </p:spPr>
      </p:pic>
      <p:sp>
        <p:nvSpPr>
          <p:cNvPr id="89" name="Google Shape;89;p1"/>
          <p:cNvSpPr/>
          <p:nvPr/>
        </p:nvSpPr>
        <p:spPr>
          <a:xfrm>
            <a:off x="240150" y="908925"/>
            <a:ext cx="6505500" cy="5873100"/>
          </a:xfrm>
          <a:prstGeom prst="ellipse">
            <a:avLst/>
          </a:prstGeom>
          <a:solidFill>
            <a:srgbClr val="00ACD8">
              <a:alpha val="73725"/>
            </a:srgbClr>
          </a:solidFill>
          <a:ln w="9525" cap="flat" cmpd="sng">
            <a:solidFill>
              <a:srgbClr val="00AC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557072" y="3110253"/>
            <a:ext cx="58716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err="1">
                <a:solidFill>
                  <a:srgbClr val="FFFFFF"/>
                </a:solidFill>
                <a:latin typeface="Calibri"/>
                <a:ea typeface="Calibri"/>
                <a:cs typeface="Calibri"/>
                <a:sym typeface="Calibri"/>
              </a:rPr>
              <a:t>Nachhaltiger</a:t>
            </a:r>
            <a:r>
              <a:rPr lang="en-GB" sz="4800" b="1" i="0" u="none" strike="noStrike" cap="none" dirty="0">
                <a:solidFill>
                  <a:srgbClr val="FFFFFF"/>
                </a:solidFill>
                <a:latin typeface="Calibri"/>
                <a:ea typeface="Calibri"/>
                <a:cs typeface="Calibri"/>
                <a:sym typeface="Calibri"/>
              </a:rPr>
              <a:t> </a:t>
            </a:r>
            <a:r>
              <a:rPr lang="en-GB" sz="4800" b="1" i="0" u="none" strike="noStrike" cap="none" dirty="0" err="1">
                <a:solidFill>
                  <a:srgbClr val="FFFFFF"/>
                </a:solidFill>
                <a:latin typeface="Calibri"/>
                <a:ea typeface="Calibri"/>
                <a:cs typeface="Calibri"/>
                <a:sym typeface="Calibri"/>
              </a:rPr>
              <a:t>Konsum</a:t>
            </a:r>
            <a:endParaRPr lang="en-GB" sz="4800" b="1"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800"/>
              <a:buFont typeface="Arial"/>
              <a:buNone/>
            </a:pPr>
            <a:r>
              <a:rPr lang="en-GB" sz="4800" b="1" dirty="0">
                <a:solidFill>
                  <a:srgbClr val="FFFFFF"/>
                </a:solidFill>
                <a:latin typeface="Calibri"/>
                <a:ea typeface="Amatic SC"/>
                <a:cs typeface="Calibri"/>
                <a:sym typeface="Calibri"/>
              </a:rPr>
              <a:t>Lesson 1</a:t>
            </a:r>
            <a:endParaRPr sz="4800" b="1" i="0" u="none" strike="noStrike" cap="none" dirty="0">
              <a:solidFill>
                <a:srgbClr val="FFFFFF"/>
              </a:solidFill>
              <a:latin typeface="Amatic SC"/>
              <a:ea typeface="Amatic SC"/>
              <a:cs typeface="Amatic SC"/>
              <a:sym typeface="Amatic S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5"/>
          <p:cNvSpPr/>
          <p:nvPr/>
        </p:nvSpPr>
        <p:spPr>
          <a:xfrm>
            <a:off x="415550" y="1470158"/>
            <a:ext cx="8312900" cy="5074837"/>
          </a:xfrm>
          <a:prstGeom prst="roundRect">
            <a:avLst>
              <a:gd name="adj" fmla="val 1011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35"/>
          <p:cNvSpPr txBox="1">
            <a:spLocks noGrp="1"/>
          </p:cNvSpPr>
          <p:nvPr>
            <p:ph type="title"/>
          </p:nvPr>
        </p:nvSpPr>
        <p:spPr>
          <a:xfrm>
            <a:off x="0" y="113671"/>
            <a:ext cx="9144000" cy="84657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4400"/>
              <a:buFont typeface="Calibri"/>
              <a:buNone/>
            </a:pPr>
            <a:r>
              <a:rPr lang="en-GB" sz="3959" b="1" dirty="0">
                <a:solidFill>
                  <a:srgbClr val="FFFFFF"/>
                </a:solidFill>
              </a:rPr>
              <a:t>Rana Plaza – </a:t>
            </a:r>
            <a:br>
              <a:rPr lang="en-GB" sz="3959" b="1" dirty="0">
                <a:solidFill>
                  <a:srgbClr val="FFFFFF"/>
                </a:solidFill>
              </a:rPr>
            </a:br>
            <a:r>
              <a:rPr lang="en-GB" sz="3240" b="1" u="sng" dirty="0">
                <a:solidFill>
                  <a:srgbClr val="FFFFFF"/>
                </a:solidFill>
                <a:hlinkClick r:id="rId3"/>
              </a:rPr>
              <a:t>The Problem with </a:t>
            </a:r>
            <a:r>
              <a:rPr lang="en-GB" sz="3240" b="1" u="sng" dirty="0">
                <a:solidFill>
                  <a:srgbClr val="FFFFFF"/>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Fast</a:t>
            </a:r>
            <a:r>
              <a:rPr lang="en-GB" sz="3240" b="1" u="sng" dirty="0">
                <a:solidFill>
                  <a:srgbClr val="FFFFFF"/>
                </a:solidFill>
                <a:hlinkClick r:id="rId3"/>
              </a:rPr>
              <a:t> Fashion </a:t>
            </a:r>
            <a:endParaRPr sz="3240" b="1" dirty="0">
              <a:solidFill>
                <a:srgbClr val="FFFFFF"/>
              </a:solidFill>
            </a:endParaRPr>
          </a:p>
        </p:txBody>
      </p:sp>
      <p:sp>
        <p:nvSpPr>
          <p:cNvPr id="147" name="Google Shape;147;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p:txBody>
      </p:sp>
      <p:pic>
        <p:nvPicPr>
          <p:cNvPr id="2" name="Picture 1">
            <a:extLst>
              <a:ext uri="{FF2B5EF4-FFF2-40B4-BE49-F238E27FC236}">
                <a16:creationId xmlns:a16="http://schemas.microsoft.com/office/drawing/2014/main" id="{D67906AF-B1A9-4C24-B6E0-FC4AB3ED39A7}"/>
              </a:ext>
            </a:extLst>
          </p:cNvPr>
          <p:cNvPicPr>
            <a:picLocks noChangeAspect="1"/>
          </p:cNvPicPr>
          <p:nvPr/>
        </p:nvPicPr>
        <p:blipFill>
          <a:blip r:embed="rId4"/>
          <a:stretch>
            <a:fillRect/>
          </a:stretch>
        </p:blipFill>
        <p:spPr>
          <a:xfrm>
            <a:off x="803787" y="1888990"/>
            <a:ext cx="7536426" cy="423717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3" name="Google Shape;137;p14">
            <a:extLst>
              <a:ext uri="{FF2B5EF4-FFF2-40B4-BE49-F238E27FC236}">
                <a16:creationId xmlns:a16="http://schemas.microsoft.com/office/drawing/2014/main" id="{CC627436-F068-4CF4-9F21-C15867139245}"/>
              </a:ext>
            </a:extLst>
          </p:cNvPr>
          <p:cNvSpPr/>
          <p:nvPr/>
        </p:nvSpPr>
        <p:spPr>
          <a:xfrm>
            <a:off x="172763" y="1393147"/>
            <a:ext cx="8514137" cy="5110089"/>
          </a:xfrm>
          <a:prstGeom prst="roundRect">
            <a:avLst>
              <a:gd name="adj" fmla="val 1011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
          <p:cNvSpPr txBox="1">
            <a:spLocks noGrp="1"/>
          </p:cNvSpPr>
          <p:nvPr>
            <p:ph type="body" idx="1"/>
          </p:nvPr>
        </p:nvSpPr>
        <p:spPr>
          <a:xfrm>
            <a:off x="172763" y="1600200"/>
            <a:ext cx="8798466" cy="5110089"/>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None/>
            </a:pPr>
            <a:r>
              <a:rPr lang="de-DE" sz="2400" dirty="0"/>
              <a:t>Finde im internet informazion um die Fragen zu beantworten und schreibe einen Satz auf Deutsch als Antwort zu jeder Frage.</a:t>
            </a:r>
          </a:p>
          <a:p>
            <a:pPr marL="342900" lvl="0" indent="-342900" algn="l" rtl="0">
              <a:lnSpc>
                <a:spcPct val="80000"/>
              </a:lnSpc>
              <a:spcBef>
                <a:spcPts val="0"/>
              </a:spcBef>
              <a:spcAft>
                <a:spcPts val="0"/>
              </a:spcAft>
              <a:buClr>
                <a:schemeClr val="dk1"/>
              </a:buClr>
              <a:buSzPts val="2960"/>
              <a:buNone/>
            </a:pPr>
            <a:endParaRPr sz="2400" dirty="0"/>
          </a:p>
          <a:p>
            <a:pPr marL="342900" lvl="0" indent="-342900" algn="l" rtl="0">
              <a:lnSpc>
                <a:spcPct val="80000"/>
              </a:lnSpc>
              <a:spcBef>
                <a:spcPts val="592"/>
              </a:spcBef>
              <a:spcAft>
                <a:spcPts val="0"/>
              </a:spcAft>
              <a:buSzPts val="2960"/>
              <a:buNone/>
            </a:pPr>
            <a:r>
              <a:rPr lang="en-GB" sz="2960" dirty="0"/>
              <a:t>1 Welches Land </a:t>
            </a:r>
            <a:r>
              <a:rPr lang="en-GB" sz="2960" dirty="0" err="1"/>
              <a:t>produziert</a:t>
            </a:r>
            <a:r>
              <a:rPr lang="en-GB" sz="2960" dirty="0"/>
              <a:t> und </a:t>
            </a:r>
            <a:r>
              <a:rPr lang="en-GB" sz="2960" dirty="0" err="1"/>
              <a:t>exportiert</a:t>
            </a:r>
            <a:r>
              <a:rPr lang="en-GB" sz="2960" dirty="0"/>
              <a:t> die </a:t>
            </a:r>
            <a:r>
              <a:rPr lang="en-GB" sz="2960" dirty="0" err="1"/>
              <a:t>meisten</a:t>
            </a:r>
            <a:r>
              <a:rPr lang="en-GB" sz="2960" dirty="0"/>
              <a:t> </a:t>
            </a:r>
            <a:r>
              <a:rPr lang="en-GB" sz="2960" dirty="0" err="1"/>
              <a:t>Kleidungsstücke</a:t>
            </a:r>
            <a:r>
              <a:rPr lang="en-GB" sz="2960" dirty="0"/>
              <a:t> der Welt?</a:t>
            </a:r>
            <a:endParaRPr dirty="0"/>
          </a:p>
          <a:p>
            <a:pPr marL="342900" lvl="0" indent="-342900" algn="l" rtl="0">
              <a:lnSpc>
                <a:spcPct val="80000"/>
              </a:lnSpc>
              <a:spcBef>
                <a:spcPts val="592"/>
              </a:spcBef>
              <a:spcAft>
                <a:spcPts val="0"/>
              </a:spcAft>
              <a:buSzPts val="2960"/>
              <a:buNone/>
            </a:pPr>
            <a:endParaRPr dirty="0"/>
          </a:p>
          <a:p>
            <a:pPr marL="342900" lvl="0" indent="-342900" algn="l" rtl="0">
              <a:lnSpc>
                <a:spcPct val="80000"/>
              </a:lnSpc>
              <a:spcBef>
                <a:spcPts val="592"/>
              </a:spcBef>
              <a:spcAft>
                <a:spcPts val="0"/>
              </a:spcAft>
              <a:buSzPts val="2960"/>
              <a:buNone/>
            </a:pPr>
            <a:r>
              <a:rPr lang="en-GB" sz="2960" dirty="0"/>
              <a:t>2 </a:t>
            </a:r>
            <a:r>
              <a:rPr lang="en-GB" sz="2960" dirty="0" err="1"/>
              <a:t>Welche</a:t>
            </a:r>
            <a:r>
              <a:rPr lang="en-GB" sz="2960" dirty="0"/>
              <a:t> </a:t>
            </a:r>
            <a:r>
              <a:rPr lang="en-GB" sz="2960" dirty="0" err="1"/>
              <a:t>beliebten</a:t>
            </a:r>
            <a:r>
              <a:rPr lang="en-GB" sz="2960" dirty="0"/>
              <a:t> </a:t>
            </a:r>
            <a:r>
              <a:rPr lang="en-GB" sz="2960" dirty="0" err="1"/>
              <a:t>Bekleidungsmarken</a:t>
            </a:r>
            <a:r>
              <a:rPr lang="en-GB" sz="2960" dirty="0"/>
              <a:t> </a:t>
            </a:r>
            <a:r>
              <a:rPr lang="en-GB" sz="2960" dirty="0" err="1"/>
              <a:t>produzieren</a:t>
            </a:r>
            <a:r>
              <a:rPr lang="en-GB" sz="2960" dirty="0"/>
              <a:t> </a:t>
            </a:r>
            <a:r>
              <a:rPr lang="en-GB" sz="2960" dirty="0" err="1"/>
              <a:t>ihre</a:t>
            </a:r>
            <a:r>
              <a:rPr lang="en-GB" sz="2960" dirty="0"/>
              <a:t> </a:t>
            </a:r>
            <a:r>
              <a:rPr lang="en-GB" sz="2960" dirty="0" err="1"/>
              <a:t>Kleidung</a:t>
            </a:r>
            <a:r>
              <a:rPr lang="en-GB" sz="2960" dirty="0"/>
              <a:t> in </a:t>
            </a:r>
            <a:r>
              <a:rPr lang="en-GB" sz="2960" dirty="0" err="1"/>
              <a:t>Entwicklungsländern</a:t>
            </a:r>
            <a:r>
              <a:rPr lang="en-GB" sz="2960" dirty="0"/>
              <a:t> </a:t>
            </a:r>
            <a:r>
              <a:rPr lang="en-GB" sz="2960" dirty="0" err="1"/>
              <a:t>wie</a:t>
            </a:r>
            <a:r>
              <a:rPr lang="en-GB" sz="2960" dirty="0"/>
              <a:t> </a:t>
            </a:r>
            <a:r>
              <a:rPr lang="en-GB" sz="2960" dirty="0" err="1"/>
              <a:t>Bangladesch</a:t>
            </a:r>
            <a:r>
              <a:rPr lang="en-GB" sz="2960" dirty="0"/>
              <a:t>? </a:t>
            </a:r>
            <a:endParaRPr dirty="0"/>
          </a:p>
          <a:p>
            <a:pPr marL="342900" lvl="0" indent="-342900" algn="l" rtl="0">
              <a:lnSpc>
                <a:spcPct val="80000"/>
              </a:lnSpc>
              <a:spcBef>
                <a:spcPts val="592"/>
              </a:spcBef>
              <a:spcAft>
                <a:spcPts val="0"/>
              </a:spcAft>
              <a:buSzPts val="2960"/>
              <a:buNone/>
            </a:pPr>
            <a:endParaRPr dirty="0"/>
          </a:p>
          <a:p>
            <a:pPr marL="342900" lvl="0" indent="-342900" algn="l" rtl="0">
              <a:lnSpc>
                <a:spcPct val="80000"/>
              </a:lnSpc>
              <a:spcBef>
                <a:spcPts val="592"/>
              </a:spcBef>
              <a:spcAft>
                <a:spcPts val="0"/>
              </a:spcAft>
              <a:buSzPts val="2960"/>
              <a:buNone/>
            </a:pPr>
            <a:r>
              <a:rPr lang="en-GB" sz="2960" dirty="0"/>
              <a:t>3 </a:t>
            </a:r>
            <a:r>
              <a:rPr lang="en-GB" sz="2960" dirty="0" err="1"/>
              <a:t>Warum</a:t>
            </a:r>
            <a:r>
              <a:rPr lang="en-GB" sz="2960" dirty="0"/>
              <a:t> </a:t>
            </a:r>
            <a:r>
              <a:rPr lang="en-GB" sz="2960" dirty="0" err="1"/>
              <a:t>produzieren</a:t>
            </a:r>
            <a:r>
              <a:rPr lang="en-GB" sz="2960" dirty="0"/>
              <a:t> </a:t>
            </a:r>
            <a:r>
              <a:rPr lang="en-GB" sz="2960" dirty="0" err="1"/>
              <a:t>große</a:t>
            </a:r>
            <a:r>
              <a:rPr lang="en-GB" sz="2960" dirty="0"/>
              <a:t> </a:t>
            </a:r>
            <a:r>
              <a:rPr lang="en-GB" sz="2960" dirty="0" err="1"/>
              <a:t>westliche</a:t>
            </a:r>
            <a:r>
              <a:rPr lang="en-GB" sz="2960" dirty="0"/>
              <a:t> </a:t>
            </a:r>
            <a:r>
              <a:rPr lang="en-GB" sz="2960" dirty="0" err="1"/>
              <a:t>Marken</a:t>
            </a:r>
            <a:r>
              <a:rPr lang="en-GB" sz="2960" dirty="0"/>
              <a:t> </a:t>
            </a:r>
            <a:r>
              <a:rPr lang="en-GB" sz="2960" dirty="0" err="1"/>
              <a:t>ihre</a:t>
            </a:r>
            <a:r>
              <a:rPr lang="en-GB" sz="2960" dirty="0"/>
              <a:t> </a:t>
            </a:r>
            <a:r>
              <a:rPr lang="en-GB" sz="2960" dirty="0" err="1"/>
              <a:t>Kleidung</a:t>
            </a:r>
            <a:r>
              <a:rPr lang="en-GB" sz="2960" dirty="0"/>
              <a:t> in </a:t>
            </a:r>
            <a:r>
              <a:rPr lang="en-GB" sz="2960" dirty="0" err="1"/>
              <a:t>Entwicklungsländern</a:t>
            </a:r>
            <a:r>
              <a:rPr lang="en-GB" sz="2960" dirty="0"/>
              <a:t>? </a:t>
            </a:r>
            <a:endParaRPr sz="2960" dirty="0"/>
          </a:p>
          <a:p>
            <a:pPr marL="342900" lvl="0" indent="-342900" algn="l" rtl="0">
              <a:lnSpc>
                <a:spcPct val="80000"/>
              </a:lnSpc>
              <a:spcBef>
                <a:spcPts val="592"/>
              </a:spcBef>
              <a:spcAft>
                <a:spcPts val="0"/>
              </a:spcAft>
              <a:buClr>
                <a:schemeClr val="dk1"/>
              </a:buClr>
              <a:buSzPts val="2960"/>
              <a:buNone/>
            </a:pPr>
            <a:endParaRPr sz="2960" dirty="0"/>
          </a:p>
        </p:txBody>
      </p:sp>
      <p:sp>
        <p:nvSpPr>
          <p:cNvPr id="6" name="TextBox 5">
            <a:extLst>
              <a:ext uri="{FF2B5EF4-FFF2-40B4-BE49-F238E27FC236}">
                <a16:creationId xmlns:a16="http://schemas.microsoft.com/office/drawing/2014/main" id="{D6EA4E3A-D4C2-4D6A-BDB4-7833C3B05547}"/>
              </a:ext>
            </a:extLst>
          </p:cNvPr>
          <p:cNvSpPr txBox="1"/>
          <p:nvPr/>
        </p:nvSpPr>
        <p:spPr>
          <a:xfrm>
            <a:off x="1700275" y="354764"/>
            <a:ext cx="7270954" cy="769441"/>
          </a:xfrm>
          <a:prstGeom prst="rect">
            <a:avLst/>
          </a:prstGeom>
          <a:noFill/>
        </p:spPr>
        <p:txBody>
          <a:bodyPr wrap="square">
            <a:spAutoFit/>
          </a:bodyPr>
          <a:lstStyle/>
          <a:p>
            <a:r>
              <a:rPr lang="en-GB" sz="4400" b="1" dirty="0">
                <a:solidFill>
                  <a:schemeClr val="bg1"/>
                </a:solidFill>
                <a:latin typeface="Calibri" panose="020F0502020204030204" pitchFamily="34" charset="0"/>
                <a:cs typeface="Calibri" panose="020F0502020204030204" pitchFamily="34" charset="0"/>
              </a:rPr>
              <a:t>Zeit </a:t>
            </a:r>
            <a:r>
              <a:rPr lang="en-GB" sz="4400" b="1" dirty="0" err="1">
                <a:solidFill>
                  <a:schemeClr val="bg1"/>
                </a:solidFill>
                <a:latin typeface="Calibri" panose="020F0502020204030204" pitchFamily="34" charset="0"/>
                <a:cs typeface="Calibri" panose="020F0502020204030204" pitchFamily="34" charset="0"/>
              </a:rPr>
              <a:t>zum</a:t>
            </a:r>
            <a:r>
              <a:rPr lang="en-GB" sz="4400" b="1" dirty="0">
                <a:solidFill>
                  <a:schemeClr val="bg1"/>
                </a:solidFill>
                <a:latin typeface="Calibri" panose="020F0502020204030204" pitchFamily="34" charset="0"/>
                <a:cs typeface="Calibri" panose="020F0502020204030204" pitchFamily="34" charset="0"/>
              </a:rPr>
              <a:t> </a:t>
            </a:r>
            <a:r>
              <a:rPr lang="en-GB" sz="4400" b="1" dirty="0" err="1">
                <a:solidFill>
                  <a:schemeClr val="bg1"/>
                </a:solidFill>
                <a:latin typeface="Calibri" panose="020F0502020204030204" pitchFamily="34" charset="0"/>
                <a:cs typeface="Calibri" panose="020F0502020204030204" pitchFamily="34" charset="0"/>
              </a:rPr>
              <a:t>Nachforschen</a:t>
            </a:r>
            <a:endParaRPr lang="en-GB" sz="4400" b="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3" name="Google Shape;137;p14">
            <a:extLst>
              <a:ext uri="{FF2B5EF4-FFF2-40B4-BE49-F238E27FC236}">
                <a16:creationId xmlns:a16="http://schemas.microsoft.com/office/drawing/2014/main" id="{442B06DF-E891-45B1-84BC-B3C8199F9822}"/>
              </a:ext>
            </a:extLst>
          </p:cNvPr>
          <p:cNvSpPr/>
          <p:nvPr/>
        </p:nvSpPr>
        <p:spPr>
          <a:xfrm>
            <a:off x="172763" y="1393147"/>
            <a:ext cx="8798466" cy="5110089"/>
          </a:xfrm>
          <a:prstGeom prst="roundRect">
            <a:avLst>
              <a:gd name="adj" fmla="val 1011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36"/>
          <p:cNvSpPr txBox="1">
            <a:spLocks noGrp="1"/>
          </p:cNvSpPr>
          <p:nvPr>
            <p:ph type="body" idx="1"/>
          </p:nvPr>
        </p:nvSpPr>
        <p:spPr>
          <a:xfrm>
            <a:off x="172763" y="1600200"/>
            <a:ext cx="8798466" cy="5110089"/>
          </a:xfrm>
          <a:prstGeom prst="rect">
            <a:avLst/>
          </a:prstGeom>
          <a:noFill/>
          <a:ln>
            <a:noFill/>
          </a:ln>
        </p:spPr>
        <p:txBody>
          <a:bodyPr spcFirstLastPara="1" wrap="square" lIns="91425" tIns="45700" rIns="91425" bIns="45700" anchor="t" anchorCtr="0">
            <a:normAutofit/>
          </a:bodyPr>
          <a:lstStyle/>
          <a:p>
            <a:pPr marL="342900" lvl="0" indent="-342900" algn="ctr" rtl="0">
              <a:lnSpc>
                <a:spcPct val="80000"/>
              </a:lnSpc>
              <a:spcBef>
                <a:spcPts val="0"/>
              </a:spcBef>
              <a:spcAft>
                <a:spcPts val="0"/>
              </a:spcAft>
              <a:buClr>
                <a:schemeClr val="dk1"/>
              </a:buClr>
              <a:buSzPts val="2960"/>
              <a:buNone/>
            </a:pPr>
            <a:r>
              <a:rPr lang="en-GB" sz="2400" dirty="0"/>
              <a:t>Find information on the internet for each question and</a:t>
            </a:r>
          </a:p>
          <a:p>
            <a:pPr marL="342900" lvl="0" indent="-342900" algn="ctr" rtl="0">
              <a:lnSpc>
                <a:spcPct val="80000"/>
              </a:lnSpc>
              <a:spcBef>
                <a:spcPts val="0"/>
              </a:spcBef>
              <a:spcAft>
                <a:spcPts val="0"/>
              </a:spcAft>
              <a:buClr>
                <a:schemeClr val="dk1"/>
              </a:buClr>
              <a:buSzPts val="2960"/>
              <a:buNone/>
            </a:pPr>
            <a:r>
              <a:rPr lang="en-GB" sz="2400" dirty="0"/>
              <a:t>write a sentence in German to answer each question:</a:t>
            </a:r>
            <a:endParaRPr sz="2400" dirty="0"/>
          </a:p>
          <a:p>
            <a:pPr marL="342900" lvl="0" indent="-342900" algn="l" rtl="0">
              <a:lnSpc>
                <a:spcPct val="80000"/>
              </a:lnSpc>
              <a:spcBef>
                <a:spcPts val="0"/>
              </a:spcBef>
              <a:spcAft>
                <a:spcPts val="0"/>
              </a:spcAft>
              <a:buClr>
                <a:schemeClr val="dk1"/>
              </a:buClr>
              <a:buSzPts val="2960"/>
              <a:buNone/>
            </a:pPr>
            <a:endParaRPr dirty="0"/>
          </a:p>
          <a:p>
            <a:pPr marL="342900" lvl="0" indent="-342900" algn="l" rtl="0">
              <a:lnSpc>
                <a:spcPct val="80000"/>
              </a:lnSpc>
              <a:spcBef>
                <a:spcPts val="592"/>
              </a:spcBef>
              <a:spcAft>
                <a:spcPts val="0"/>
              </a:spcAft>
              <a:buSzPts val="2960"/>
              <a:buNone/>
            </a:pPr>
            <a:r>
              <a:rPr lang="en-GB" sz="2960" dirty="0"/>
              <a:t>1 Which country produces and exports most of</a:t>
            </a:r>
            <a:r>
              <a:rPr lang="en-GB" sz="2800" dirty="0"/>
              <a:t> </a:t>
            </a:r>
            <a:r>
              <a:rPr lang="en-GB" sz="2960" dirty="0"/>
              <a:t>the world’s clothes?</a:t>
            </a:r>
            <a:endParaRPr dirty="0"/>
          </a:p>
          <a:p>
            <a:pPr marL="342900" lvl="0" indent="-342900" algn="l" rtl="0">
              <a:lnSpc>
                <a:spcPct val="80000"/>
              </a:lnSpc>
              <a:spcBef>
                <a:spcPts val="592"/>
              </a:spcBef>
              <a:spcAft>
                <a:spcPts val="0"/>
              </a:spcAft>
              <a:buClr>
                <a:schemeClr val="dk1"/>
              </a:buClr>
              <a:buSzPts val="2960"/>
              <a:buNone/>
            </a:pPr>
            <a:endParaRPr dirty="0"/>
          </a:p>
          <a:p>
            <a:pPr marL="342900" lvl="0" indent="-342900" algn="l" rtl="0">
              <a:lnSpc>
                <a:spcPct val="80000"/>
              </a:lnSpc>
              <a:spcBef>
                <a:spcPts val="592"/>
              </a:spcBef>
              <a:spcAft>
                <a:spcPts val="0"/>
              </a:spcAft>
              <a:buClr>
                <a:schemeClr val="dk1"/>
              </a:buClr>
              <a:buSzPts val="2960"/>
              <a:buNone/>
            </a:pPr>
            <a:r>
              <a:rPr lang="en-GB" sz="2960" dirty="0"/>
              <a:t>2 What popular clothing brands produce their clothes in developing countries like Bangladesh? </a:t>
            </a:r>
            <a:endParaRPr dirty="0"/>
          </a:p>
          <a:p>
            <a:pPr marL="342900" lvl="0" indent="-342900" algn="l" rtl="0">
              <a:lnSpc>
                <a:spcPct val="80000"/>
              </a:lnSpc>
              <a:spcBef>
                <a:spcPts val="592"/>
              </a:spcBef>
              <a:spcAft>
                <a:spcPts val="0"/>
              </a:spcAft>
              <a:buClr>
                <a:schemeClr val="dk1"/>
              </a:buClr>
              <a:buSzPts val="2960"/>
              <a:buNone/>
            </a:pPr>
            <a:endParaRPr dirty="0"/>
          </a:p>
          <a:p>
            <a:pPr marL="342900" lvl="0" indent="-342900" algn="l" rtl="0">
              <a:lnSpc>
                <a:spcPct val="80000"/>
              </a:lnSpc>
              <a:spcBef>
                <a:spcPts val="592"/>
              </a:spcBef>
              <a:spcAft>
                <a:spcPts val="0"/>
              </a:spcAft>
              <a:buClr>
                <a:schemeClr val="dk1"/>
              </a:buClr>
              <a:buSzPts val="2960"/>
              <a:buNone/>
            </a:pPr>
            <a:r>
              <a:rPr lang="en-GB" sz="2960" dirty="0"/>
              <a:t>3 Why do big Western brands produce their clothes in developing countries? </a:t>
            </a:r>
            <a:endParaRPr dirty="0"/>
          </a:p>
          <a:p>
            <a:pPr marL="342900" lvl="0" indent="-342900" algn="l" rtl="0">
              <a:lnSpc>
                <a:spcPct val="80000"/>
              </a:lnSpc>
              <a:spcBef>
                <a:spcPts val="592"/>
              </a:spcBef>
              <a:spcAft>
                <a:spcPts val="0"/>
              </a:spcAft>
              <a:buClr>
                <a:schemeClr val="dk1"/>
              </a:buClr>
              <a:buSzPts val="2960"/>
              <a:buNone/>
            </a:pPr>
            <a:endParaRPr sz="2960" dirty="0"/>
          </a:p>
          <a:p>
            <a:pPr marL="342900" lvl="0" indent="-342900" algn="l" rtl="0">
              <a:lnSpc>
                <a:spcPct val="80000"/>
              </a:lnSpc>
              <a:spcBef>
                <a:spcPts val="592"/>
              </a:spcBef>
              <a:spcAft>
                <a:spcPts val="0"/>
              </a:spcAft>
              <a:buClr>
                <a:schemeClr val="dk1"/>
              </a:buClr>
              <a:buSzPts val="2960"/>
              <a:buNone/>
            </a:pPr>
            <a:endParaRPr sz="2960" dirty="0"/>
          </a:p>
        </p:txBody>
      </p:sp>
      <p:sp>
        <p:nvSpPr>
          <p:cNvPr id="2" name="TextBox 1">
            <a:extLst>
              <a:ext uri="{FF2B5EF4-FFF2-40B4-BE49-F238E27FC236}">
                <a16:creationId xmlns:a16="http://schemas.microsoft.com/office/drawing/2014/main" id="{D368E9BC-74CF-4794-9CB7-9A2C5A1EA2ED}"/>
              </a:ext>
            </a:extLst>
          </p:cNvPr>
          <p:cNvSpPr txBox="1"/>
          <p:nvPr/>
        </p:nvSpPr>
        <p:spPr>
          <a:xfrm>
            <a:off x="1700275" y="354764"/>
            <a:ext cx="7270954" cy="769441"/>
          </a:xfrm>
          <a:prstGeom prst="rect">
            <a:avLst/>
          </a:prstGeom>
          <a:noFill/>
        </p:spPr>
        <p:txBody>
          <a:bodyPr wrap="square">
            <a:spAutoFit/>
          </a:bodyPr>
          <a:lstStyle/>
          <a:p>
            <a:r>
              <a:rPr lang="en-GB" sz="4400" b="1" dirty="0">
                <a:solidFill>
                  <a:schemeClr val="bg1"/>
                </a:solidFill>
                <a:latin typeface="Calibri" panose="020F0502020204030204" pitchFamily="34" charset="0"/>
                <a:cs typeface="Calibri" panose="020F0502020204030204" pitchFamily="34" charset="0"/>
              </a:rPr>
              <a:t>Zeit </a:t>
            </a:r>
            <a:r>
              <a:rPr lang="en-GB" sz="4400" b="1" dirty="0" err="1">
                <a:solidFill>
                  <a:schemeClr val="bg1"/>
                </a:solidFill>
                <a:latin typeface="Calibri" panose="020F0502020204030204" pitchFamily="34" charset="0"/>
                <a:cs typeface="Calibri" panose="020F0502020204030204" pitchFamily="34" charset="0"/>
              </a:rPr>
              <a:t>zum</a:t>
            </a:r>
            <a:r>
              <a:rPr lang="en-GB" sz="4400" b="1" dirty="0">
                <a:solidFill>
                  <a:schemeClr val="bg1"/>
                </a:solidFill>
                <a:latin typeface="Calibri" panose="020F0502020204030204" pitchFamily="34" charset="0"/>
                <a:cs typeface="Calibri" panose="020F0502020204030204" pitchFamily="34" charset="0"/>
              </a:rPr>
              <a:t> </a:t>
            </a:r>
            <a:r>
              <a:rPr lang="en-GB" sz="4400" b="1" dirty="0" err="1">
                <a:solidFill>
                  <a:schemeClr val="bg1"/>
                </a:solidFill>
                <a:latin typeface="Calibri" panose="020F0502020204030204" pitchFamily="34" charset="0"/>
                <a:cs typeface="Calibri" panose="020F0502020204030204" pitchFamily="34" charset="0"/>
              </a:rPr>
              <a:t>Nachforschen</a:t>
            </a:r>
            <a:endParaRPr lang="en-GB" sz="4400" b="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p:nvPr/>
        </p:nvSpPr>
        <p:spPr>
          <a:xfrm>
            <a:off x="211014" y="132110"/>
            <a:ext cx="8573061" cy="6535976"/>
          </a:xfrm>
          <a:prstGeom prst="roundRect">
            <a:avLst>
              <a:gd name="adj" fmla="val 1224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7"/>
          <p:cNvSpPr txBox="1">
            <a:spLocks noGrp="1"/>
          </p:cNvSpPr>
          <p:nvPr>
            <p:ph type="body" idx="1"/>
          </p:nvPr>
        </p:nvSpPr>
        <p:spPr>
          <a:xfrm>
            <a:off x="100341" y="189914"/>
            <a:ext cx="8573061" cy="6478172"/>
          </a:xfrm>
          <a:prstGeom prst="rect">
            <a:avLst/>
          </a:prstGeom>
          <a:noFill/>
          <a:ln>
            <a:noFill/>
          </a:ln>
        </p:spPr>
        <p:txBody>
          <a:bodyPr spcFirstLastPara="1" wrap="square" lIns="91425" tIns="45700" rIns="91425" bIns="45700" anchor="t" anchorCtr="0">
            <a:normAutofit/>
          </a:bodyPr>
          <a:lstStyle/>
          <a:p>
            <a:pPr marL="342900" lvl="0" indent="-342900" algn="ctr" rtl="0">
              <a:lnSpc>
                <a:spcPct val="90000"/>
              </a:lnSpc>
              <a:spcBef>
                <a:spcPts val="0"/>
              </a:spcBef>
              <a:spcAft>
                <a:spcPts val="0"/>
              </a:spcAft>
              <a:buClr>
                <a:schemeClr val="dk1"/>
              </a:buClr>
              <a:buSzPts val="3200"/>
              <a:buNone/>
            </a:pPr>
            <a:r>
              <a:rPr lang="en-GB" sz="2960">
                <a:solidFill>
                  <a:srgbClr val="FFFFFF"/>
                </a:solidFill>
              </a:rPr>
              <a:t>	</a:t>
            </a:r>
            <a:r>
              <a:rPr lang="en-GB" sz="3145" b="1" u="sng">
                <a:solidFill>
                  <a:schemeClr val="dk1"/>
                </a:solidFill>
              </a:rPr>
              <a:t>Der echte Preis einer Jeans aus Bangladesch</a:t>
            </a:r>
            <a:endParaRPr sz="2960">
              <a:solidFill>
                <a:schemeClr val="dk1"/>
              </a:solidFill>
            </a:endParaRPr>
          </a:p>
          <a:p>
            <a:pPr marL="342900" lvl="0" indent="-342900" algn="l" rtl="0">
              <a:lnSpc>
                <a:spcPct val="90000"/>
              </a:lnSpc>
              <a:spcBef>
                <a:spcPts val="432"/>
              </a:spcBef>
              <a:spcAft>
                <a:spcPts val="0"/>
              </a:spcAft>
              <a:buClr>
                <a:schemeClr val="dk1"/>
              </a:buClr>
              <a:buSzPts val="2162"/>
              <a:buNone/>
            </a:pPr>
            <a:endParaRPr sz="1999"/>
          </a:p>
          <a:p>
            <a:pPr marL="342900" lvl="0" indent="-342900" algn="l" rtl="0">
              <a:lnSpc>
                <a:spcPct val="90000"/>
              </a:lnSpc>
              <a:spcBef>
                <a:spcPts val="380"/>
              </a:spcBef>
              <a:spcAft>
                <a:spcPts val="0"/>
              </a:spcAft>
              <a:buSzPts val="1900"/>
              <a:buNone/>
            </a:pPr>
            <a:r>
              <a:rPr lang="en-GB" sz="1757"/>
              <a:t>	</a:t>
            </a:r>
            <a:r>
              <a:rPr lang="en-GB" sz="2220"/>
              <a:t>Im Januar 2013 kamen bei einem </a:t>
            </a:r>
            <a:r>
              <a:rPr lang="en-GB" sz="2220" b="1"/>
              <a:t>Brand</a:t>
            </a:r>
            <a:r>
              <a:rPr lang="en-GB" sz="2220"/>
              <a:t> in einer </a:t>
            </a:r>
            <a:r>
              <a:rPr lang="en-GB" sz="2220" b="1"/>
              <a:t>Fabrik</a:t>
            </a:r>
            <a:r>
              <a:rPr lang="en-GB" sz="2220"/>
              <a:t> in Bangladesch acht </a:t>
            </a:r>
            <a:r>
              <a:rPr lang="en-GB" sz="2220" b="1"/>
              <a:t>Arbeiter</a:t>
            </a:r>
            <a:r>
              <a:rPr lang="en-GB" sz="2220"/>
              <a:t> ums Leben.  Die </a:t>
            </a:r>
            <a:r>
              <a:rPr lang="en-GB" sz="2220" b="1"/>
              <a:t>Untersuchung</a:t>
            </a:r>
            <a:r>
              <a:rPr lang="en-GB" sz="2220"/>
              <a:t> zeigt, dass das </a:t>
            </a:r>
            <a:r>
              <a:rPr lang="en-GB" sz="2220" b="1"/>
              <a:t>Feuer</a:t>
            </a:r>
            <a:r>
              <a:rPr lang="en-GB" sz="2220"/>
              <a:t> wegen unsicherer elektrischer Installationen </a:t>
            </a:r>
            <a:r>
              <a:rPr lang="en-GB" sz="2220" b="1"/>
              <a:t>ausbrach</a:t>
            </a:r>
            <a:r>
              <a:rPr lang="en-GB" sz="2220"/>
              <a:t>.  </a:t>
            </a:r>
            <a:r>
              <a:rPr lang="en-GB" sz="2220" b="1"/>
              <a:t>Überlebende</a:t>
            </a:r>
            <a:r>
              <a:rPr lang="en-GB" sz="2220"/>
              <a:t> sagten, dass die </a:t>
            </a:r>
            <a:r>
              <a:rPr lang="en-GB" sz="2220" b="1"/>
              <a:t>Verantwortlichen</a:t>
            </a:r>
            <a:r>
              <a:rPr lang="en-GB" sz="2220"/>
              <a:t> den </a:t>
            </a:r>
            <a:r>
              <a:rPr lang="en-GB" sz="2220" b="1"/>
              <a:t>Befehl</a:t>
            </a:r>
            <a:r>
              <a:rPr lang="en-GB" sz="2220"/>
              <a:t> gaben, die Arbeit </a:t>
            </a:r>
            <a:r>
              <a:rPr lang="en-GB" sz="2220" b="1"/>
              <a:t>fortzusetzen</a:t>
            </a:r>
            <a:r>
              <a:rPr lang="en-GB" sz="2220"/>
              <a:t>, während sich das Feuer </a:t>
            </a:r>
            <a:r>
              <a:rPr lang="en-GB" sz="2220" b="1"/>
              <a:t>ausbreitete</a:t>
            </a:r>
            <a:r>
              <a:rPr lang="en-GB" sz="2220"/>
              <a:t>.  </a:t>
            </a:r>
            <a:endParaRPr/>
          </a:p>
          <a:p>
            <a:pPr marL="342900" lvl="0" indent="-342900" algn="l" rtl="0">
              <a:lnSpc>
                <a:spcPct val="90000"/>
              </a:lnSpc>
              <a:spcBef>
                <a:spcPts val="380"/>
              </a:spcBef>
              <a:spcAft>
                <a:spcPts val="0"/>
              </a:spcAft>
              <a:buSzPts val="1900"/>
              <a:buNone/>
            </a:pPr>
            <a:r>
              <a:rPr lang="en-GB" sz="2220"/>
              <a:t>	</a:t>
            </a:r>
            <a:endParaRPr/>
          </a:p>
          <a:p>
            <a:pPr marL="342900" lvl="0" indent="-342900" algn="l" rtl="0">
              <a:lnSpc>
                <a:spcPct val="90000"/>
              </a:lnSpc>
              <a:spcBef>
                <a:spcPts val="380"/>
              </a:spcBef>
              <a:spcAft>
                <a:spcPts val="0"/>
              </a:spcAft>
              <a:buSzPts val="1900"/>
              <a:buNone/>
            </a:pPr>
            <a:r>
              <a:rPr lang="en-GB" sz="2220"/>
              <a:t>      In den letzten Jahren haben solche </a:t>
            </a:r>
            <a:r>
              <a:rPr lang="en-GB" sz="2220" b="1"/>
              <a:t>Unfälle</a:t>
            </a:r>
            <a:r>
              <a:rPr lang="en-GB" sz="2220"/>
              <a:t> in Bangladesch </a:t>
            </a:r>
            <a:r>
              <a:rPr lang="en-GB" sz="2220" b="1"/>
              <a:t>zugenommen</a:t>
            </a:r>
            <a:r>
              <a:rPr lang="en-GB" sz="2220"/>
              <a:t>. Im November 2012 sind 1120 Menschen an ihrem </a:t>
            </a:r>
            <a:r>
              <a:rPr lang="en-GB" sz="2220" b="1"/>
              <a:t>Arbeitsplatz</a:t>
            </a:r>
            <a:r>
              <a:rPr lang="en-GB" sz="2220"/>
              <a:t> in der Fabrik </a:t>
            </a:r>
            <a:r>
              <a:rPr lang="en-GB" sz="2220" b="1"/>
              <a:t>verbrannt</a:t>
            </a:r>
            <a:r>
              <a:rPr lang="en-GB" sz="2220"/>
              <a:t>. In Bangladesch gibt es keinen </a:t>
            </a:r>
            <a:r>
              <a:rPr lang="en-GB" sz="2220" b="1"/>
              <a:t>Arbeitsschutz</a:t>
            </a:r>
            <a:r>
              <a:rPr lang="en-GB" sz="2220"/>
              <a:t>, wo viele </a:t>
            </a:r>
            <a:r>
              <a:rPr lang="en-GB" sz="2220" b="1"/>
              <a:t>Gesetze</a:t>
            </a:r>
            <a:r>
              <a:rPr lang="en-GB" sz="2220"/>
              <a:t> die </a:t>
            </a:r>
            <a:r>
              <a:rPr lang="en-GB" sz="2220" b="1"/>
              <a:t>Sicherheit</a:t>
            </a:r>
            <a:r>
              <a:rPr lang="en-GB" sz="2220"/>
              <a:t> am Arbeitsplatz regeln.  Wenn diese Regeln nicht </a:t>
            </a:r>
            <a:r>
              <a:rPr lang="en-GB" sz="2220" b="1"/>
              <a:t>eingehalten</a:t>
            </a:r>
            <a:r>
              <a:rPr lang="en-GB" sz="2220"/>
              <a:t> werden, muss die Fabrik schließen oder eine hohe </a:t>
            </a:r>
            <a:r>
              <a:rPr lang="en-GB" sz="2220" b="1"/>
              <a:t>Geldstrafe</a:t>
            </a:r>
            <a:r>
              <a:rPr lang="en-GB" sz="2220"/>
              <a:t> zahlen.  </a:t>
            </a:r>
            <a:endParaRPr/>
          </a:p>
          <a:p>
            <a:pPr marL="342900" lvl="0" indent="-342900" algn="l" rtl="0">
              <a:lnSpc>
                <a:spcPct val="90000"/>
              </a:lnSpc>
              <a:spcBef>
                <a:spcPts val="380"/>
              </a:spcBef>
              <a:spcAft>
                <a:spcPts val="0"/>
              </a:spcAft>
              <a:buSzPts val="1900"/>
              <a:buNone/>
            </a:pPr>
            <a:endParaRPr sz="2220"/>
          </a:p>
          <a:p>
            <a:pPr marL="342900" lvl="0" indent="-342900" algn="l" rtl="0">
              <a:lnSpc>
                <a:spcPct val="90000"/>
              </a:lnSpc>
              <a:spcBef>
                <a:spcPts val="380"/>
              </a:spcBef>
              <a:spcAft>
                <a:spcPts val="0"/>
              </a:spcAft>
              <a:buSzPts val="1900"/>
              <a:buNone/>
            </a:pPr>
            <a:r>
              <a:rPr lang="en-GB" sz="2220"/>
              <a:t>       In Bangladesch gibt es diese Regeln nicht.  Die letzte Fabrik, die abbrannte war nicht einmal </a:t>
            </a:r>
            <a:r>
              <a:rPr lang="en-GB" sz="2220" b="1"/>
              <a:t>autorisiert</a:t>
            </a:r>
            <a:r>
              <a:rPr lang="en-GB" sz="2220"/>
              <a:t>. Außerdem sind die Arbeiter </a:t>
            </a:r>
            <a:r>
              <a:rPr lang="en-GB" sz="2220" b="1"/>
              <a:t>unterbezahlt</a:t>
            </a:r>
            <a:r>
              <a:rPr lang="en-GB" sz="2220"/>
              <a:t>, etwa 30 EUR pro Monat, und sie dürfen nicht protestieren. </a:t>
            </a:r>
            <a:endParaRPr sz="2220"/>
          </a:p>
        </p:txBody>
      </p:sp>
      <p:pic>
        <p:nvPicPr>
          <p:cNvPr id="172" name="Google Shape;172;p7"/>
          <p:cNvPicPr preferRelativeResize="0"/>
          <p:nvPr/>
        </p:nvPicPr>
        <p:blipFill rotWithShape="1">
          <a:blip r:embed="rId3">
            <a:alphaModFix/>
          </a:blip>
          <a:srcRect/>
          <a:stretch/>
        </p:blipFill>
        <p:spPr>
          <a:xfrm>
            <a:off x="6658708" y="2209800"/>
            <a:ext cx="609600" cy="609600"/>
          </a:xfrm>
          <a:prstGeom prst="rect">
            <a:avLst/>
          </a:prstGeom>
          <a:noFill/>
          <a:ln>
            <a:noFill/>
          </a:ln>
        </p:spPr>
      </p:pic>
      <p:pic>
        <p:nvPicPr>
          <p:cNvPr id="173" name="Google Shape;173;p7"/>
          <p:cNvPicPr preferRelativeResize="0"/>
          <p:nvPr/>
        </p:nvPicPr>
        <p:blipFill rotWithShape="1">
          <a:blip r:embed="rId3">
            <a:alphaModFix/>
          </a:blip>
          <a:srcRect/>
          <a:stretch/>
        </p:blipFill>
        <p:spPr>
          <a:xfrm>
            <a:off x="6269502" y="4438943"/>
            <a:ext cx="609600" cy="609600"/>
          </a:xfrm>
          <a:prstGeom prst="rect">
            <a:avLst/>
          </a:prstGeom>
          <a:noFill/>
          <a:ln>
            <a:noFill/>
          </a:ln>
        </p:spPr>
      </p:pic>
      <p:pic>
        <p:nvPicPr>
          <p:cNvPr id="174" name="Google Shape;174;p7"/>
          <p:cNvPicPr preferRelativeResize="0"/>
          <p:nvPr/>
        </p:nvPicPr>
        <p:blipFill rotWithShape="1">
          <a:blip r:embed="rId3">
            <a:alphaModFix/>
          </a:blip>
          <a:srcRect/>
          <a:stretch/>
        </p:blipFill>
        <p:spPr>
          <a:xfrm>
            <a:off x="2565009" y="5951806"/>
            <a:ext cx="609600" cy="609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8"/>
          <p:cNvSpPr/>
          <p:nvPr/>
        </p:nvSpPr>
        <p:spPr>
          <a:xfrm>
            <a:off x="303062" y="139744"/>
            <a:ext cx="8537876" cy="6554044"/>
          </a:xfrm>
          <a:prstGeom prst="roundRect">
            <a:avLst>
              <a:gd name="adj" fmla="val 1065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8"/>
          <p:cNvSpPr txBox="1">
            <a:spLocks noGrp="1"/>
          </p:cNvSpPr>
          <p:nvPr>
            <p:ph type="body" idx="1"/>
          </p:nvPr>
        </p:nvSpPr>
        <p:spPr>
          <a:xfrm>
            <a:off x="409176" y="121116"/>
            <a:ext cx="8537876" cy="65913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380"/>
              </a:spcBef>
              <a:spcAft>
                <a:spcPts val="0"/>
              </a:spcAft>
              <a:buSzPts val="1899"/>
              <a:buNone/>
            </a:pPr>
            <a:r>
              <a:rPr lang="en-GB" sz="1800"/>
              <a:t>      Aus all diesen Gründen ist der Preis einer in Bangladesch </a:t>
            </a:r>
            <a:r>
              <a:rPr lang="en-GB" sz="1800" b="1"/>
              <a:t>hergestellten</a:t>
            </a:r>
            <a:r>
              <a:rPr lang="en-GB" sz="1800"/>
              <a:t> Jeans viel niedriger als der Preis einer in Deutschland hergestellten Jeans. Arme Länder wie Bangladesch </a:t>
            </a:r>
            <a:r>
              <a:rPr lang="en-GB" sz="1800" b="1"/>
              <a:t>zögern</a:t>
            </a:r>
            <a:r>
              <a:rPr lang="en-GB" sz="1800"/>
              <a:t>, sich für bessere Arbeitsbedingungen und bessere Löhne </a:t>
            </a:r>
            <a:r>
              <a:rPr lang="en-GB" sz="1800" b="1"/>
              <a:t>einzusetzen</a:t>
            </a:r>
            <a:r>
              <a:rPr lang="en-GB" sz="1800"/>
              <a:t>.  Sonst </a:t>
            </a:r>
            <a:r>
              <a:rPr lang="en-GB" sz="1800" b="1"/>
              <a:t>erhöhen</a:t>
            </a:r>
            <a:r>
              <a:rPr lang="en-GB" sz="1800"/>
              <a:t> sich nämlich die </a:t>
            </a:r>
            <a:r>
              <a:rPr lang="en-GB" sz="1800" b="1"/>
              <a:t>Herstellungspreise</a:t>
            </a:r>
            <a:r>
              <a:rPr lang="en-GB" sz="1800"/>
              <a:t> und diese Länder könnten dann ihre </a:t>
            </a:r>
            <a:r>
              <a:rPr lang="en-GB" sz="1800" b="1"/>
              <a:t>Kunden</a:t>
            </a:r>
            <a:r>
              <a:rPr lang="en-GB" sz="1800"/>
              <a:t> verlieren.  Textilien sind so ziemlich die einzige </a:t>
            </a:r>
            <a:r>
              <a:rPr lang="en-GB" sz="1800" b="1"/>
              <a:t>Einkommensquelle</a:t>
            </a:r>
            <a:r>
              <a:rPr lang="en-GB" sz="1800"/>
              <a:t> in Bangladesch. Was kann also getan werden?  </a:t>
            </a:r>
            <a:endParaRPr/>
          </a:p>
          <a:p>
            <a:pPr marL="342900" lvl="0" indent="-342900" algn="l" rtl="0">
              <a:lnSpc>
                <a:spcPct val="100000"/>
              </a:lnSpc>
              <a:spcBef>
                <a:spcPts val="380"/>
              </a:spcBef>
              <a:spcAft>
                <a:spcPts val="0"/>
              </a:spcAft>
              <a:buSzPts val="1899"/>
              <a:buNone/>
            </a:pPr>
            <a:endParaRPr sz="1800"/>
          </a:p>
          <a:p>
            <a:pPr marL="457200" lvl="0" indent="-457200" algn="l" rtl="0">
              <a:lnSpc>
                <a:spcPct val="100000"/>
              </a:lnSpc>
              <a:spcBef>
                <a:spcPts val="380"/>
              </a:spcBef>
              <a:spcAft>
                <a:spcPts val="0"/>
              </a:spcAft>
              <a:buSzPts val="1899"/>
              <a:buChar char="•"/>
            </a:pPr>
            <a:r>
              <a:rPr lang="en-GB" sz="1800"/>
              <a:t>Überzeugt den Staat, die Sicherheit seiner Bürger zu </a:t>
            </a:r>
            <a:r>
              <a:rPr lang="en-GB" sz="1800" b="1"/>
              <a:t>gewährleisten</a:t>
            </a:r>
            <a:r>
              <a:rPr lang="en-GB" sz="1800"/>
              <a:t>, indem er die bestehenden Gesetze </a:t>
            </a:r>
            <a:r>
              <a:rPr lang="en-GB" sz="1800" b="1"/>
              <a:t>durchsetzt</a:t>
            </a:r>
            <a:r>
              <a:rPr lang="en-GB" sz="1800"/>
              <a:t>.  </a:t>
            </a:r>
            <a:endParaRPr/>
          </a:p>
          <a:p>
            <a:pPr marL="457200" lvl="0" indent="-457200" algn="l" rtl="0">
              <a:lnSpc>
                <a:spcPct val="100000"/>
              </a:lnSpc>
              <a:spcBef>
                <a:spcPts val="380"/>
              </a:spcBef>
              <a:spcAft>
                <a:spcPts val="0"/>
              </a:spcAft>
              <a:buSzPts val="1899"/>
              <a:buChar char="•"/>
            </a:pPr>
            <a:r>
              <a:rPr lang="en-GB" sz="1800"/>
              <a:t>Überzeugt </a:t>
            </a:r>
            <a:r>
              <a:rPr lang="en-GB" sz="1800" b="1"/>
              <a:t>Unternehmensführer</a:t>
            </a:r>
            <a:r>
              <a:rPr lang="en-GB" sz="1800"/>
              <a:t>, die Gesundheit ihrer Mitarbeiter zu priorisieren.</a:t>
            </a:r>
            <a:endParaRPr/>
          </a:p>
          <a:p>
            <a:pPr marL="457200" lvl="0" indent="-457200" algn="l" rtl="0">
              <a:lnSpc>
                <a:spcPct val="100000"/>
              </a:lnSpc>
              <a:spcBef>
                <a:spcPts val="380"/>
              </a:spcBef>
              <a:spcAft>
                <a:spcPts val="0"/>
              </a:spcAft>
              <a:buSzPts val="1899"/>
              <a:buChar char="•"/>
            </a:pPr>
            <a:r>
              <a:rPr lang="en-GB" sz="1800"/>
              <a:t> Unterstützt </a:t>
            </a:r>
            <a:r>
              <a:rPr lang="en-GB" sz="1800" b="1"/>
              <a:t>Verbände</a:t>
            </a:r>
            <a:r>
              <a:rPr lang="en-GB" sz="1800"/>
              <a:t>, die große </a:t>
            </a:r>
            <a:r>
              <a:rPr lang="en-GB" sz="1800" b="1"/>
              <a:t>Marken</a:t>
            </a:r>
            <a:r>
              <a:rPr lang="en-GB" sz="1800"/>
              <a:t> wie H&amp;M oder Zara zur </a:t>
            </a:r>
            <a:r>
              <a:rPr lang="en-GB" sz="1800" b="1"/>
              <a:t>Verantwortung</a:t>
            </a:r>
            <a:r>
              <a:rPr lang="en-GB" sz="1800"/>
              <a:t> </a:t>
            </a:r>
            <a:r>
              <a:rPr lang="en-GB" sz="1800" b="1"/>
              <a:t>ziehen</a:t>
            </a:r>
            <a:r>
              <a:rPr lang="en-GB" sz="1800"/>
              <a:t>.  Diese Marken produzieren ihre Produkte in Fabriken in Bangladesch.  Sie haben die </a:t>
            </a:r>
            <a:r>
              <a:rPr lang="en-GB" sz="1800" b="1"/>
              <a:t>Pflicht</a:t>
            </a:r>
            <a:r>
              <a:rPr lang="en-GB" sz="1800"/>
              <a:t>, sich über die </a:t>
            </a:r>
            <a:r>
              <a:rPr lang="en-GB" sz="1800" b="1"/>
              <a:t>Arbeitsbedingungen</a:t>
            </a:r>
            <a:r>
              <a:rPr lang="en-GB" sz="1800"/>
              <a:t> der Arbeiter zu informieren und zu deren </a:t>
            </a:r>
            <a:r>
              <a:rPr lang="en-GB" sz="1800" b="1"/>
              <a:t>Verbesserung</a:t>
            </a:r>
            <a:r>
              <a:rPr lang="en-GB" sz="1800"/>
              <a:t> beizutragen. </a:t>
            </a:r>
            <a:endParaRPr/>
          </a:p>
          <a:p>
            <a:pPr marL="0" lvl="0" indent="0" algn="l" rtl="0">
              <a:lnSpc>
                <a:spcPct val="100000"/>
              </a:lnSpc>
              <a:spcBef>
                <a:spcPts val="380"/>
              </a:spcBef>
              <a:spcAft>
                <a:spcPts val="0"/>
              </a:spcAft>
              <a:buSzPts val="1899"/>
              <a:buNone/>
            </a:pPr>
            <a:r>
              <a:rPr lang="en-GB" sz="1800"/>
              <a:t>		</a:t>
            </a:r>
            <a:endParaRPr/>
          </a:p>
          <a:p>
            <a:pPr marL="457200" lvl="1" indent="0" algn="l" rtl="0">
              <a:lnSpc>
                <a:spcPct val="100000"/>
              </a:lnSpc>
              <a:spcBef>
                <a:spcPts val="380"/>
              </a:spcBef>
              <a:spcAft>
                <a:spcPts val="0"/>
              </a:spcAft>
              <a:buSzPts val="1899"/>
              <a:buNone/>
            </a:pPr>
            <a:r>
              <a:rPr lang="en-GB" sz="1800"/>
              <a:t>Einige Marken </a:t>
            </a:r>
            <a:r>
              <a:rPr lang="en-GB" sz="1800" b="1"/>
              <a:t>werben</a:t>
            </a:r>
            <a:r>
              <a:rPr lang="en-GB" sz="1800"/>
              <a:t> auf den </a:t>
            </a:r>
            <a:r>
              <a:rPr lang="en-GB" sz="1800" b="1"/>
              <a:t>Etiketten</a:t>
            </a:r>
            <a:r>
              <a:rPr lang="en-GB" sz="1800"/>
              <a:t> damit, dass ihre Kleidung unter Bedingungen hergestellt wird, die die Menschenrechte respektieren.  Aber diese </a:t>
            </a:r>
            <a:r>
              <a:rPr lang="en-GB" sz="1800" b="1"/>
              <a:t>Behauptungen</a:t>
            </a:r>
            <a:r>
              <a:rPr lang="en-GB" sz="1800"/>
              <a:t> sind oft falsch. </a:t>
            </a:r>
            <a:r>
              <a:rPr lang="en-GB" sz="1800" b="1"/>
              <a:t>Unternehmen</a:t>
            </a:r>
            <a:r>
              <a:rPr lang="en-GB" sz="1800"/>
              <a:t> sagen das, um ein gutes Image zu haben. In Wirklichkeit ändert sich nichts.  Verbände haben </a:t>
            </a:r>
            <a:r>
              <a:rPr lang="en-GB" sz="1800" b="1"/>
              <a:t>vorgeschlagen</a:t>
            </a:r>
            <a:r>
              <a:rPr lang="en-GB" sz="1800"/>
              <a:t>, dass Unternehmen einen </a:t>
            </a:r>
            <a:r>
              <a:rPr lang="en-GB" sz="1800" b="1"/>
              <a:t>Vertrag</a:t>
            </a:r>
            <a:r>
              <a:rPr lang="en-GB" sz="1800"/>
              <a:t> </a:t>
            </a:r>
            <a:r>
              <a:rPr lang="en-GB" sz="1800" b="1"/>
              <a:t>unterzeichnen</a:t>
            </a:r>
            <a:r>
              <a:rPr lang="en-GB" sz="1800"/>
              <a:t>, in dem sie sich konkret dazu </a:t>
            </a:r>
            <a:r>
              <a:rPr lang="en-GB" sz="1800" b="1"/>
              <a:t>verpflichten</a:t>
            </a:r>
            <a:r>
              <a:rPr lang="en-GB" sz="1800"/>
              <a:t>, die Arbeitsbedingungen der Beschäftigten zu verbessern. </a:t>
            </a:r>
            <a:endParaRPr sz="1520"/>
          </a:p>
          <a:p>
            <a:pPr marL="342900" lvl="0" indent="-276860" algn="l" rtl="0">
              <a:lnSpc>
                <a:spcPct val="60000"/>
              </a:lnSpc>
              <a:spcBef>
                <a:spcPts val="208"/>
              </a:spcBef>
              <a:spcAft>
                <a:spcPts val="0"/>
              </a:spcAft>
              <a:buClr>
                <a:schemeClr val="dk1"/>
              </a:buClr>
              <a:buSzPts val="1040"/>
              <a:buNone/>
            </a:pPr>
            <a:endParaRPr sz="416"/>
          </a:p>
        </p:txBody>
      </p:sp>
      <p:pic>
        <p:nvPicPr>
          <p:cNvPr id="182" name="Google Shape;182;p8"/>
          <p:cNvPicPr preferRelativeResize="0"/>
          <p:nvPr/>
        </p:nvPicPr>
        <p:blipFill rotWithShape="1">
          <a:blip r:embed="rId3">
            <a:alphaModFix/>
          </a:blip>
          <a:srcRect/>
          <a:stretch/>
        </p:blipFill>
        <p:spPr>
          <a:xfrm>
            <a:off x="7587176" y="1604889"/>
            <a:ext cx="609600" cy="609600"/>
          </a:xfrm>
          <a:prstGeom prst="rect">
            <a:avLst/>
          </a:prstGeom>
          <a:noFill/>
          <a:ln>
            <a:noFill/>
          </a:ln>
        </p:spPr>
      </p:pic>
      <p:pic>
        <p:nvPicPr>
          <p:cNvPr id="183" name="Google Shape;183;p8"/>
          <p:cNvPicPr preferRelativeResize="0"/>
          <p:nvPr/>
        </p:nvPicPr>
        <p:blipFill rotWithShape="1">
          <a:blip r:embed="rId3">
            <a:alphaModFix/>
          </a:blip>
          <a:srcRect/>
          <a:stretch/>
        </p:blipFill>
        <p:spPr>
          <a:xfrm>
            <a:off x="4776588" y="4010464"/>
            <a:ext cx="609600" cy="609600"/>
          </a:xfrm>
          <a:prstGeom prst="rect">
            <a:avLst/>
          </a:prstGeom>
          <a:noFill/>
          <a:ln>
            <a:noFill/>
          </a:ln>
        </p:spPr>
      </p:pic>
      <p:pic>
        <p:nvPicPr>
          <p:cNvPr id="184" name="Google Shape;184;p8"/>
          <p:cNvPicPr preferRelativeResize="0"/>
          <p:nvPr/>
        </p:nvPicPr>
        <p:blipFill rotWithShape="1">
          <a:blip r:embed="rId3">
            <a:alphaModFix/>
          </a:blip>
          <a:srcRect/>
          <a:stretch/>
        </p:blipFill>
        <p:spPr>
          <a:xfrm>
            <a:off x="7891976" y="5895536"/>
            <a:ext cx="609600" cy="609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7"/>
          <p:cNvSpPr/>
          <p:nvPr/>
        </p:nvSpPr>
        <p:spPr>
          <a:xfrm>
            <a:off x="179350" y="1358825"/>
            <a:ext cx="8689200" cy="5119200"/>
          </a:xfrm>
          <a:prstGeom prst="roundRect">
            <a:avLst>
              <a:gd name="adj" fmla="val 1140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7"/>
          <p:cNvSpPr txBox="1">
            <a:spLocks noGrp="1"/>
          </p:cNvSpPr>
          <p:nvPr>
            <p:ph type="title"/>
          </p:nvPr>
        </p:nvSpPr>
        <p:spPr>
          <a:xfrm>
            <a:off x="271376" y="274638"/>
            <a:ext cx="8597178"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2800"/>
              <a:buFont typeface="Calibri"/>
              <a:buNone/>
            </a:pPr>
            <a:r>
              <a:rPr lang="en-GB" sz="2800" b="1" u="sng">
                <a:solidFill>
                  <a:srgbClr val="FFFFFF"/>
                </a:solidFill>
              </a:rPr>
              <a:t>Find the following sentences in the text</a:t>
            </a:r>
            <a:endParaRPr sz="2800" b="1" u="sng">
              <a:solidFill>
                <a:srgbClr val="FFFFFF"/>
              </a:solidFill>
            </a:endParaRPr>
          </a:p>
        </p:txBody>
      </p:sp>
      <p:sp>
        <p:nvSpPr>
          <p:cNvPr id="191" name="Google Shape;191;p37"/>
          <p:cNvSpPr txBox="1">
            <a:spLocks noGrp="1"/>
          </p:cNvSpPr>
          <p:nvPr>
            <p:ph type="body" idx="1"/>
          </p:nvPr>
        </p:nvSpPr>
        <p:spPr>
          <a:xfrm>
            <a:off x="361750" y="1600200"/>
            <a:ext cx="8325000" cy="46590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1520"/>
              <a:buAutoNum type="alphaUcPeriod"/>
            </a:pPr>
            <a:r>
              <a:rPr lang="en-GB" sz="1520"/>
              <a:t> The price of jeans made in Bangladesh is much lower than the price of the same garment made in Europe.</a:t>
            </a:r>
            <a:endParaRPr/>
          </a:p>
          <a:p>
            <a:pPr marL="342900" lvl="0" indent="0" algn="l" rtl="0">
              <a:lnSpc>
                <a:spcPct val="80000"/>
              </a:lnSpc>
              <a:spcBef>
                <a:spcPts val="304"/>
              </a:spcBef>
              <a:spcAft>
                <a:spcPts val="0"/>
              </a:spcAft>
              <a:buSzPts val="1800"/>
              <a:buNone/>
            </a:pPr>
            <a:endParaRPr sz="1520"/>
          </a:p>
          <a:p>
            <a:pPr marL="342900" lvl="0" indent="-342900" algn="l" rtl="0">
              <a:lnSpc>
                <a:spcPct val="80000"/>
              </a:lnSpc>
              <a:spcBef>
                <a:spcPts val="304"/>
              </a:spcBef>
              <a:spcAft>
                <a:spcPts val="0"/>
              </a:spcAft>
              <a:buClr>
                <a:schemeClr val="dk1"/>
              </a:buClr>
              <a:buSzPts val="1520"/>
              <a:buAutoNum type="alphaUcPeriod"/>
            </a:pPr>
            <a:r>
              <a:rPr lang="en-GB" sz="1520"/>
              <a:t> Some brands advertise on labels that their clothing is manufactured in conditions that are respectful of human rights. But these claims are more often than not false.</a:t>
            </a:r>
            <a:endParaRPr/>
          </a:p>
          <a:p>
            <a:pPr marL="342900" lvl="0" indent="0" algn="l" rtl="0">
              <a:lnSpc>
                <a:spcPct val="80000"/>
              </a:lnSpc>
              <a:spcBef>
                <a:spcPts val="304"/>
              </a:spcBef>
              <a:spcAft>
                <a:spcPts val="0"/>
              </a:spcAft>
              <a:buSzPts val="1800"/>
              <a:buNone/>
            </a:pPr>
            <a:endParaRPr sz="1520"/>
          </a:p>
          <a:p>
            <a:pPr marL="342900" lvl="0" indent="-342900" algn="l" rtl="0">
              <a:lnSpc>
                <a:spcPct val="80000"/>
              </a:lnSpc>
              <a:spcBef>
                <a:spcPts val="304"/>
              </a:spcBef>
              <a:spcAft>
                <a:spcPts val="0"/>
              </a:spcAft>
              <a:buClr>
                <a:schemeClr val="dk1"/>
              </a:buClr>
              <a:buSzPts val="1520"/>
              <a:buAutoNum type="alphaUcPeriod"/>
            </a:pPr>
            <a:r>
              <a:rPr lang="en-GB" sz="1520"/>
              <a:t> [...] unions try to work on educating big brands like H&amp;M or Zara.</a:t>
            </a:r>
            <a:endParaRPr/>
          </a:p>
          <a:p>
            <a:pPr marL="342900" lvl="0" indent="0" algn="l" rtl="0">
              <a:lnSpc>
                <a:spcPct val="80000"/>
              </a:lnSpc>
              <a:spcBef>
                <a:spcPts val="304"/>
              </a:spcBef>
              <a:spcAft>
                <a:spcPts val="0"/>
              </a:spcAft>
              <a:buSzPts val="1800"/>
              <a:buNone/>
            </a:pPr>
            <a:endParaRPr sz="1520"/>
          </a:p>
          <a:p>
            <a:pPr marL="342900" lvl="0" indent="-342900" algn="l" rtl="0">
              <a:lnSpc>
                <a:spcPct val="80000"/>
              </a:lnSpc>
              <a:spcBef>
                <a:spcPts val="304"/>
              </a:spcBef>
              <a:spcAft>
                <a:spcPts val="0"/>
              </a:spcAft>
              <a:buClr>
                <a:schemeClr val="dk1"/>
              </a:buClr>
              <a:buSzPts val="1520"/>
              <a:buAutoNum type="alphaUcPeriod"/>
            </a:pPr>
            <a:r>
              <a:rPr lang="en-GB" sz="1520"/>
              <a:t> In recent years, these accidents have increased in Bangladesh.</a:t>
            </a:r>
            <a:endParaRPr/>
          </a:p>
          <a:p>
            <a:pPr marL="342900" lvl="0" indent="0" algn="l" rtl="0">
              <a:lnSpc>
                <a:spcPct val="80000"/>
              </a:lnSpc>
              <a:spcBef>
                <a:spcPts val="304"/>
              </a:spcBef>
              <a:spcAft>
                <a:spcPts val="0"/>
              </a:spcAft>
              <a:buSzPts val="1800"/>
              <a:buNone/>
            </a:pPr>
            <a:endParaRPr sz="1520"/>
          </a:p>
          <a:p>
            <a:pPr marL="342900" lvl="0" indent="-342900" algn="l" rtl="0">
              <a:lnSpc>
                <a:spcPct val="80000"/>
              </a:lnSpc>
              <a:spcBef>
                <a:spcPts val="304"/>
              </a:spcBef>
              <a:spcAft>
                <a:spcPts val="0"/>
              </a:spcAft>
              <a:buClr>
                <a:schemeClr val="dk1"/>
              </a:buClr>
              <a:buSzPts val="1520"/>
              <a:buAutoNum type="alphaUcPeriod"/>
            </a:pPr>
            <a:r>
              <a:rPr lang="en-GB" sz="1520"/>
              <a:t>  [...] officials ordered that they continue to work while the fire was spreading.</a:t>
            </a:r>
            <a:endParaRPr/>
          </a:p>
          <a:p>
            <a:pPr marL="342900" lvl="0" indent="0" algn="l" rtl="0">
              <a:lnSpc>
                <a:spcPct val="80000"/>
              </a:lnSpc>
              <a:spcBef>
                <a:spcPts val="304"/>
              </a:spcBef>
              <a:spcAft>
                <a:spcPts val="0"/>
              </a:spcAft>
              <a:buSzPts val="1800"/>
              <a:buNone/>
            </a:pPr>
            <a:endParaRPr sz="1520"/>
          </a:p>
          <a:p>
            <a:pPr marL="342900" lvl="0" indent="-342900" algn="l" rtl="0">
              <a:lnSpc>
                <a:spcPct val="80000"/>
              </a:lnSpc>
              <a:spcBef>
                <a:spcPts val="304"/>
              </a:spcBef>
              <a:spcAft>
                <a:spcPts val="0"/>
              </a:spcAft>
              <a:buClr>
                <a:schemeClr val="dk1"/>
              </a:buClr>
              <a:buSzPts val="1520"/>
              <a:buAutoNum type="alphaUcPeriod"/>
            </a:pPr>
            <a:r>
              <a:rPr lang="en-GB" sz="1520"/>
              <a:t> Poor countries like Bangladesh are hesitant to promote better working conditions and better wages.</a:t>
            </a:r>
            <a:endParaRPr/>
          </a:p>
          <a:p>
            <a:pPr marL="342900" lvl="0" indent="0" algn="l" rtl="0">
              <a:lnSpc>
                <a:spcPct val="80000"/>
              </a:lnSpc>
              <a:spcBef>
                <a:spcPts val="304"/>
              </a:spcBef>
              <a:spcAft>
                <a:spcPts val="0"/>
              </a:spcAft>
              <a:buSzPts val="1800"/>
              <a:buNone/>
            </a:pPr>
            <a:endParaRPr sz="1520"/>
          </a:p>
          <a:p>
            <a:pPr marL="342900" lvl="0" indent="-342900" algn="l" rtl="0">
              <a:lnSpc>
                <a:spcPct val="80000"/>
              </a:lnSpc>
              <a:spcBef>
                <a:spcPts val="304"/>
              </a:spcBef>
              <a:spcAft>
                <a:spcPts val="0"/>
              </a:spcAft>
              <a:buClr>
                <a:schemeClr val="dk1"/>
              </a:buClr>
              <a:buSzPts val="1520"/>
              <a:buAutoNum type="alphaUcPeriod"/>
            </a:pPr>
            <a:r>
              <a:rPr lang="en-GB" sz="1520"/>
              <a:t> Convince CEOs to put the health of their workers before money.</a:t>
            </a:r>
            <a:endParaRPr/>
          </a:p>
          <a:p>
            <a:pPr marL="342900" lvl="0" indent="0" algn="l" rtl="0">
              <a:lnSpc>
                <a:spcPct val="80000"/>
              </a:lnSpc>
              <a:spcBef>
                <a:spcPts val="304"/>
              </a:spcBef>
              <a:spcAft>
                <a:spcPts val="0"/>
              </a:spcAft>
              <a:buSzPts val="1800"/>
              <a:buNone/>
            </a:pPr>
            <a:endParaRPr sz="1520"/>
          </a:p>
          <a:p>
            <a:pPr marL="342900" lvl="0" indent="-342900" algn="l" rtl="0">
              <a:lnSpc>
                <a:spcPct val="80000"/>
              </a:lnSpc>
              <a:spcBef>
                <a:spcPts val="304"/>
              </a:spcBef>
              <a:spcAft>
                <a:spcPts val="0"/>
              </a:spcAft>
              <a:buClr>
                <a:schemeClr val="dk1"/>
              </a:buClr>
              <a:buSzPts val="1520"/>
              <a:buAutoNum type="alphaUcPeriod"/>
            </a:pPr>
            <a:r>
              <a:rPr lang="en-GB" sz="1520"/>
              <a:t> In January 2013, a fire in a Bangladeshi factory killed eight workers.</a:t>
            </a:r>
            <a:endParaRPr/>
          </a:p>
          <a:p>
            <a:pPr marL="342900" lvl="0" indent="0" algn="l" rtl="0">
              <a:lnSpc>
                <a:spcPct val="80000"/>
              </a:lnSpc>
              <a:spcBef>
                <a:spcPts val="304"/>
              </a:spcBef>
              <a:spcAft>
                <a:spcPts val="0"/>
              </a:spcAft>
              <a:buSzPts val="1800"/>
              <a:buNone/>
            </a:pPr>
            <a:endParaRPr sz="1520"/>
          </a:p>
          <a:p>
            <a:pPr marL="342900" lvl="0" indent="-342900" algn="l" rtl="0">
              <a:lnSpc>
                <a:spcPct val="80000"/>
              </a:lnSpc>
              <a:spcBef>
                <a:spcPts val="304"/>
              </a:spcBef>
              <a:spcAft>
                <a:spcPts val="0"/>
              </a:spcAft>
              <a:buClr>
                <a:schemeClr val="dk1"/>
              </a:buClr>
              <a:buSzPts val="1520"/>
              <a:buAutoNum type="alphaUcPeriod"/>
            </a:pPr>
            <a:r>
              <a:rPr lang="en-GB" sz="1520"/>
              <a:t> In Bangladesh, security does not exist.</a:t>
            </a:r>
            <a:endParaRPr/>
          </a:p>
          <a:p>
            <a:pPr marL="342900" lvl="0" indent="-246380" algn="l" rtl="0">
              <a:lnSpc>
                <a:spcPct val="80000"/>
              </a:lnSpc>
              <a:spcBef>
                <a:spcPts val="304"/>
              </a:spcBef>
              <a:spcAft>
                <a:spcPts val="0"/>
              </a:spcAft>
              <a:buClr>
                <a:schemeClr val="dk1"/>
              </a:buClr>
              <a:buSzPts val="1520"/>
              <a:buNone/>
            </a:pPr>
            <a:endParaRPr sz="1520"/>
          </a:p>
        </p:txBody>
      </p:sp>
      <p:sp>
        <p:nvSpPr>
          <p:cNvPr id="192" name="Google Shape;192;p37"/>
          <p:cNvSpPr txBox="1"/>
          <p:nvPr/>
        </p:nvSpPr>
        <p:spPr>
          <a:xfrm>
            <a:off x="365860" y="2288923"/>
            <a:ext cx="321690" cy="39702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GB" sz="1400" b="0" i="0" u="none" strike="noStrike" cap="none">
                <a:solidFill>
                  <a:srgbClr val="000000"/>
                </a:solidFill>
                <a:latin typeface="Arial"/>
                <a:ea typeface="Arial"/>
                <a:cs typeface="Arial"/>
                <a:sym typeface="Arial"/>
              </a:rPr>
            </a:br>
            <a:r>
              <a:rPr lang="en-GB"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GB" sz="1400" b="0" i="0" u="none" strike="noStrike" cap="none">
                <a:solidFill>
                  <a:srgbClr val="000000"/>
                </a:solidFill>
                <a:latin typeface="Arial"/>
                <a:ea typeface="Arial"/>
                <a:cs typeface="Arial"/>
                <a:sym typeface="Arial"/>
              </a:rPr>
            </a:br>
            <a:r>
              <a:rPr lang="en-GB" sz="1400" b="0" i="0" u="none" strike="noStrike" cap="none">
                <a:solidFill>
                  <a:srgbClr val="000000"/>
                </a:solidFill>
                <a:latin typeface="Arial"/>
                <a:ea typeface="Arial"/>
                <a:cs typeface="Arial"/>
                <a:sym typeface="Arial"/>
              </a:rPr>
              <a:t>D</a:t>
            </a:r>
            <a:br>
              <a:rPr lang="en-GB" sz="1400" b="0" i="0" u="none" strike="noStrike" cap="none">
                <a:solidFill>
                  <a:srgbClr val="000000"/>
                </a:solidFill>
                <a:latin typeface="Arial"/>
                <a:ea typeface="Arial"/>
                <a:cs typeface="Arial"/>
                <a:sym typeface="Arial"/>
              </a:rPr>
            </a:br>
            <a:br>
              <a:rPr lang="en-GB" sz="1400" b="0" i="0" u="none" strike="noStrike" cap="none">
                <a:solidFill>
                  <a:srgbClr val="000000"/>
                </a:solidFill>
                <a:latin typeface="Arial"/>
                <a:ea typeface="Arial"/>
                <a:cs typeface="Arial"/>
                <a:sym typeface="Arial"/>
              </a:rPr>
            </a:br>
            <a:r>
              <a:rPr lang="en-GB" sz="1400" b="0" i="0" u="none" strike="noStrike" cap="none">
                <a:solidFill>
                  <a:srgbClr val="000000"/>
                </a:solidFill>
                <a:latin typeface="Arial"/>
                <a:ea typeface="Arial"/>
                <a:cs typeface="Arial"/>
                <a:sym typeface="Arial"/>
              </a:rPr>
              <a:t>E</a:t>
            </a:r>
            <a:br>
              <a:rPr lang="en-GB" sz="1400" b="0" i="0" u="none" strike="noStrike" cap="none">
                <a:solidFill>
                  <a:srgbClr val="000000"/>
                </a:solidFill>
                <a:latin typeface="Arial"/>
                <a:ea typeface="Arial"/>
                <a:cs typeface="Arial"/>
                <a:sym typeface="Arial"/>
              </a:rPr>
            </a:br>
            <a:br>
              <a:rPr lang="en-GB" sz="1400" b="0" i="0" u="none" strike="noStrike" cap="none">
                <a:solidFill>
                  <a:srgbClr val="000000"/>
                </a:solidFill>
                <a:latin typeface="Arial"/>
                <a:ea typeface="Arial"/>
                <a:cs typeface="Arial"/>
                <a:sym typeface="Arial"/>
              </a:rPr>
            </a:br>
            <a:r>
              <a:rPr lang="en-GB" sz="1400" b="0" i="0" u="none" strike="noStrike" cap="none">
                <a:solidFill>
                  <a:srgbClr val="000000"/>
                </a:solidFill>
                <a:latin typeface="Arial"/>
                <a:ea typeface="Arial"/>
                <a:cs typeface="Arial"/>
                <a:sym typeface="Arial"/>
              </a:rPr>
              <a:t>F</a:t>
            </a:r>
            <a:br>
              <a:rPr lang="en-GB" sz="1400" b="0" i="0" u="none" strike="noStrike" cap="none">
                <a:solidFill>
                  <a:srgbClr val="000000"/>
                </a:solidFill>
                <a:latin typeface="Arial"/>
                <a:ea typeface="Arial"/>
                <a:cs typeface="Arial"/>
                <a:sym typeface="Arial"/>
              </a:rPr>
            </a:br>
            <a:br>
              <a:rPr lang="en-GB" sz="1400" b="0" i="0" u="none" strike="noStrike" cap="none">
                <a:solidFill>
                  <a:srgbClr val="000000"/>
                </a:solidFill>
                <a:latin typeface="Arial"/>
                <a:ea typeface="Arial"/>
                <a:cs typeface="Arial"/>
                <a:sym typeface="Arial"/>
              </a:rPr>
            </a:br>
            <a:br>
              <a:rPr lang="en-GB" sz="1400" b="0" i="0" u="none" strike="noStrike" cap="none">
                <a:solidFill>
                  <a:srgbClr val="000000"/>
                </a:solidFill>
                <a:latin typeface="Arial"/>
                <a:ea typeface="Arial"/>
                <a:cs typeface="Arial"/>
                <a:sym typeface="Arial"/>
              </a:rPr>
            </a:br>
            <a:r>
              <a:rPr lang="en-GB" sz="1400" b="0" i="0" u="none" strike="noStrike" cap="none">
                <a:solidFill>
                  <a:srgbClr val="000000"/>
                </a:solidFill>
                <a:latin typeface="Arial"/>
                <a:ea typeface="Arial"/>
                <a:cs typeface="Arial"/>
                <a:sym typeface="Arial"/>
              </a:rPr>
              <a:t>G</a:t>
            </a:r>
            <a:br>
              <a:rPr lang="en-GB" sz="1400" b="0" i="0" u="none" strike="noStrike" cap="none">
                <a:solidFill>
                  <a:srgbClr val="000000"/>
                </a:solidFill>
                <a:latin typeface="Arial"/>
                <a:ea typeface="Arial"/>
                <a:cs typeface="Arial"/>
                <a:sym typeface="Arial"/>
              </a:rPr>
            </a:br>
            <a:br>
              <a:rPr lang="en-GB" sz="1400" b="0" i="0" u="none" strike="noStrike" cap="none">
                <a:solidFill>
                  <a:srgbClr val="000000"/>
                </a:solidFill>
                <a:latin typeface="Arial"/>
                <a:ea typeface="Arial"/>
                <a:cs typeface="Arial"/>
                <a:sym typeface="Arial"/>
              </a:rPr>
            </a:br>
            <a:r>
              <a:rPr lang="en-GB" sz="1400" b="0" i="0" u="none" strike="noStrike" cap="none">
                <a:solidFill>
                  <a:srgbClr val="000000"/>
                </a:solidFill>
                <a:latin typeface="Arial"/>
                <a:ea typeface="Arial"/>
                <a:cs typeface="Arial"/>
                <a:sym typeface="Arial"/>
              </a:rPr>
              <a:t>H</a:t>
            </a:r>
            <a:br>
              <a:rPr lang="en-GB" sz="1400" b="0" i="0" u="none" strike="noStrike" cap="none">
                <a:solidFill>
                  <a:srgbClr val="000000"/>
                </a:solidFill>
                <a:latin typeface="Arial"/>
                <a:ea typeface="Arial"/>
                <a:cs typeface="Arial"/>
                <a:sym typeface="Arial"/>
              </a:rPr>
            </a:br>
            <a:br>
              <a:rPr lang="en-GB" sz="1400" b="0" i="0" u="none" strike="noStrike" cap="none">
                <a:solidFill>
                  <a:srgbClr val="000000"/>
                </a:solidFill>
                <a:latin typeface="Arial"/>
                <a:ea typeface="Arial"/>
                <a:cs typeface="Arial"/>
                <a:sym typeface="Arial"/>
              </a:rPr>
            </a:br>
            <a:r>
              <a:rPr lang="en-GB" sz="1400" b="0" i="0" u="none" strike="noStrike" cap="none">
                <a:solidFill>
                  <a:srgbClr val="000000"/>
                </a:solidFill>
                <a:latin typeface="Arial"/>
                <a:ea typeface="Arial"/>
                <a:cs typeface="Arial"/>
                <a:sym typeface="Arial"/>
              </a:rPr>
              <a:t> I</a:t>
            </a:r>
            <a:br>
              <a:rPr lang="en-GB"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g76b84d1fbd_0_0"/>
          <p:cNvPicPr preferRelativeResize="0"/>
          <p:nvPr/>
        </p:nvPicPr>
        <p:blipFill rotWithShape="1">
          <a:blip r:embed="rId3">
            <a:alphaModFix/>
          </a:blip>
          <a:srcRect/>
          <a:stretch/>
        </p:blipFill>
        <p:spPr>
          <a:xfrm>
            <a:off x="2915250" y="3350475"/>
            <a:ext cx="1179475" cy="981775"/>
          </a:xfrm>
          <a:prstGeom prst="rect">
            <a:avLst/>
          </a:prstGeom>
          <a:noFill/>
          <a:ln>
            <a:noFill/>
          </a:ln>
        </p:spPr>
      </p:pic>
      <p:pic>
        <p:nvPicPr>
          <p:cNvPr id="268" name="Google Shape;268;g76b84d1fbd_0_0"/>
          <p:cNvPicPr preferRelativeResize="0"/>
          <p:nvPr/>
        </p:nvPicPr>
        <p:blipFill rotWithShape="1">
          <a:blip r:embed="rId4">
            <a:alphaModFix/>
          </a:blip>
          <a:srcRect r="32800"/>
          <a:stretch/>
        </p:blipFill>
        <p:spPr>
          <a:xfrm>
            <a:off x="2915250" y="2169150"/>
            <a:ext cx="3496724" cy="1086575"/>
          </a:xfrm>
          <a:prstGeom prst="rect">
            <a:avLst/>
          </a:prstGeom>
          <a:noFill/>
          <a:ln>
            <a:noFill/>
          </a:ln>
        </p:spPr>
      </p:pic>
      <p:sp>
        <p:nvSpPr>
          <p:cNvPr id="269" name="Google Shape;269;g76b84d1fbd_0_0"/>
          <p:cNvSpPr/>
          <p:nvPr/>
        </p:nvSpPr>
        <p:spPr>
          <a:xfrm>
            <a:off x="4094725" y="3350425"/>
            <a:ext cx="2317500" cy="981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000" b="0" i="0" u="none" strike="noStrike" cap="non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76b84d1fbd_0_11"/>
          <p:cNvPicPr preferRelativeResize="0"/>
          <p:nvPr/>
        </p:nvPicPr>
        <p:blipFill rotWithShape="1">
          <a:blip r:embed="rId3">
            <a:alphaModFix/>
          </a:blip>
          <a:srcRect l="43907" b="92205"/>
          <a:stretch/>
        </p:blipFill>
        <p:spPr>
          <a:xfrm>
            <a:off x="4400487" y="-1"/>
            <a:ext cx="4509022" cy="886265"/>
          </a:xfrm>
          <a:prstGeom prst="rect">
            <a:avLst/>
          </a:prstGeom>
          <a:noFill/>
          <a:ln>
            <a:noFill/>
          </a:ln>
        </p:spPr>
      </p:pic>
      <p:pic>
        <p:nvPicPr>
          <p:cNvPr id="97" name="Google Shape;97;g76b84d1fbd_0_11"/>
          <p:cNvPicPr preferRelativeResize="0"/>
          <p:nvPr/>
        </p:nvPicPr>
        <p:blipFill rotWithShape="1">
          <a:blip r:embed="rId3">
            <a:alphaModFix/>
          </a:blip>
          <a:srcRect t="64649" b="1871"/>
          <a:stretch/>
        </p:blipFill>
        <p:spPr>
          <a:xfrm>
            <a:off x="117245" y="1642890"/>
            <a:ext cx="8909509" cy="42191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76b84d1fbd_0_17"/>
          <p:cNvPicPr preferRelativeResize="0"/>
          <p:nvPr/>
        </p:nvPicPr>
        <p:blipFill rotWithShape="1">
          <a:blip r:embed="rId3">
            <a:alphaModFix/>
          </a:blip>
          <a:srcRect l="43907" b="92205"/>
          <a:stretch/>
        </p:blipFill>
        <p:spPr>
          <a:xfrm>
            <a:off x="4503649" y="0"/>
            <a:ext cx="4509022" cy="886265"/>
          </a:xfrm>
          <a:prstGeom prst="rect">
            <a:avLst/>
          </a:prstGeom>
          <a:noFill/>
          <a:ln>
            <a:noFill/>
          </a:ln>
        </p:spPr>
      </p:pic>
      <p:pic>
        <p:nvPicPr>
          <p:cNvPr id="104" name="Google Shape;104;g76b84d1fbd_0_17"/>
          <p:cNvPicPr preferRelativeResize="0"/>
          <p:nvPr/>
        </p:nvPicPr>
        <p:blipFill rotWithShape="1">
          <a:blip r:embed="rId4">
            <a:alphaModFix/>
          </a:blip>
          <a:srcRect t="14564" b="42770"/>
          <a:stretch/>
        </p:blipFill>
        <p:spPr>
          <a:xfrm>
            <a:off x="131329" y="1223888"/>
            <a:ext cx="8881342" cy="53597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37;p14">
            <a:extLst>
              <a:ext uri="{FF2B5EF4-FFF2-40B4-BE49-F238E27FC236}">
                <a16:creationId xmlns:a16="http://schemas.microsoft.com/office/drawing/2014/main" id="{E2C159D1-A37F-4031-8EC6-78D3DFA6BBE0}"/>
              </a:ext>
            </a:extLst>
          </p:cNvPr>
          <p:cNvSpPr/>
          <p:nvPr/>
        </p:nvSpPr>
        <p:spPr>
          <a:xfrm>
            <a:off x="521517" y="1271864"/>
            <a:ext cx="8313000" cy="5165724"/>
          </a:xfrm>
          <a:prstGeom prst="roundRect">
            <a:avLst>
              <a:gd name="adj" fmla="val 1011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8C0E7C94-6AB2-4A5E-8100-82074D18AAA3}"/>
              </a:ext>
            </a:extLst>
          </p:cNvPr>
          <p:cNvSpPr>
            <a:spLocks noGrp="1"/>
          </p:cNvSpPr>
          <p:nvPr>
            <p:ph type="title"/>
          </p:nvPr>
        </p:nvSpPr>
        <p:spPr/>
        <p:txBody>
          <a:bodyPr/>
          <a:lstStyle/>
          <a:p>
            <a:r>
              <a:rPr lang="en-GB" b="1" dirty="0" err="1">
                <a:solidFill>
                  <a:schemeClr val="bg1"/>
                </a:solidFill>
                <a:effectLst/>
                <a:latin typeface="Calibri" panose="020F0502020204030204" pitchFamily="34" charset="0"/>
                <a:ea typeface="Times New Roman" panose="02020603050405020304" pitchFamily="18" charset="0"/>
              </a:rPr>
              <a:t>Woher</a:t>
            </a:r>
            <a:r>
              <a:rPr lang="en-GB" b="1" dirty="0">
                <a:solidFill>
                  <a:schemeClr val="bg1"/>
                </a:solidFill>
                <a:effectLst/>
                <a:latin typeface="Calibri" panose="020F0502020204030204" pitchFamily="34" charset="0"/>
                <a:ea typeface="Times New Roman" panose="02020603050405020304" pitchFamily="18" charset="0"/>
              </a:rPr>
              <a:t> </a:t>
            </a:r>
            <a:r>
              <a:rPr lang="en-GB" b="1" dirty="0" err="1">
                <a:solidFill>
                  <a:schemeClr val="bg1"/>
                </a:solidFill>
                <a:effectLst/>
                <a:latin typeface="Calibri" panose="020F0502020204030204" pitchFamily="34" charset="0"/>
                <a:ea typeface="Times New Roman" panose="02020603050405020304" pitchFamily="18" charset="0"/>
              </a:rPr>
              <a:t>kommt</a:t>
            </a:r>
            <a:r>
              <a:rPr lang="en-GB" b="1" dirty="0">
                <a:solidFill>
                  <a:schemeClr val="bg1"/>
                </a:solidFill>
                <a:effectLst/>
                <a:latin typeface="Calibri" panose="020F0502020204030204" pitchFamily="34" charset="0"/>
                <a:ea typeface="Times New Roman" panose="02020603050405020304" pitchFamily="18" charset="0"/>
              </a:rPr>
              <a:t> </a:t>
            </a:r>
            <a:r>
              <a:rPr lang="en-GB" b="1" dirty="0" err="1">
                <a:solidFill>
                  <a:schemeClr val="bg1"/>
                </a:solidFill>
                <a:effectLst/>
                <a:latin typeface="Calibri" panose="020F0502020204030204" pitchFamily="34" charset="0"/>
                <a:ea typeface="Times New Roman" panose="02020603050405020304" pitchFamily="18" charset="0"/>
              </a:rPr>
              <a:t>dein</a:t>
            </a:r>
            <a:r>
              <a:rPr lang="en-GB" b="1" dirty="0">
                <a:solidFill>
                  <a:schemeClr val="bg1"/>
                </a:solidFill>
                <a:effectLst/>
                <a:latin typeface="Calibri" panose="020F0502020204030204" pitchFamily="34" charset="0"/>
                <a:ea typeface="Times New Roman" panose="02020603050405020304" pitchFamily="18" charset="0"/>
              </a:rPr>
              <a:t> </a:t>
            </a:r>
            <a:r>
              <a:rPr lang="en-GB" b="1" dirty="0" err="1">
                <a:solidFill>
                  <a:schemeClr val="bg1"/>
                </a:solidFill>
                <a:effectLst/>
                <a:latin typeface="Calibri" panose="020F0502020204030204" pitchFamily="34" charset="0"/>
                <a:ea typeface="Times New Roman" panose="02020603050405020304" pitchFamily="18" charset="0"/>
              </a:rPr>
              <a:t>Hemd</a:t>
            </a:r>
            <a:r>
              <a:rPr lang="en-GB" b="1" dirty="0">
                <a:solidFill>
                  <a:schemeClr val="bg1"/>
                </a:solidFill>
                <a:effectLst/>
                <a:latin typeface="Calibri" panose="020F0502020204030204" pitchFamily="34" charset="0"/>
                <a:ea typeface="Times New Roman" panose="02020603050405020304" pitchFamily="18" charset="0"/>
              </a:rPr>
              <a:t>?</a:t>
            </a:r>
            <a:endParaRPr lang="en-GB" dirty="0">
              <a:solidFill>
                <a:schemeClr val="bg1"/>
              </a:solidFill>
            </a:endParaRPr>
          </a:p>
        </p:txBody>
      </p:sp>
      <p:sp>
        <p:nvSpPr>
          <p:cNvPr id="3" name="Text Placeholder 2">
            <a:extLst>
              <a:ext uri="{FF2B5EF4-FFF2-40B4-BE49-F238E27FC236}">
                <a16:creationId xmlns:a16="http://schemas.microsoft.com/office/drawing/2014/main" id="{11DB635F-9780-44F1-8FE8-CC9A4C78F498}"/>
              </a:ext>
            </a:extLst>
          </p:cNvPr>
          <p:cNvSpPr>
            <a:spLocks noGrp="1"/>
          </p:cNvSpPr>
          <p:nvPr>
            <p:ph type="body" idx="1"/>
          </p:nvPr>
        </p:nvSpPr>
        <p:spPr>
          <a:xfrm>
            <a:off x="563217" y="1417638"/>
            <a:ext cx="8229600" cy="4525963"/>
          </a:xfrm>
        </p:spPr>
        <p:txBody>
          <a:bodyPr/>
          <a:lstStyle/>
          <a:p>
            <a:pPr marL="114300" indent="0" algn="ctr">
              <a:buNone/>
            </a:pPr>
            <a:r>
              <a:rPr lang="en-GB" dirty="0"/>
              <a:t>Look in your clothes labels to see if you can find out where they are made. </a:t>
            </a:r>
          </a:p>
        </p:txBody>
      </p:sp>
      <p:pic>
        <p:nvPicPr>
          <p:cNvPr id="5" name="Picture 4">
            <a:extLst>
              <a:ext uri="{FF2B5EF4-FFF2-40B4-BE49-F238E27FC236}">
                <a16:creationId xmlns:a16="http://schemas.microsoft.com/office/drawing/2014/main" id="{5BDA4A6A-3832-4DD7-A9A5-D204C3D100C1}"/>
              </a:ext>
            </a:extLst>
          </p:cNvPr>
          <p:cNvPicPr>
            <a:picLocks noChangeAspect="1"/>
          </p:cNvPicPr>
          <p:nvPr/>
        </p:nvPicPr>
        <p:blipFill>
          <a:blip r:embed="rId2"/>
          <a:stretch>
            <a:fillRect/>
          </a:stretch>
        </p:blipFill>
        <p:spPr>
          <a:xfrm>
            <a:off x="1888435" y="2612507"/>
            <a:ext cx="5367130" cy="3578087"/>
          </a:xfrm>
          <a:prstGeom prst="rect">
            <a:avLst/>
          </a:prstGeom>
        </p:spPr>
      </p:pic>
    </p:spTree>
    <p:extLst>
      <p:ext uri="{BB962C8B-B14F-4D97-AF65-F5344CB8AC3E}">
        <p14:creationId xmlns:p14="http://schemas.microsoft.com/office/powerpoint/2010/main" val="146640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Picture 2">
            <a:extLst>
              <a:ext uri="{FF2B5EF4-FFF2-40B4-BE49-F238E27FC236}">
                <a16:creationId xmlns:a16="http://schemas.microsoft.com/office/drawing/2014/main" id="{789B6386-6436-4DB3-9F23-B76DD1EBDEA6}"/>
              </a:ext>
            </a:extLst>
          </p:cNvPr>
          <p:cNvPicPr>
            <a:picLocks noChangeAspect="1"/>
          </p:cNvPicPr>
          <p:nvPr/>
        </p:nvPicPr>
        <p:blipFill>
          <a:blip r:embed="rId3"/>
          <a:stretch>
            <a:fillRect/>
          </a:stretch>
        </p:blipFill>
        <p:spPr>
          <a:xfrm>
            <a:off x="408071" y="1258636"/>
            <a:ext cx="8327858" cy="5324726"/>
          </a:xfrm>
          <a:prstGeom prst="rect">
            <a:avLst/>
          </a:prstGeom>
        </p:spPr>
      </p:pic>
      <p:sp>
        <p:nvSpPr>
          <p:cNvPr id="109" name="Google Shape;109;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ts val="3200"/>
              <a:buNone/>
            </a:pPr>
            <a:br>
              <a:rPr lang="en-GB" sz="3330" u="sng">
                <a:solidFill>
                  <a:srgbClr val="FFFFFF"/>
                </a:solidFill>
                <a:hlinkClick r:id="rId4"/>
              </a:rPr>
            </a:br>
            <a:r>
              <a:rPr lang="en-GB" sz="3330" b="1" u="sng">
                <a:solidFill>
                  <a:srgbClr val="FFFFFF"/>
                </a:solidFill>
                <a:hlinkClick r:id="rId4"/>
              </a:rPr>
              <a:t>Ein Hilferuf in einem Primark-Etikett</a:t>
            </a:r>
            <a:br>
              <a:rPr lang="en-GB" sz="3206" b="1" u="sng">
                <a:solidFill>
                  <a:srgbClr val="FFFFFF"/>
                </a:solidFill>
                <a:hlinkClick r:id="rId4"/>
              </a:rPr>
            </a:br>
            <a:endParaRPr sz="3206">
              <a:solidFill>
                <a:srgbClr val="FFFFFF"/>
              </a:solidFill>
            </a:endParaRPr>
          </a:p>
        </p:txBody>
      </p:sp>
      <p:pic>
        <p:nvPicPr>
          <p:cNvPr id="110" name="Google Shape;110;p12" descr="Screen Shot 2019-11-17 at 21.00.33.png"/>
          <p:cNvPicPr preferRelativeResize="0">
            <a:picLocks noGrp="1"/>
          </p:cNvPicPr>
          <p:nvPr>
            <p:ph type="body" idx="1"/>
          </p:nvPr>
        </p:nvPicPr>
        <p:blipFill rotWithShape="1">
          <a:blip r:embed="rId5">
            <a:alphaModFix/>
          </a:blip>
          <a:srcRect l="-5045" r="-1803"/>
          <a:stretch/>
        </p:blipFill>
        <p:spPr>
          <a:xfrm>
            <a:off x="1443718" y="1600200"/>
            <a:ext cx="5536070" cy="48697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Picture 2">
            <a:extLst>
              <a:ext uri="{FF2B5EF4-FFF2-40B4-BE49-F238E27FC236}">
                <a16:creationId xmlns:a16="http://schemas.microsoft.com/office/drawing/2014/main" id="{E9984527-0E2A-4F20-9E25-70ED412873ED}"/>
              </a:ext>
            </a:extLst>
          </p:cNvPr>
          <p:cNvPicPr>
            <a:picLocks noChangeAspect="1"/>
          </p:cNvPicPr>
          <p:nvPr/>
        </p:nvPicPr>
        <p:blipFill>
          <a:blip r:embed="rId3"/>
          <a:stretch>
            <a:fillRect/>
          </a:stretch>
        </p:blipFill>
        <p:spPr>
          <a:xfrm>
            <a:off x="408071" y="834567"/>
            <a:ext cx="8327858" cy="5473468"/>
          </a:xfrm>
          <a:prstGeom prst="rect">
            <a:avLst/>
          </a:prstGeom>
        </p:spPr>
      </p:pic>
      <p:pic>
        <p:nvPicPr>
          <p:cNvPr id="116" name="Google Shape;116;p16" descr="Screen Shot 2019-11-17 at 21.11.40.png"/>
          <p:cNvPicPr preferRelativeResize="0"/>
          <p:nvPr/>
        </p:nvPicPr>
        <p:blipFill rotWithShape="1">
          <a:blip r:embed="rId4">
            <a:alphaModFix/>
          </a:blip>
          <a:srcRect/>
          <a:stretch/>
        </p:blipFill>
        <p:spPr>
          <a:xfrm>
            <a:off x="2412348" y="1082453"/>
            <a:ext cx="4319303" cy="49776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3" name="Picture 2">
            <a:extLst>
              <a:ext uri="{FF2B5EF4-FFF2-40B4-BE49-F238E27FC236}">
                <a16:creationId xmlns:a16="http://schemas.microsoft.com/office/drawing/2014/main" id="{384A0A00-BAF9-4665-8CC8-0C9CD5313BED}"/>
              </a:ext>
            </a:extLst>
          </p:cNvPr>
          <p:cNvPicPr>
            <a:picLocks noChangeAspect="1"/>
          </p:cNvPicPr>
          <p:nvPr/>
        </p:nvPicPr>
        <p:blipFill>
          <a:blip r:embed="rId3"/>
          <a:stretch>
            <a:fillRect/>
          </a:stretch>
        </p:blipFill>
        <p:spPr>
          <a:xfrm>
            <a:off x="406284" y="731837"/>
            <a:ext cx="8327858" cy="5301190"/>
          </a:xfrm>
          <a:prstGeom prst="rect">
            <a:avLst/>
          </a:prstGeom>
        </p:spPr>
      </p:pic>
      <p:pic>
        <p:nvPicPr>
          <p:cNvPr id="123" name="Google Shape;123;p17" descr="Screen Shot 2019-11-17 at 21.10.59.png"/>
          <p:cNvPicPr preferRelativeResize="0"/>
          <p:nvPr/>
        </p:nvPicPr>
        <p:blipFill rotWithShape="1">
          <a:blip r:embed="rId4">
            <a:alphaModFix/>
          </a:blip>
          <a:srcRect l="-3631" r="-3629"/>
          <a:stretch/>
        </p:blipFill>
        <p:spPr>
          <a:xfrm>
            <a:off x="406284" y="1167001"/>
            <a:ext cx="8226027" cy="452399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3"/>
          <p:cNvSpPr/>
          <p:nvPr/>
        </p:nvSpPr>
        <p:spPr>
          <a:xfrm>
            <a:off x="225000" y="943897"/>
            <a:ext cx="8694000" cy="5678129"/>
          </a:xfrm>
          <a:prstGeom prst="roundRect">
            <a:avLst>
              <a:gd name="adj" fmla="val 948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3"/>
          <p:cNvSpPr txBox="1">
            <a:spLocks noGrp="1"/>
          </p:cNvSpPr>
          <p:nvPr>
            <p:ph type="title"/>
          </p:nvPr>
        </p:nvSpPr>
        <p:spPr>
          <a:xfrm>
            <a:off x="457200" y="61547"/>
            <a:ext cx="8461800" cy="119206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GB" sz="3206" b="1" dirty="0">
                <a:solidFill>
                  <a:srgbClr val="FFFFFF"/>
                </a:solidFill>
              </a:rPr>
              <a:t>Ein </a:t>
            </a:r>
            <a:r>
              <a:rPr lang="en-GB" sz="3206" b="1" dirty="0" err="1">
                <a:solidFill>
                  <a:srgbClr val="FFFFFF"/>
                </a:solidFill>
              </a:rPr>
              <a:t>Hilferuf</a:t>
            </a:r>
            <a:r>
              <a:rPr lang="en-GB" sz="3206" b="1" dirty="0">
                <a:solidFill>
                  <a:srgbClr val="FFFFFF"/>
                </a:solidFill>
              </a:rPr>
              <a:t> in </a:t>
            </a:r>
            <a:r>
              <a:rPr lang="en-GB" sz="3206" b="1" dirty="0" err="1">
                <a:solidFill>
                  <a:srgbClr val="FFFFFF"/>
                </a:solidFill>
              </a:rPr>
              <a:t>einem</a:t>
            </a:r>
            <a:r>
              <a:rPr lang="en-GB" sz="3206" b="1" dirty="0">
                <a:solidFill>
                  <a:srgbClr val="FFFFFF"/>
                </a:solidFill>
              </a:rPr>
              <a:t> Primark-</a:t>
            </a:r>
            <a:r>
              <a:rPr lang="en-GB" sz="3206" b="1" dirty="0" err="1">
                <a:solidFill>
                  <a:srgbClr val="FFFFFF"/>
                </a:solidFill>
              </a:rPr>
              <a:t>Etikett</a:t>
            </a:r>
            <a:br>
              <a:rPr lang="en-GB" sz="3206" b="1" dirty="0">
                <a:solidFill>
                  <a:srgbClr val="FFFFFF"/>
                </a:solidFill>
              </a:rPr>
            </a:br>
            <a:r>
              <a:rPr lang="en-GB" sz="1200" b="1" dirty="0">
                <a:solidFill>
                  <a:schemeClr val="tx1"/>
                </a:solidFill>
              </a:rPr>
              <a:t>Skim read the text and find the translations of the words highlighted in bold</a:t>
            </a:r>
            <a:br>
              <a:rPr lang="en-GB" sz="1200" b="1" dirty="0">
                <a:solidFill>
                  <a:schemeClr val="tx1"/>
                </a:solidFill>
              </a:rPr>
            </a:br>
            <a:endParaRPr sz="1200" dirty="0">
              <a:solidFill>
                <a:schemeClr val="tx1"/>
              </a:solidFill>
            </a:endParaRPr>
          </a:p>
        </p:txBody>
      </p:sp>
      <p:sp>
        <p:nvSpPr>
          <p:cNvPr id="131" name="Google Shape;131;p13"/>
          <p:cNvSpPr txBox="1">
            <a:spLocks noGrp="1"/>
          </p:cNvSpPr>
          <p:nvPr>
            <p:ph type="body" idx="1"/>
          </p:nvPr>
        </p:nvSpPr>
        <p:spPr>
          <a:xfrm>
            <a:off x="303294" y="1106129"/>
            <a:ext cx="8769612" cy="593304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360"/>
              </a:spcBef>
              <a:spcAft>
                <a:spcPts val="0"/>
              </a:spcAft>
              <a:buSzPts val="1800"/>
              <a:buNone/>
            </a:pPr>
            <a:r>
              <a:rPr lang="en-GB" sz="1700" b="1" dirty="0"/>
              <a:t>Ein </a:t>
            </a:r>
            <a:r>
              <a:rPr lang="en-GB" sz="1700" b="1" dirty="0" err="1"/>
              <a:t>junges</a:t>
            </a:r>
            <a:r>
              <a:rPr lang="en-GB" sz="1700" b="1" dirty="0"/>
              <a:t> </a:t>
            </a:r>
            <a:r>
              <a:rPr lang="en-GB" sz="1700" b="1" dirty="0" err="1"/>
              <a:t>Mädchen</a:t>
            </a:r>
            <a:r>
              <a:rPr lang="en-GB" sz="1700" b="1" dirty="0"/>
              <a:t> </a:t>
            </a:r>
            <a:r>
              <a:rPr lang="en-GB" sz="1700" b="1" dirty="0" err="1"/>
              <a:t>entdeckt</a:t>
            </a:r>
            <a:r>
              <a:rPr lang="en-GB" sz="1700" b="1" dirty="0"/>
              <a:t> </a:t>
            </a:r>
            <a:r>
              <a:rPr lang="en-GB" sz="1700" b="1" dirty="0" err="1"/>
              <a:t>ein</a:t>
            </a:r>
            <a:r>
              <a:rPr lang="en-GB" sz="1700" b="1" dirty="0"/>
              <a:t> </a:t>
            </a:r>
            <a:r>
              <a:rPr lang="en-GB" sz="1700" b="1" dirty="0" err="1"/>
              <a:t>handgenähtes</a:t>
            </a:r>
            <a:r>
              <a:rPr lang="en-GB" sz="1700" b="1" dirty="0"/>
              <a:t> </a:t>
            </a:r>
            <a:r>
              <a:rPr lang="en-GB" sz="1700" b="1" dirty="0" err="1"/>
              <a:t>Etikett</a:t>
            </a:r>
            <a:r>
              <a:rPr lang="en-GB" sz="1700" b="1" dirty="0"/>
              <a:t> auf </a:t>
            </a:r>
            <a:r>
              <a:rPr lang="en-GB" sz="1700" b="1" dirty="0" err="1"/>
              <a:t>ihrem</a:t>
            </a:r>
            <a:r>
              <a:rPr lang="en-GB" sz="1700" b="1" dirty="0"/>
              <a:t> </a:t>
            </a:r>
            <a:r>
              <a:rPr lang="en-GB" sz="1700" b="1" dirty="0" err="1"/>
              <a:t>Blumenkleid</a:t>
            </a:r>
            <a:br>
              <a:rPr lang="en-GB" sz="1700" b="1" dirty="0"/>
            </a:br>
            <a:endParaRPr sz="1700" dirty="0"/>
          </a:p>
          <a:p>
            <a:pPr marL="342900" lvl="0" indent="-342900" algn="l" rtl="0">
              <a:lnSpc>
                <a:spcPct val="100000"/>
              </a:lnSpc>
              <a:spcBef>
                <a:spcPts val="360"/>
              </a:spcBef>
              <a:spcAft>
                <a:spcPts val="0"/>
              </a:spcAft>
              <a:buSzPts val="1800"/>
              <a:buNone/>
            </a:pPr>
            <a:r>
              <a:rPr lang="en-GB" sz="1700" dirty="0" err="1"/>
              <a:t>Wir</a:t>
            </a:r>
            <a:r>
              <a:rPr lang="en-GB" sz="1700" dirty="0"/>
              <a:t> </a:t>
            </a:r>
            <a:r>
              <a:rPr lang="en-GB" sz="1700" dirty="0" err="1"/>
              <a:t>achten</a:t>
            </a:r>
            <a:r>
              <a:rPr lang="en-GB" sz="1700" dirty="0"/>
              <a:t> </a:t>
            </a:r>
            <a:r>
              <a:rPr lang="en-GB" sz="1700" dirty="0" err="1"/>
              <a:t>nicht</a:t>
            </a:r>
            <a:r>
              <a:rPr lang="en-GB" sz="1700" dirty="0"/>
              <a:t> </a:t>
            </a:r>
            <a:r>
              <a:rPr lang="en-GB" sz="1700" dirty="0" err="1"/>
              <a:t>unbedingt</a:t>
            </a:r>
            <a:r>
              <a:rPr lang="en-GB" sz="1700" dirty="0"/>
              <a:t> auf die </a:t>
            </a:r>
            <a:r>
              <a:rPr lang="en-GB" sz="1700" b="1" dirty="0" err="1"/>
              <a:t>Etiketten</a:t>
            </a:r>
            <a:r>
              <a:rPr lang="en-GB" sz="1700" dirty="0"/>
              <a:t> auf </a:t>
            </a:r>
            <a:r>
              <a:rPr lang="en-GB" sz="1700" dirty="0" err="1"/>
              <a:t>unserer</a:t>
            </a:r>
            <a:r>
              <a:rPr lang="en-GB" sz="1700" dirty="0"/>
              <a:t> </a:t>
            </a:r>
            <a:r>
              <a:rPr lang="en-GB" sz="1700" dirty="0" err="1"/>
              <a:t>Kleidung</a:t>
            </a:r>
            <a:r>
              <a:rPr lang="en-GB" sz="1700" dirty="0"/>
              <a:t>, </a:t>
            </a:r>
            <a:r>
              <a:rPr lang="en-GB" sz="1700" dirty="0" err="1"/>
              <a:t>außer</a:t>
            </a:r>
            <a:r>
              <a:rPr lang="en-GB" sz="1700" dirty="0"/>
              <a:t> </a:t>
            </a:r>
            <a:r>
              <a:rPr lang="en-GB" sz="1700" dirty="0" err="1"/>
              <a:t>vielleicht</a:t>
            </a:r>
            <a:r>
              <a:rPr lang="en-GB" sz="1700" dirty="0"/>
              <a:t> </a:t>
            </a:r>
            <a:r>
              <a:rPr lang="en-GB" sz="1700" dirty="0" err="1"/>
              <a:t>wenn</a:t>
            </a:r>
            <a:r>
              <a:rPr lang="en-GB" sz="1700" dirty="0"/>
              <a:t> es Zeit</a:t>
            </a:r>
            <a:endParaRPr lang="de-DE" dirty="0"/>
          </a:p>
          <a:p>
            <a:pPr marL="342900" lvl="0" indent="-342900" algn="l" rtl="0">
              <a:lnSpc>
                <a:spcPct val="100000"/>
              </a:lnSpc>
              <a:spcBef>
                <a:spcPts val="360"/>
              </a:spcBef>
              <a:spcAft>
                <a:spcPts val="0"/>
              </a:spcAft>
              <a:buSzPts val="1800"/>
              <a:buNone/>
            </a:pPr>
            <a:r>
              <a:rPr lang="de-DE" sz="1700" dirty="0"/>
              <a:t>ist, sie in die Waschmaschine zu stecken. So war es auch bei Rebecca Gallagher. Sie ist eine</a:t>
            </a:r>
            <a:endParaRPr lang="de-DE" dirty="0"/>
          </a:p>
          <a:p>
            <a:pPr marL="342900" lvl="0" indent="-342900" algn="l" rtl="0">
              <a:lnSpc>
                <a:spcPct val="100000"/>
              </a:lnSpc>
              <a:spcBef>
                <a:spcPts val="360"/>
              </a:spcBef>
              <a:spcAft>
                <a:spcPts val="0"/>
              </a:spcAft>
              <a:buSzPts val="1800"/>
              <a:buNone/>
            </a:pPr>
            <a:r>
              <a:rPr lang="en-GB" sz="1700" dirty="0" err="1"/>
              <a:t>Kundin</a:t>
            </a:r>
            <a:r>
              <a:rPr lang="en-GB" sz="1700" dirty="0"/>
              <a:t> von Primark, war </a:t>
            </a:r>
            <a:r>
              <a:rPr lang="en-GB" sz="1700" dirty="0" err="1"/>
              <a:t>überrascht</a:t>
            </a:r>
            <a:r>
              <a:rPr lang="en-GB" sz="1700" dirty="0"/>
              <a:t>, </a:t>
            </a:r>
            <a:r>
              <a:rPr lang="en-GB" sz="1700" dirty="0" err="1"/>
              <a:t>als</a:t>
            </a:r>
            <a:r>
              <a:rPr lang="en-GB" sz="1700" dirty="0"/>
              <a:t> </a:t>
            </a:r>
            <a:r>
              <a:rPr lang="en-GB" sz="1700" dirty="0" err="1"/>
              <a:t>sie</a:t>
            </a:r>
            <a:r>
              <a:rPr lang="en-GB" sz="1700" dirty="0"/>
              <a:t> auf </a:t>
            </a:r>
            <a:r>
              <a:rPr lang="en-GB" sz="1700" dirty="0" err="1"/>
              <a:t>ihrem</a:t>
            </a:r>
            <a:r>
              <a:rPr lang="en-GB" sz="1700" dirty="0"/>
              <a:t> </a:t>
            </a:r>
            <a:r>
              <a:rPr lang="en-GB" sz="1700" dirty="0" err="1"/>
              <a:t>neuen</a:t>
            </a:r>
            <a:r>
              <a:rPr lang="en-GB" sz="1700" dirty="0"/>
              <a:t> </a:t>
            </a:r>
            <a:r>
              <a:rPr lang="en-GB" sz="1700" dirty="0" err="1"/>
              <a:t>Blumenkleid</a:t>
            </a:r>
            <a:r>
              <a:rPr lang="en-GB" sz="1700" dirty="0"/>
              <a:t> las: "Forced to work</a:t>
            </a:r>
            <a:endParaRPr sz="1700" dirty="0"/>
          </a:p>
          <a:p>
            <a:pPr marL="342900" lvl="0" indent="-342900" algn="l" rtl="0">
              <a:lnSpc>
                <a:spcPct val="100000"/>
              </a:lnSpc>
              <a:spcBef>
                <a:spcPts val="360"/>
              </a:spcBef>
              <a:spcAft>
                <a:spcPts val="0"/>
              </a:spcAft>
              <a:buSzPts val="1800"/>
              <a:buNone/>
            </a:pPr>
            <a:r>
              <a:rPr lang="en-GB" sz="1700" dirty="0"/>
              <a:t>exhausting hours". </a:t>
            </a:r>
            <a:endParaRPr dirty="0"/>
          </a:p>
          <a:p>
            <a:pPr marL="342900" lvl="0" indent="-342900" algn="l" rtl="0">
              <a:lnSpc>
                <a:spcPct val="100000"/>
              </a:lnSpc>
              <a:spcBef>
                <a:spcPts val="360"/>
              </a:spcBef>
              <a:spcAft>
                <a:spcPts val="0"/>
              </a:spcAft>
              <a:buSzPts val="1800"/>
              <a:buNone/>
            </a:pPr>
            <a:r>
              <a:rPr lang="en-GB" sz="1700" dirty="0"/>
              <a:t> </a:t>
            </a:r>
            <a:endParaRPr dirty="0"/>
          </a:p>
          <a:p>
            <a:pPr marL="342900" lvl="0" indent="-342900" algn="l" rtl="0">
              <a:lnSpc>
                <a:spcPct val="100000"/>
              </a:lnSpc>
              <a:spcBef>
                <a:spcPts val="360"/>
              </a:spcBef>
              <a:spcAft>
                <a:spcPts val="0"/>
              </a:spcAft>
              <a:buSzPts val="1800"/>
              <a:buNone/>
            </a:pPr>
            <a:r>
              <a:rPr lang="en-GB" sz="1700" dirty="0"/>
              <a:t>"Ich war </a:t>
            </a:r>
            <a:r>
              <a:rPr lang="en-GB" sz="1700" dirty="0" err="1"/>
              <a:t>erstaunt</a:t>
            </a:r>
            <a:r>
              <a:rPr lang="en-GB" sz="1700" dirty="0"/>
              <a:t>, </a:t>
            </a:r>
            <a:r>
              <a:rPr lang="en-GB" sz="1700" dirty="0" err="1"/>
              <a:t>als</a:t>
            </a:r>
            <a:r>
              <a:rPr lang="en-GB" sz="1700" dirty="0"/>
              <a:t> ich die </a:t>
            </a:r>
            <a:r>
              <a:rPr lang="en-GB" sz="1700" b="1" dirty="0" err="1"/>
              <a:t>Waschanleitung</a:t>
            </a:r>
            <a:r>
              <a:rPr lang="en-GB" sz="1700" dirty="0"/>
              <a:t> las und </a:t>
            </a:r>
            <a:r>
              <a:rPr lang="en-GB" sz="1700" dirty="0" err="1"/>
              <a:t>dann</a:t>
            </a:r>
            <a:r>
              <a:rPr lang="en-GB" sz="1700" dirty="0"/>
              <a:t> das </a:t>
            </a:r>
            <a:r>
              <a:rPr lang="en-GB" sz="1700" dirty="0" err="1"/>
              <a:t>das</a:t>
            </a:r>
            <a:r>
              <a:rPr lang="en-GB" sz="1700" dirty="0"/>
              <a:t> </a:t>
            </a:r>
            <a:r>
              <a:rPr lang="en-GB" sz="1700" dirty="0" err="1"/>
              <a:t>Etikett</a:t>
            </a:r>
            <a:r>
              <a:rPr lang="en-GB" sz="1700" dirty="0"/>
              <a:t> </a:t>
            </a:r>
            <a:r>
              <a:rPr lang="en-GB" sz="1700" dirty="0" err="1"/>
              <a:t>entdeckte</a:t>
            </a:r>
            <a:r>
              <a:rPr lang="en-GB" sz="1700" dirty="0"/>
              <a:t>", </a:t>
            </a:r>
            <a:r>
              <a:rPr lang="en-GB" sz="1700" dirty="0" err="1"/>
              <a:t>sagte</a:t>
            </a:r>
            <a:r>
              <a:rPr lang="en-GB" sz="1700" dirty="0"/>
              <a:t> </a:t>
            </a:r>
            <a:r>
              <a:rPr lang="en-GB" sz="1700" dirty="0" err="1"/>
              <a:t>sie</a:t>
            </a:r>
            <a:endParaRPr lang="de-DE" dirty="0"/>
          </a:p>
          <a:p>
            <a:pPr marL="342900" lvl="0" indent="-342900" algn="l" rtl="0">
              <a:lnSpc>
                <a:spcPct val="100000"/>
              </a:lnSpc>
              <a:spcBef>
                <a:spcPts val="360"/>
              </a:spcBef>
              <a:spcAft>
                <a:spcPts val="0"/>
              </a:spcAft>
              <a:buSzPts val="1800"/>
              <a:buNone/>
            </a:pPr>
            <a:r>
              <a:rPr lang="de-DE" sz="1700" dirty="0"/>
              <a:t>der Evening Post. Dieser handgenähte </a:t>
            </a:r>
            <a:r>
              <a:rPr lang="de-DE" sz="1700" b="1" dirty="0"/>
              <a:t>Hilferuf</a:t>
            </a:r>
            <a:r>
              <a:rPr lang="de-DE" sz="1700" dirty="0"/>
              <a:t> hat das Mädchen so sehr verwirrt, dass sie</a:t>
            </a:r>
            <a:endParaRPr lang="de-DE" dirty="0"/>
          </a:p>
          <a:p>
            <a:pPr marL="342900" lvl="0" indent="-342900" algn="l" rtl="0">
              <a:lnSpc>
                <a:spcPct val="100000"/>
              </a:lnSpc>
              <a:spcBef>
                <a:spcPts val="360"/>
              </a:spcBef>
              <a:spcAft>
                <a:spcPts val="0"/>
              </a:spcAft>
              <a:buSzPts val="1800"/>
              <a:buNone/>
            </a:pPr>
            <a:r>
              <a:rPr lang="en-GB" sz="1700" dirty="0" err="1"/>
              <a:t>Primarks</a:t>
            </a:r>
            <a:r>
              <a:rPr lang="en-GB" sz="1700" dirty="0"/>
              <a:t> </a:t>
            </a:r>
            <a:r>
              <a:rPr lang="en-GB" sz="1700" dirty="0" err="1"/>
              <a:t>Kundenservice</a:t>
            </a:r>
            <a:r>
              <a:rPr lang="en-GB" sz="1700" dirty="0"/>
              <a:t> </a:t>
            </a:r>
            <a:r>
              <a:rPr lang="en-GB" sz="1700" dirty="0" err="1"/>
              <a:t>anrief</a:t>
            </a:r>
            <a:r>
              <a:rPr lang="en-GB" sz="1700" dirty="0"/>
              <a:t>. Sie </a:t>
            </a:r>
            <a:r>
              <a:rPr lang="en-GB" sz="1700" dirty="0" err="1"/>
              <a:t>erzählte</a:t>
            </a:r>
            <a:r>
              <a:rPr lang="en-GB" sz="1700" dirty="0"/>
              <a:t> von der </a:t>
            </a:r>
            <a:r>
              <a:rPr lang="en-GB" sz="1700" dirty="0" err="1"/>
              <a:t>schrecklichen</a:t>
            </a:r>
            <a:r>
              <a:rPr lang="en-GB" sz="1700" dirty="0"/>
              <a:t> </a:t>
            </a:r>
            <a:r>
              <a:rPr lang="en-GB" sz="1700" dirty="0" err="1"/>
              <a:t>Botschaft</a:t>
            </a:r>
            <a:r>
              <a:rPr lang="en-GB" sz="1700" dirty="0"/>
              <a:t> auf </a:t>
            </a:r>
            <a:r>
              <a:rPr lang="en-GB" sz="1700" dirty="0" err="1"/>
              <a:t>dem</a:t>
            </a:r>
            <a:r>
              <a:rPr lang="en-GB" sz="1700" dirty="0"/>
              <a:t> </a:t>
            </a:r>
            <a:r>
              <a:rPr lang="en-GB" sz="1700" dirty="0" err="1"/>
              <a:t>Etikett</a:t>
            </a:r>
            <a:endParaRPr dirty="0"/>
          </a:p>
          <a:p>
            <a:pPr marL="342900" lvl="0" indent="-342900" algn="l" rtl="0">
              <a:lnSpc>
                <a:spcPct val="100000"/>
              </a:lnSpc>
              <a:spcBef>
                <a:spcPts val="360"/>
              </a:spcBef>
              <a:spcAft>
                <a:spcPts val="0"/>
              </a:spcAft>
              <a:buSzPts val="1800"/>
              <a:buNone/>
            </a:pPr>
            <a:r>
              <a:rPr lang="en-GB" sz="1700" dirty="0"/>
              <a:t>und </a:t>
            </a:r>
            <a:r>
              <a:rPr lang="en-GB" sz="1700" dirty="0" err="1"/>
              <a:t>fragte</a:t>
            </a:r>
            <a:r>
              <a:rPr lang="en-GB" sz="1700" dirty="0"/>
              <a:t> </a:t>
            </a:r>
            <a:r>
              <a:rPr lang="en-GB" sz="1700" dirty="0" err="1"/>
              <a:t>nach</a:t>
            </a:r>
            <a:r>
              <a:rPr lang="en-GB" sz="1700" dirty="0"/>
              <a:t> den </a:t>
            </a:r>
            <a:r>
              <a:rPr lang="en-GB" sz="1700" b="1" dirty="0" err="1"/>
              <a:t>Arbeitsbedingungen</a:t>
            </a:r>
            <a:r>
              <a:rPr lang="en-GB" sz="1700" dirty="0"/>
              <a:t> der </a:t>
            </a:r>
            <a:r>
              <a:rPr lang="en-GB" sz="1700" dirty="0" err="1"/>
              <a:t>Beschäftigten</a:t>
            </a:r>
            <a:r>
              <a:rPr lang="en-GB" sz="1700" dirty="0"/>
              <a:t> in den </a:t>
            </a:r>
            <a:r>
              <a:rPr lang="en-GB" sz="1700" dirty="0" err="1"/>
              <a:t>Fabriken</a:t>
            </a:r>
            <a:r>
              <a:rPr lang="en-GB" sz="1700" dirty="0"/>
              <a:t>. </a:t>
            </a:r>
            <a:r>
              <a:rPr lang="en-GB" sz="1700" dirty="0" err="1"/>
              <a:t>Nach</a:t>
            </a:r>
            <a:r>
              <a:rPr lang="en-GB" sz="1700" dirty="0"/>
              <a:t> 15 </a:t>
            </a:r>
            <a:r>
              <a:rPr lang="en-GB" sz="1700" dirty="0" err="1"/>
              <a:t>Minuten</a:t>
            </a:r>
            <a:r>
              <a:rPr lang="en-GB" sz="1700" dirty="0"/>
              <a:t> in</a:t>
            </a:r>
            <a:endParaRPr dirty="0"/>
          </a:p>
          <a:p>
            <a:pPr marL="342900" lvl="0" indent="-342900" algn="l" rtl="0">
              <a:lnSpc>
                <a:spcPct val="100000"/>
              </a:lnSpc>
              <a:spcBef>
                <a:spcPts val="360"/>
              </a:spcBef>
              <a:spcAft>
                <a:spcPts val="0"/>
              </a:spcAft>
              <a:buSzPts val="1800"/>
              <a:buNone/>
            </a:pPr>
            <a:r>
              <a:rPr lang="en-GB" sz="1700" dirty="0"/>
              <a:t>der </a:t>
            </a:r>
            <a:r>
              <a:rPr lang="en-GB" sz="1700" b="1" dirty="0" err="1"/>
              <a:t>Warteschlange</a:t>
            </a:r>
            <a:r>
              <a:rPr lang="en-GB" sz="1700" dirty="0"/>
              <a:t> </a:t>
            </a:r>
            <a:r>
              <a:rPr lang="en-GB" sz="1700" dirty="0" err="1"/>
              <a:t>brach</a:t>
            </a:r>
            <a:r>
              <a:rPr lang="en-GB" sz="1700" dirty="0"/>
              <a:t> der </a:t>
            </a:r>
            <a:r>
              <a:rPr lang="en-GB" sz="1700" dirty="0" err="1"/>
              <a:t>Anruf</a:t>
            </a:r>
            <a:r>
              <a:rPr lang="en-GB" sz="1700" dirty="0"/>
              <a:t> </a:t>
            </a:r>
            <a:r>
              <a:rPr lang="en-GB" sz="1700" dirty="0" err="1"/>
              <a:t>plötzlich</a:t>
            </a:r>
            <a:r>
              <a:rPr lang="en-GB" sz="1700" dirty="0"/>
              <a:t> ab.</a:t>
            </a:r>
            <a:endParaRPr dirty="0"/>
          </a:p>
          <a:p>
            <a:pPr marL="342900" lvl="0" indent="-342900" algn="l" rtl="0">
              <a:lnSpc>
                <a:spcPct val="100000"/>
              </a:lnSpc>
              <a:spcBef>
                <a:spcPts val="360"/>
              </a:spcBef>
              <a:spcAft>
                <a:spcPts val="0"/>
              </a:spcAft>
              <a:buSzPts val="1800"/>
              <a:buNone/>
            </a:pPr>
            <a:r>
              <a:rPr lang="en-GB" sz="1700" dirty="0"/>
              <a:t> </a:t>
            </a:r>
            <a:endParaRPr dirty="0"/>
          </a:p>
          <a:p>
            <a:pPr marL="342900" lvl="0" indent="-342900" algn="l" rtl="0">
              <a:lnSpc>
                <a:spcPct val="100000"/>
              </a:lnSpc>
              <a:spcBef>
                <a:spcPts val="360"/>
              </a:spcBef>
              <a:spcAft>
                <a:spcPts val="0"/>
              </a:spcAft>
              <a:buSzPts val="1800"/>
              <a:buNone/>
            </a:pPr>
            <a:r>
              <a:rPr lang="en-GB" sz="1700" dirty="0"/>
              <a:t>Rebecca </a:t>
            </a:r>
            <a:r>
              <a:rPr lang="en-GB" sz="1700" dirty="0" err="1"/>
              <a:t>weiß</a:t>
            </a:r>
            <a:r>
              <a:rPr lang="en-GB" sz="1700" dirty="0"/>
              <a:t>, </a:t>
            </a:r>
            <a:r>
              <a:rPr lang="en-GB" sz="1700" dirty="0" err="1"/>
              <a:t>dass</a:t>
            </a:r>
            <a:r>
              <a:rPr lang="en-GB" sz="1700" dirty="0"/>
              <a:t> Primark seine </a:t>
            </a:r>
            <a:r>
              <a:rPr lang="en-GB" sz="1700" dirty="0" err="1"/>
              <a:t>Kleidung</a:t>
            </a:r>
            <a:r>
              <a:rPr lang="en-GB" sz="1700" dirty="0"/>
              <a:t> in der Fabrik Rana Plaza </a:t>
            </a:r>
            <a:r>
              <a:rPr lang="en-GB" sz="1700" dirty="0" err="1"/>
              <a:t>produzierte</a:t>
            </a:r>
            <a:r>
              <a:rPr lang="en-GB" sz="1700" dirty="0"/>
              <a:t>. Die Fabrik</a:t>
            </a:r>
            <a:endParaRPr dirty="0"/>
          </a:p>
          <a:p>
            <a:pPr marL="342900" lvl="0" indent="-342900" algn="l" rtl="0">
              <a:lnSpc>
                <a:spcPct val="100000"/>
              </a:lnSpc>
              <a:spcBef>
                <a:spcPts val="360"/>
              </a:spcBef>
              <a:spcAft>
                <a:spcPts val="0"/>
              </a:spcAft>
              <a:buSzPts val="1800"/>
              <a:buNone/>
            </a:pPr>
            <a:r>
              <a:rPr lang="en-GB" sz="1700" b="1" dirty="0" err="1"/>
              <a:t>stürzte</a:t>
            </a:r>
            <a:r>
              <a:rPr lang="en-GB" sz="1700" dirty="0"/>
              <a:t> </a:t>
            </a:r>
            <a:r>
              <a:rPr lang="en-GB" sz="1700" dirty="0" err="1"/>
              <a:t>im</a:t>
            </a:r>
            <a:r>
              <a:rPr lang="en-GB" sz="1700" dirty="0"/>
              <a:t> </a:t>
            </a:r>
            <a:r>
              <a:rPr lang="en-GB" sz="1700" dirty="0" err="1"/>
              <a:t>Jahr</a:t>
            </a:r>
            <a:r>
              <a:rPr lang="en-GB" sz="1700" dirty="0"/>
              <a:t> 2012 </a:t>
            </a:r>
            <a:r>
              <a:rPr lang="en-GB" sz="1700" b="1" dirty="0" err="1"/>
              <a:t>ein</a:t>
            </a:r>
            <a:r>
              <a:rPr lang="en-GB" sz="1700" dirty="0"/>
              <a:t> und </a:t>
            </a:r>
            <a:r>
              <a:rPr lang="en-GB" sz="1700" dirty="0" err="1"/>
              <a:t>mehr</a:t>
            </a:r>
            <a:r>
              <a:rPr lang="en-GB" sz="1700" dirty="0"/>
              <a:t> </a:t>
            </a:r>
            <a:r>
              <a:rPr lang="en-GB" sz="1700" dirty="0" err="1"/>
              <a:t>als</a:t>
            </a:r>
            <a:r>
              <a:rPr lang="en-GB" sz="1700" dirty="0"/>
              <a:t> 1.100 Menschen </a:t>
            </a:r>
            <a:r>
              <a:rPr lang="en-GB" sz="1700" dirty="0" err="1"/>
              <a:t>starben</a:t>
            </a:r>
            <a:r>
              <a:rPr lang="en-GB" sz="1700" dirty="0"/>
              <a:t>. So </a:t>
            </a:r>
            <a:r>
              <a:rPr lang="en-GB" sz="1700" dirty="0" err="1"/>
              <a:t>fragt</a:t>
            </a:r>
            <a:r>
              <a:rPr lang="en-GB" sz="1700" dirty="0"/>
              <a:t> </a:t>
            </a:r>
            <a:r>
              <a:rPr lang="en-GB" sz="1700" dirty="0" err="1"/>
              <a:t>sich</a:t>
            </a:r>
            <a:r>
              <a:rPr lang="en-GB" sz="1700" dirty="0"/>
              <a:t> Rebecca </a:t>
            </a:r>
            <a:r>
              <a:rPr lang="en-GB" sz="1700" dirty="0" err="1"/>
              <a:t>zum</a:t>
            </a:r>
            <a:endParaRPr dirty="0"/>
          </a:p>
          <a:p>
            <a:pPr marL="342900" lvl="0" indent="-342900" algn="l" rtl="0">
              <a:lnSpc>
                <a:spcPct val="100000"/>
              </a:lnSpc>
              <a:spcBef>
                <a:spcPts val="360"/>
              </a:spcBef>
              <a:spcAft>
                <a:spcPts val="0"/>
              </a:spcAft>
              <a:buSzPts val="1800"/>
              <a:buNone/>
            </a:pPr>
            <a:r>
              <a:rPr lang="en-GB" sz="1700" dirty="0" err="1"/>
              <a:t>ersten</a:t>
            </a:r>
            <a:r>
              <a:rPr lang="en-GB" sz="1700" dirty="0"/>
              <a:t> Mal, </a:t>
            </a:r>
            <a:r>
              <a:rPr lang="en-GB" sz="1700" dirty="0" err="1"/>
              <a:t>wie</a:t>
            </a:r>
            <a:r>
              <a:rPr lang="en-GB" sz="1700" dirty="0"/>
              <a:t> </a:t>
            </a:r>
            <a:r>
              <a:rPr lang="en-GB" sz="1700" b="1" dirty="0" err="1"/>
              <a:t>billige</a:t>
            </a:r>
            <a:r>
              <a:rPr lang="en-GB" sz="1700" dirty="0"/>
              <a:t> </a:t>
            </a:r>
            <a:r>
              <a:rPr lang="en-GB" sz="1700" dirty="0" err="1"/>
              <a:t>Kleidung</a:t>
            </a:r>
            <a:r>
              <a:rPr lang="en-GB" sz="1700" dirty="0"/>
              <a:t> </a:t>
            </a:r>
            <a:r>
              <a:rPr lang="en-GB" sz="1700" dirty="0" err="1"/>
              <a:t>eigentlich</a:t>
            </a:r>
            <a:r>
              <a:rPr lang="en-GB" sz="1700" dirty="0"/>
              <a:t> </a:t>
            </a:r>
            <a:r>
              <a:rPr lang="en-GB" sz="1700" dirty="0" err="1"/>
              <a:t>hergestellt</a:t>
            </a:r>
            <a:r>
              <a:rPr lang="en-GB" sz="1700" dirty="0"/>
              <a:t> </a:t>
            </a:r>
            <a:r>
              <a:rPr lang="en-GB" sz="1700" dirty="0" err="1"/>
              <a:t>wird</a:t>
            </a:r>
            <a:r>
              <a:rPr lang="en-GB" sz="1700" dirty="0"/>
              <a:t>. </a:t>
            </a:r>
            <a:endParaRPr dirty="0"/>
          </a:p>
          <a:p>
            <a:pPr marL="342900" lvl="0" indent="-342900" algn="l" rtl="0">
              <a:lnSpc>
                <a:spcPct val="100000"/>
              </a:lnSpc>
              <a:spcBef>
                <a:spcPts val="360"/>
              </a:spcBef>
              <a:spcAft>
                <a:spcPts val="0"/>
              </a:spcAft>
              <a:buSzPts val="1800"/>
              <a:buNone/>
            </a:pPr>
            <a:r>
              <a:rPr lang="en-GB" sz="1800" dirty="0" err="1"/>
              <a:t>Laut</a:t>
            </a:r>
            <a:r>
              <a:rPr lang="en-GB" sz="1800" dirty="0"/>
              <a:t> Primark war </a:t>
            </a:r>
            <a:r>
              <a:rPr lang="en-GB" sz="1800" dirty="0" err="1"/>
              <a:t>dieser</a:t>
            </a:r>
            <a:r>
              <a:rPr lang="en-GB" sz="1800" dirty="0"/>
              <a:t> </a:t>
            </a:r>
            <a:r>
              <a:rPr lang="en-GB" sz="1800" dirty="0" err="1"/>
              <a:t>Hilferuf</a:t>
            </a:r>
            <a:r>
              <a:rPr lang="en-GB" sz="1800" dirty="0"/>
              <a:t> in </a:t>
            </a:r>
            <a:r>
              <a:rPr lang="en-GB" sz="1800" dirty="0" err="1"/>
              <a:t>dem</a:t>
            </a:r>
            <a:r>
              <a:rPr lang="en-GB" sz="1800" dirty="0"/>
              <a:t> </a:t>
            </a:r>
            <a:r>
              <a:rPr lang="en-GB" sz="1800" dirty="0" err="1"/>
              <a:t>Etikett</a:t>
            </a:r>
            <a:r>
              <a:rPr lang="en-GB" sz="1800" dirty="0"/>
              <a:t> </a:t>
            </a:r>
            <a:r>
              <a:rPr lang="en-GB" sz="1800" dirty="0" err="1"/>
              <a:t>ein</a:t>
            </a:r>
            <a:r>
              <a:rPr lang="en-GB" sz="1800" dirty="0"/>
              <a:t> </a:t>
            </a:r>
            <a:r>
              <a:rPr lang="en-GB" sz="1800" dirty="0" err="1"/>
              <a:t>Einzelfall</a:t>
            </a:r>
            <a:r>
              <a:rPr lang="en-GB" sz="1700" dirty="0"/>
              <a:t>. </a:t>
            </a:r>
            <a:endParaRPr dirty="0"/>
          </a:p>
          <a:p>
            <a:pPr marL="342900" lvl="0" indent="-342900" algn="l" rtl="0">
              <a:lnSpc>
                <a:spcPct val="50000"/>
              </a:lnSpc>
              <a:spcBef>
                <a:spcPts val="360"/>
              </a:spcBef>
              <a:spcAft>
                <a:spcPts val="0"/>
              </a:spcAft>
              <a:buClr>
                <a:schemeClr val="dk1"/>
              </a:buClr>
              <a:buSzPts val="1800"/>
              <a:buNone/>
            </a:pPr>
            <a:endParaRPr sz="1700" dirty="0"/>
          </a:p>
          <a:p>
            <a:pPr marL="342900" lvl="0" indent="-342900" algn="l" rtl="0">
              <a:lnSpc>
                <a:spcPct val="50000"/>
              </a:lnSpc>
              <a:spcBef>
                <a:spcPts val="160"/>
              </a:spcBef>
              <a:spcAft>
                <a:spcPts val="0"/>
              </a:spcAft>
              <a:buClr>
                <a:schemeClr val="dk1"/>
              </a:buClr>
              <a:buSzPts val="800"/>
              <a:buNone/>
            </a:pPr>
            <a:endParaRPr sz="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4"/>
          <p:cNvSpPr/>
          <p:nvPr/>
        </p:nvSpPr>
        <p:spPr>
          <a:xfrm>
            <a:off x="373900" y="1443950"/>
            <a:ext cx="8313000" cy="4328700"/>
          </a:xfrm>
          <a:prstGeom prst="roundRect">
            <a:avLst>
              <a:gd name="adj" fmla="val 1011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b="1" dirty="0" err="1">
                <a:solidFill>
                  <a:srgbClr val="FFFFFF"/>
                </a:solidFill>
              </a:rPr>
              <a:t>Verständnisfragen</a:t>
            </a:r>
            <a:endParaRPr b="1" dirty="0">
              <a:solidFill>
                <a:srgbClr val="FFFFFF"/>
              </a:solidFill>
            </a:endParaRPr>
          </a:p>
        </p:txBody>
      </p:sp>
      <p:sp>
        <p:nvSpPr>
          <p:cNvPr id="139" name="Google Shape;139;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GB" dirty="0"/>
              <a:t>What is the key message of the text?</a:t>
            </a:r>
            <a:endParaRPr dirty="0"/>
          </a:p>
          <a:p>
            <a:pPr marL="342900" lvl="0" indent="-342900" algn="l" rtl="0">
              <a:lnSpc>
                <a:spcPct val="100000"/>
              </a:lnSpc>
              <a:spcBef>
                <a:spcPts val="640"/>
              </a:spcBef>
              <a:spcAft>
                <a:spcPts val="0"/>
              </a:spcAft>
              <a:buClr>
                <a:schemeClr val="dk1"/>
              </a:buClr>
              <a:buSzPts val="3200"/>
              <a:buChar char="•"/>
            </a:pPr>
            <a:r>
              <a:rPr lang="en-GB" dirty="0"/>
              <a:t>Who is Rebecca Gallagher?</a:t>
            </a:r>
            <a:endParaRPr dirty="0"/>
          </a:p>
          <a:p>
            <a:pPr marL="342900" lvl="0" indent="-342900" algn="l" rtl="0">
              <a:lnSpc>
                <a:spcPct val="100000"/>
              </a:lnSpc>
              <a:spcBef>
                <a:spcPts val="640"/>
              </a:spcBef>
              <a:spcAft>
                <a:spcPts val="0"/>
              </a:spcAft>
              <a:buClr>
                <a:schemeClr val="dk1"/>
              </a:buClr>
              <a:buSzPts val="3200"/>
              <a:buChar char="•"/>
            </a:pPr>
            <a:r>
              <a:rPr lang="en-GB" dirty="0"/>
              <a:t>What was the response of the Irish company, Primark?</a:t>
            </a:r>
            <a:endParaRPr dirty="0"/>
          </a:p>
          <a:p>
            <a:pPr marL="342900" lvl="0" indent="-342900" algn="l" rtl="0">
              <a:lnSpc>
                <a:spcPct val="100000"/>
              </a:lnSpc>
              <a:spcBef>
                <a:spcPts val="640"/>
              </a:spcBef>
              <a:spcAft>
                <a:spcPts val="0"/>
              </a:spcAft>
              <a:buClr>
                <a:schemeClr val="dk1"/>
              </a:buClr>
              <a:buSzPts val="3200"/>
              <a:buChar char="•"/>
            </a:pPr>
            <a:r>
              <a:rPr lang="en-GB" dirty="0"/>
              <a:t>How are Primark linked to Rana Plaza?</a:t>
            </a:r>
            <a:endParaRPr dirty="0"/>
          </a:p>
          <a:p>
            <a:pPr marL="342900" lvl="0" indent="-342900" algn="l" rtl="0">
              <a:lnSpc>
                <a:spcPct val="100000"/>
              </a:lnSpc>
              <a:spcBef>
                <a:spcPts val="640"/>
              </a:spcBef>
              <a:spcAft>
                <a:spcPts val="0"/>
              </a:spcAft>
              <a:buClr>
                <a:schemeClr val="dk1"/>
              </a:buClr>
              <a:buSzPts val="3200"/>
              <a:buChar char="•"/>
            </a:pPr>
            <a:r>
              <a:rPr lang="en-GB" dirty="0"/>
              <a:t>Research: was this just a solitary incident, as Primark claim?</a:t>
            </a:r>
            <a:endParaRPr dirty="0"/>
          </a:p>
          <a:p>
            <a:pPr marL="342900" lvl="0" indent="-139700" algn="l" rtl="0">
              <a:lnSpc>
                <a:spcPct val="100000"/>
              </a:lnSpc>
              <a:spcBef>
                <a:spcPts val="640"/>
              </a:spcBef>
              <a:spcAft>
                <a:spcPts val="0"/>
              </a:spcAft>
              <a:buClr>
                <a:schemeClr val="dk1"/>
              </a:buClr>
              <a:buSzPts val="3200"/>
              <a:buNone/>
            </a:pPr>
            <a:endParaRPr dirty="0"/>
          </a:p>
          <a:p>
            <a:pPr marL="342900" lvl="0" indent="-139700" algn="l" rtl="0">
              <a:lnSpc>
                <a:spcPct val="100000"/>
              </a:lnSpc>
              <a:spcBef>
                <a:spcPts val="640"/>
              </a:spcBef>
              <a:spcAft>
                <a:spcPts val="0"/>
              </a:spcAft>
              <a:buClr>
                <a:schemeClr val="dk1"/>
              </a:buClr>
              <a:buSzPts val="3200"/>
              <a:buNone/>
            </a:pPr>
            <a:endParaRPr dirty="0"/>
          </a:p>
          <a:p>
            <a:pPr marL="342900" lvl="0" indent="-139700" algn="l" rtl="0">
              <a:lnSpc>
                <a:spcPct val="100000"/>
              </a:lnSpc>
              <a:spcBef>
                <a:spcPts val="640"/>
              </a:spcBef>
              <a:spcAft>
                <a:spcPts val="0"/>
              </a:spcAft>
              <a:buClr>
                <a:schemeClr val="dk1"/>
              </a:buClr>
              <a:buSzPts val="3200"/>
              <a:buNone/>
            </a:pPr>
            <a:endParaRPr dirty="0"/>
          </a:p>
          <a:p>
            <a:pPr marL="342900" lvl="0" indent="-139700" algn="l" rtl="0">
              <a:lnSpc>
                <a:spcPct val="100000"/>
              </a:lnSpc>
              <a:spcBef>
                <a:spcPts val="640"/>
              </a:spcBef>
              <a:spcAft>
                <a:spcPts val="0"/>
              </a:spcAft>
              <a:buClr>
                <a:schemeClr val="dk1"/>
              </a:buClr>
              <a:buSzPts val="3200"/>
              <a:buNone/>
            </a:pP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1606</Words>
  <Application>Microsoft Office PowerPoint</Application>
  <PresentationFormat>On-screen Show (4:3)</PresentationFormat>
  <Paragraphs>131</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Amatic SC</vt:lpstr>
      <vt:lpstr>Calibri</vt:lpstr>
      <vt:lpstr>Office Theme</vt:lpstr>
      <vt:lpstr>PowerPoint Presentation</vt:lpstr>
      <vt:lpstr>PowerPoint Presentation</vt:lpstr>
      <vt:lpstr>PowerPoint Presentation</vt:lpstr>
      <vt:lpstr>Woher kommt dein Hemd?</vt:lpstr>
      <vt:lpstr> Ein Hilferuf in einem Primark-Etikett </vt:lpstr>
      <vt:lpstr>PowerPoint Presentation</vt:lpstr>
      <vt:lpstr>PowerPoint Presentation</vt:lpstr>
      <vt:lpstr>Ein Hilferuf in einem Primark-Etikett Skim read the text and find the translations of the words highlighted in bold </vt:lpstr>
      <vt:lpstr>Verständnisfragen</vt:lpstr>
      <vt:lpstr>Rana Plaza –  The Problem with Fast Fashion </vt:lpstr>
      <vt:lpstr>PowerPoint Presentation</vt:lpstr>
      <vt:lpstr>PowerPoint Presentation</vt:lpstr>
      <vt:lpstr>PowerPoint Presentation</vt:lpstr>
      <vt:lpstr>PowerPoint Presentation</vt:lpstr>
      <vt:lpstr>Find the following sentences in the text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Hannah Langdana</cp:lastModifiedBy>
  <cp:revision>17</cp:revision>
  <dcterms:created xsi:type="dcterms:W3CDTF">2019-11-18T17:02:04Z</dcterms:created>
  <dcterms:modified xsi:type="dcterms:W3CDTF">2020-10-27T16:49:41Z</dcterms:modified>
</cp:coreProperties>
</file>