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8.xml"/>
  <Override ContentType="application/vnd.openxmlformats-officedocument.presentationml.comments+xml" PartName="/ppt/comments/comment5.xml"/>
  <Override ContentType="application/vnd.openxmlformats-officedocument.presentationml.comments+xml" PartName="/ppt/comments/comment6.xml"/>
  <Override ContentType="application/vnd.openxmlformats-officedocument.presentationml.comments+xml" PartName="/ppt/comments/comment7.xml"/>
  <Override ContentType="application/vnd.openxmlformats-officedocument.presentationml.comments+xml" PartName="/ppt/comments/comment4.xml"/>
  <Override ContentType="application/vnd.openxmlformats-officedocument.presentationml.comments+xml" PartName="/ppt/comments/comment3.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Lst>
  <p:sldSz cy="6858000" cx="9144000"/>
  <p:notesSz cx="6858000" cy="9144000"/>
  <p:embeddedFontLst>
    <p:embeddedFont>
      <p:font typeface="Amatic SC"/>
      <p:regular r:id="rId22"/>
      <p:bold r:id="rId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http://customooxmlschemas.google.com/">
      <go:slidesCustomData xmlns:go="http://customooxmlschemas.google.com/" r:id="rId24" roundtripDataSignature="AMtx7mjJ+LkofGEn2P18SyUcppwuvyCJRw=="/>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Hannah Langdana"/>
  <p:cmAuthor clrIdx="1" id="1" initials="" lastIdx="7" name="Laura Schubert"/>
  <p:cmAuthor clrIdx="2" id="2" initials="" lastIdx="3" name="J Morris"/>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11" Type="http://schemas.openxmlformats.org/officeDocument/2006/relationships/slide" Target="slides/slide5.xml"/><Relationship Id="rId22" Type="http://schemas.openxmlformats.org/officeDocument/2006/relationships/font" Target="fonts/AmaticSC-regular.fntdata"/><Relationship Id="rId10" Type="http://schemas.openxmlformats.org/officeDocument/2006/relationships/slide" Target="slides/slide4.xml"/><Relationship Id="rId21" Type="http://schemas.openxmlformats.org/officeDocument/2006/relationships/slide" Target="slides/slide15.xml"/><Relationship Id="rId13" Type="http://schemas.openxmlformats.org/officeDocument/2006/relationships/slide" Target="slides/slide7.xml"/><Relationship Id="rId24" Type="http://customschemas.google.com/relationships/presentationmetadata" Target="metadata"/><Relationship Id="rId12" Type="http://schemas.openxmlformats.org/officeDocument/2006/relationships/slide" Target="slides/slide6.xml"/><Relationship Id="rId23" Type="http://schemas.openxmlformats.org/officeDocument/2006/relationships/font" Target="fonts/AmaticSC-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3.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5" Type="http://schemas.openxmlformats.org/officeDocument/2006/relationships/slideMaster" Target="slideMasters/slideMaster1.xml"/><Relationship Id="rId19" Type="http://schemas.openxmlformats.org/officeDocument/2006/relationships/slide" Target="slides/slide13.xml"/><Relationship Id="rId6" Type="http://schemas.openxmlformats.org/officeDocument/2006/relationships/notesMaster" Target="notesMasters/notesMaster1.xml"/><Relationship Id="rId18" Type="http://schemas.openxmlformats.org/officeDocument/2006/relationships/slide" Target="slides/slide12.xml"/><Relationship Id="rId7" Type="http://schemas.openxmlformats.org/officeDocument/2006/relationships/slide" Target="slides/slide1.xml"/><Relationship Id="rId8"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0-10-07T13:17:25.335">
    <p:pos x="10" y="10"/>
    <p:text/>
    <p:extLst>
      <p:ext uri="{C676402C-5697-4E1C-873F-D02D1690AC5C}">
        <p15:threadingInfo timeZoneBias="0"/>
      </p:ext>
      <p:ext uri="http://customooxmlschemas.google.com/">
        <go:slidesCustomData xmlns:go="http://customooxmlschemas.google.com/" commentPostId="AAAAHWfZFGA"/>
      </p:ext>
    </p:extLs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1" dt="2020-08-20T08:30:36.695">
    <p:pos x="6000" y="0"/>
    <p:text>I'd again suggest give clear written instruction to student on the slide of the exercise e.g. read it, or read it with partner and then translate outloud with partner etc.</p:text>
    <p:extLst>
      <p:ext uri="{C676402C-5697-4E1C-873F-D02D1690AC5C}">
        <p15:threadingInfo timeZoneBias="0"/>
      </p:ext>
      <p:ext uri="http://customooxmlschemas.google.com/">
        <go:slidesCustomData xmlns:go="http://customooxmlschemas.google.com/" commentPostId="AAAAJ3lCKy4"/>
      </p:ext>
    </p:extLst>
  </p:cm>
  <p:cm authorId="2" idx="1" dt="2020-08-20T08:30:36.695">
    <p:pos x="6000" y="0"/>
    <p:text>too hard to translate themselves</p:text>
    <p:extLst>
      <p:ext uri="{C676402C-5697-4E1C-873F-D02D1690AC5C}">
        <p15:threadingInfo timeZoneBias="0">
          <p15:parentCm authorId="1" idx="1"/>
        </p15:threadingInfo>
      </p:ext>
      <p:ext uri="http://customooxmlschemas.google.com/">
        <go:slidesCustomData xmlns:go="http://customooxmlschemas.google.com/" commentPostId="AAAAHWfZFGE"/>
      </p:ext>
    </p:extLs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2" dt="2020-08-18T13:17:23.031">
    <p:pos x="6000" y="0"/>
    <p:text>I'd give instructions for this exercise e.g. Think (by yourself), Pair (discuss in your pair), Share (some students share with the whole class).</p:text>
    <p:extLst>
      <p:ext uri="{C676402C-5697-4E1C-873F-D02D1690AC5C}">
        <p15:threadingInfo timeZoneBias="0"/>
      </p:ext>
      <p:ext uri="http://customooxmlschemas.google.com/">
        <go:slidesCustomData xmlns:go="http://customooxmlschemas.google.com/" commentPostId="AAAAJ3lCKy8"/>
      </p:ext>
    </p:extLs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3" dt="2020-08-18T13:18:10.092">
    <p:pos x="6000" y="0"/>
    <p:text>add " Slow Fashion ist teuer". as an option (slow fashion is expensive)</p:text>
    <p:extLst>
      <p:ext uri="{C676402C-5697-4E1C-873F-D02D1690AC5C}">
        <p15:threadingInfo timeZoneBias="0"/>
      </p:ext>
      <p:ext uri="http://customooxmlschemas.google.com/">
        <go:slidesCustomData xmlns:go="http://customooxmlschemas.google.com/" commentPostId="AAAAJ3lCKzA"/>
      </p:ext>
    </p:extLst>
  </p:cm>
</p:cmLst>
</file>

<file path=ppt/comments/comment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4" dt="2020-08-18T13:19:34.738">
    <p:pos x="6000" y="0"/>
    <p:text>title should be in German : "Ist Veränderung möglich?"
Should have clear instruction if stundents should write or discuss their thoughts/answers</p:text>
    <p:extLst>
      <p:ext uri="{C676402C-5697-4E1C-873F-D02D1690AC5C}">
        <p15:threadingInfo timeZoneBias="0"/>
      </p:ext>
      <p:ext uri="http://customooxmlschemas.google.com/">
        <go:slidesCustomData xmlns:go="http://customooxmlschemas.google.com/" commentPostId="AAAAJ3lCKzc"/>
      </p:ext>
    </p:extLst>
  </p:cm>
</p:cmLst>
</file>

<file path=ppt/comments/comment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5" dt="2020-08-18T13:57:20.619">
    <p:pos x="6000" y="0"/>
    <p:text>this final topic on slow fashion seems a bit shorter - perhaps 30-40 minutes for all the videos and exercises. but with the summary at the end, that could be a whole lesson too</p:text>
    <p:extLst>
      <p:ext uri="{C676402C-5697-4E1C-873F-D02D1690AC5C}">
        <p15:threadingInfo timeZoneBias="0"/>
      </p:ext>
      <p:ext uri="http://customooxmlschemas.google.com/">
        <go:slidesCustomData xmlns:go="http://customooxmlschemas.google.com/" commentPostId="AAAAJ3pI0F0"/>
      </p:ext>
    </p:extLst>
  </p:cm>
</p:cmLst>
</file>

<file path=ppt/comments/comment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6" dt="2020-08-18T13:52:04.955">
    <p:pos x="6000" y="0"/>
    <p:text>Write it in German:
"Aktion: finde und kaufe 'Second Hand' Kleidung in Online Shops so wie Depop, oder im Second-Hand-Laden.
(note - Germans have borrowed the english phrase for second hand).</p:text>
    <p:extLst>
      <p:ext uri="{C676402C-5697-4E1C-873F-D02D1690AC5C}">
        <p15:threadingInfo timeZoneBias="0"/>
      </p:ext>
      <p:ext uri="http://customooxmlschemas.google.com/">
        <go:slidesCustomData xmlns:go="http://customooxmlschemas.google.com/" commentPostId="AAAAJ3pI0FM"/>
      </p:ext>
    </p:extLst>
  </p:cm>
</p:cmLst>
</file>

<file path=ppt/comments/comment8.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7" dt="2020-08-20T08:34:06.936">
    <p:pos x="6000" y="0"/>
    <p:text>Instructions should be in German. 
Also the exercise is not really clear to me.
I would do summary exercise at this stage or write a summary paragraph or a checklist in relation to learning outcomes on the last slide of all three topics: labels and introduction, problems with fast shashion and Bangladesh laws and fire, and slow fashion. 
This is so that students can see all they've learnt and to close off the topic.</p:text>
    <p:extLst>
      <p:ext uri="{C676402C-5697-4E1C-873F-D02D1690AC5C}">
        <p15:threadingInfo timeZoneBias="0"/>
      </p:ext>
      <p:ext uri="http://customooxmlschemas.google.com/">
        <go:slidesCustomData xmlns:go="http://customooxmlschemas.google.com/" commentPostId="AAAAJ3pI0FY"/>
      </p:ext>
    </p:extLst>
  </p:cm>
  <p:cm authorId="2" idx="2" dt="2020-08-20T08:33:42.306">
    <p:pos x="6000" y="0"/>
    <p:text>yes, just writing 10 ideas is a bit vague,</p:text>
    <p:extLst>
      <p:ext uri="{C676402C-5697-4E1C-873F-D02D1690AC5C}">
        <p15:threadingInfo timeZoneBias="0">
          <p15:parentCm authorId="1" idx="7"/>
        </p15:threadingInfo>
      </p:ext>
      <p:ext uri="http://customooxmlschemas.google.com/">
        <go:slidesCustomData xmlns:go="http://customooxmlschemas.google.com/" commentPostId="AAAAHWfZFGI"/>
      </p:ext>
    </p:extLst>
  </p:cm>
  <p:cm authorId="2" idx="3" dt="2020-08-20T08:34:06.936">
    <p:pos x="6000" y="0"/>
    <p:text>slide 19 would be a good last tasks I think</p:text>
    <p:extLst>
      <p:ext uri="{C676402C-5697-4E1C-873F-D02D1690AC5C}">
        <p15:threadingInfo timeZoneBias="0">
          <p15:parentCm authorId="1" idx="7"/>
        </p15:threadingInfo>
      </p:ext>
      <p:ext uri="http://customooxmlschemas.google.com/">
        <go:slidesCustomData xmlns:go="http://customooxmlschemas.google.com/" commentPostId="AAAAHWfZFGM"/>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depop.com/"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exels.com/photo/photo-of-woman-reading-a-notepad-3615737/"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ruecostmovie.com/" TargetMode="External"/><Relationship Id="rId3" Type="http://schemas.openxmlformats.org/officeDocument/2006/relationships/hyperlink" Target="https://truecostmovie.com/" TargetMode="External"/><Relationship Id="rId4" Type="http://schemas.openxmlformats.org/officeDocument/2006/relationships/hyperlink" Target="https://truecostmovie.com/" TargetMode="External"/><Relationship Id="rId5" Type="http://schemas.openxmlformats.org/officeDocument/2006/relationships/hyperlink" Target="https://pixabay.com/nl/photos/model-mode-betovering-meisje-600238/"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https://pixabay.com/de/photos/shopping-mall-speicher-einzelhandel-509536/</a:t>
            </a:r>
            <a:endParaRPr/>
          </a:p>
        </p:txBody>
      </p:sp>
      <p:sp>
        <p:nvSpPr>
          <p:cNvPr id="86" name="Google Shape;86;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 name="Google Shape;150;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 name="Google Shape;158;p3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228600" lvl="0" marL="457200" marR="0" rtl="0" algn="l">
              <a:lnSpc>
                <a:spcPct val="100000"/>
              </a:lnSpc>
              <a:spcBef>
                <a:spcPts val="0"/>
              </a:spcBef>
              <a:spcAft>
                <a:spcPts val="0"/>
              </a:spcAft>
              <a:buClr>
                <a:srgbClr val="000000"/>
              </a:buClr>
              <a:buSzPts val="1400"/>
              <a:buFont typeface="Arial"/>
              <a:buNone/>
            </a:pPr>
            <a:r>
              <a:rPr lang="en-GB"/>
              <a:t>Screenshot of </a:t>
            </a:r>
            <a:r>
              <a:rPr lang="en-GB" u="sng">
                <a:solidFill>
                  <a:schemeClr val="hlink"/>
                </a:solidFill>
                <a:hlinkClick r:id="rId2"/>
              </a:rPr>
              <a:t>https://www.depop.com/</a:t>
            </a:r>
            <a:endParaRPr/>
          </a:p>
        </p:txBody>
      </p:sp>
      <p:sp>
        <p:nvSpPr>
          <p:cNvPr id="159" name="Google Shape;159;p3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 name="Google Shape;167;p3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228600" lvl="0" marL="457200" marR="0" rtl="0" algn="l">
              <a:lnSpc>
                <a:spcPct val="100000"/>
              </a:lnSpc>
              <a:spcBef>
                <a:spcPts val="0"/>
              </a:spcBef>
              <a:spcAft>
                <a:spcPts val="0"/>
              </a:spcAft>
              <a:buClr>
                <a:srgbClr val="000000"/>
              </a:buClr>
              <a:buSzPts val="1400"/>
              <a:buFont typeface="Arial"/>
              <a:buNone/>
            </a:pPr>
            <a:r>
              <a:rPr lang="en-GB" u="sng">
                <a:solidFill>
                  <a:schemeClr val="hlink"/>
                </a:solidFill>
                <a:hlinkClick r:id="rId2"/>
              </a:rPr>
              <a:t>https://www.pexels.com/photo/photo-of-woman-reading-a-notepad-3615737/</a:t>
            </a:r>
            <a:r>
              <a:rPr lang="en-GB"/>
              <a:t> photo credit</a:t>
            </a:r>
            <a:endParaRPr/>
          </a:p>
        </p:txBody>
      </p:sp>
      <p:sp>
        <p:nvSpPr>
          <p:cNvPr id="168" name="Google Shape;168;p3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b78463021d_0_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b78463021d_0_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t/>
            </a:r>
            <a:endParaRPr/>
          </a:p>
        </p:txBody>
      </p:sp>
      <p:sp>
        <p:nvSpPr>
          <p:cNvPr id="176" name="Google Shape;176;gb78463021d_0_1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 name="Google Shape;184;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342900" lvl="0" marL="342900" rtl="0" algn="l">
              <a:lnSpc>
                <a:spcPct val="80000"/>
              </a:lnSpc>
              <a:spcBef>
                <a:spcPts val="0"/>
              </a:spcBef>
              <a:spcAft>
                <a:spcPts val="0"/>
              </a:spcAft>
              <a:buSzPts val="2170"/>
              <a:buNone/>
            </a:pPr>
            <a:r>
              <a:t/>
            </a:r>
            <a:endParaRPr sz="1000"/>
          </a:p>
        </p:txBody>
      </p:sp>
      <p:sp>
        <p:nvSpPr>
          <p:cNvPr id="185" name="Google Shape;185;p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76b84d1fbd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2" name="Google Shape;192;g76b84d1fbd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3" name="Google Shape;193;g76b84d1fbd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 name="Google Shape;93;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4" name="Google Shape;94;p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 name="Google Shape;100;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1" name="Google Shape;101;p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 name="Google Shape;107;p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GB"/>
              <a:t>Mini translation task – definition of slow fashion vs fast fashion. </a:t>
            </a:r>
            <a:r>
              <a:rPr b="1" lang="en-GB"/>
              <a:t>Hand out provided </a:t>
            </a:r>
            <a:r>
              <a:rPr lang="en-GB"/>
              <a:t>for students to underline words they understand and translate. Review as a class.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Source translated from French into German (AC) and is taken from :https://www.apprendre-la-bijouterie.com/slow-design-slow-fashion/ </a:t>
            </a:r>
            <a:endParaRPr sz="1200"/>
          </a:p>
          <a:p>
            <a:pPr indent="0" lvl="0" marL="0" marR="0" rtl="0" algn="l">
              <a:lnSpc>
                <a:spcPct val="100000"/>
              </a:lnSpc>
              <a:spcBef>
                <a:spcPts val="0"/>
              </a:spcBef>
              <a:spcAft>
                <a:spcPts val="0"/>
              </a:spcAft>
              <a:buClr>
                <a:schemeClr val="dk1"/>
              </a:buClr>
              <a:buSzPts val="1200"/>
              <a:buFont typeface="Calibri"/>
              <a:buNone/>
            </a:pPr>
            <a:r>
              <a:rPr b="0" lang="en-GB" sz="1200">
                <a:solidFill>
                  <a:schemeClr val="dk1"/>
                </a:solidFill>
                <a:latin typeface="Calibri"/>
                <a:ea typeface="Calibri"/>
                <a:cs typeface="Calibri"/>
                <a:sym typeface="Calibri"/>
              </a:rPr>
              <a:t> </a:t>
            </a:r>
            <a:endParaRPr/>
          </a:p>
          <a:p>
            <a:pPr indent="0" lvl="0" marL="0" marR="0" rtl="0" algn="l">
              <a:lnSpc>
                <a:spcPct val="100000"/>
              </a:lnSpc>
              <a:spcBef>
                <a:spcPts val="0"/>
              </a:spcBef>
              <a:spcAft>
                <a:spcPts val="0"/>
              </a:spcAft>
              <a:buClr>
                <a:schemeClr val="dk1"/>
              </a:buClr>
              <a:buSzPts val="1200"/>
              <a:buFont typeface="Calibri"/>
              <a:buNone/>
            </a:pPr>
            <a:r>
              <a:t/>
            </a:r>
            <a:endParaRPr b="1"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lang="en-GB"/>
              <a:t> </a:t>
            </a:r>
            <a:endParaRPr/>
          </a:p>
        </p:txBody>
      </p:sp>
      <p:sp>
        <p:nvSpPr>
          <p:cNvPr id="108" name="Google Shape;108;p1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5" name="Google Shape;115;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2" name="Google Shape;122;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 name="Google Shape;129;p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SzPts val="1400"/>
              <a:buNone/>
            </a:pPr>
            <a:r>
              <a:rPr b="0" lang="en-GB" sz="1000">
                <a:highlight>
                  <a:srgbClr val="FFFF00"/>
                </a:highlight>
                <a:latin typeface="Arial"/>
                <a:ea typeface="Arial"/>
                <a:cs typeface="Arial"/>
                <a:sym typeface="Arial"/>
              </a:rPr>
              <a:t>aufgeschlossen = open-minded</a:t>
            </a:r>
            <a:endParaRPr/>
          </a:p>
          <a:p>
            <a:pPr indent="0" lvl="0" marL="0" marR="0" rtl="0" algn="l">
              <a:lnSpc>
                <a:spcPct val="100000"/>
              </a:lnSpc>
              <a:spcBef>
                <a:spcPts val="0"/>
              </a:spcBef>
              <a:spcAft>
                <a:spcPts val="0"/>
              </a:spcAft>
              <a:buSzPts val="1400"/>
              <a:buNone/>
            </a:pPr>
            <a:r>
              <a:t/>
            </a:r>
            <a:endParaRPr sz="1000">
              <a:latin typeface="Arial"/>
              <a:ea typeface="Arial"/>
              <a:cs typeface="Arial"/>
              <a:sym typeface="Arial"/>
            </a:endParaRPr>
          </a:p>
        </p:txBody>
      </p:sp>
      <p:sp>
        <p:nvSpPr>
          <p:cNvPr id="130" name="Google Shape;130;p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Discuss with students. </a:t>
            </a:r>
            <a:endParaRPr/>
          </a:p>
        </p:txBody>
      </p:sp>
      <p:sp>
        <p:nvSpPr>
          <p:cNvPr id="137" name="Google Shape;137;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b78463021d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b78463021d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a:t>T</a:t>
            </a:r>
            <a:r>
              <a:rPr lang="en-GB"/>
              <a:t>railer link: </a:t>
            </a:r>
            <a:r>
              <a:rPr lang="en-GB" sz="1000" u="sng">
                <a:solidFill>
                  <a:schemeClr val="hlink"/>
                </a:solidFill>
                <a:latin typeface="Arial"/>
                <a:ea typeface="Arial"/>
                <a:cs typeface="Arial"/>
                <a:sym typeface="Arial"/>
                <a:hlinkClick r:id="rId2"/>
              </a:rPr>
              <a:t>https://</a:t>
            </a:r>
            <a:r>
              <a:rPr lang="en-GB" sz="1000" u="sng">
                <a:solidFill>
                  <a:schemeClr val="hlink"/>
                </a:solidFill>
                <a:latin typeface="Arial"/>
                <a:ea typeface="Arial"/>
                <a:cs typeface="Arial"/>
                <a:sym typeface="Arial"/>
                <a:hlinkClick r:id="rId3"/>
                <a:extLst>
                  <a:ext uri="http://customooxmlschemas.google.com/">
                    <go:slidesCustomData xmlns:go="http://customooxmlschemas.google.com/" textRoundtripDataId="0"/>
                  </a:ext>
                </a:extLst>
              </a:rPr>
              <a:t>truecostmovie</a:t>
            </a:r>
            <a:r>
              <a:rPr lang="en-GB" sz="1000" u="sng">
                <a:solidFill>
                  <a:schemeClr val="hlink"/>
                </a:solidFill>
                <a:latin typeface="Arial"/>
                <a:ea typeface="Arial"/>
                <a:cs typeface="Arial"/>
                <a:sym typeface="Arial"/>
                <a:hlinkClick r:id="rId4"/>
              </a:rPr>
              <a:t>.com/</a:t>
            </a:r>
            <a:r>
              <a:rPr lang="en-GB"/>
              <a:t>  </a:t>
            </a:r>
            <a:endParaRPr/>
          </a:p>
          <a:p>
            <a:pPr indent="0" lvl="0" marL="0" rtl="0" algn="l">
              <a:spcBef>
                <a:spcPts val="0"/>
              </a:spcBef>
              <a:spcAft>
                <a:spcPts val="0"/>
              </a:spcAft>
              <a:buNone/>
            </a:pPr>
            <a:r>
              <a:rPr lang="en-GB"/>
              <a:t>Image from: </a:t>
            </a:r>
            <a:r>
              <a:rPr lang="en-GB" u="sng">
                <a:solidFill>
                  <a:schemeClr val="hlink"/>
                </a:solidFill>
                <a:hlinkClick r:id="rId5"/>
              </a:rPr>
              <a:t>https://pixabay.com/nl/photos/model-mode-betovering-meisje-600238/</a:t>
            </a:r>
            <a:endParaRPr/>
          </a:p>
          <a:p>
            <a:pPr indent="0" lvl="0" marL="0" rtl="0" algn="l">
              <a:spcBef>
                <a:spcPts val="0"/>
              </a:spcBef>
              <a:spcAft>
                <a:spcPts val="0"/>
              </a:spcAft>
              <a:buClr>
                <a:schemeClr val="dk1"/>
              </a:buClr>
              <a:buSzPts val="1400"/>
              <a:buFont typeface="Arial"/>
              <a:buNone/>
            </a:pPr>
            <a:r>
              <a:t/>
            </a:r>
            <a:endParaRPr/>
          </a:p>
        </p:txBody>
      </p:sp>
      <p:sp>
        <p:nvSpPr>
          <p:cNvPr id="143" name="Google Shape;143;gb78463021d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2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2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3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31"/>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5" name="Google Shape;75;p3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3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3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32"/>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32"/>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1" name="Google Shape;81;p3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3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3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9" name="Shape 19"/>
        <p:cNvGrpSpPr/>
        <p:nvPr/>
      </p:nvGrpSpPr>
      <p:grpSpPr>
        <a:xfrm>
          <a:off x="0" y="0"/>
          <a:ext cx="0" cy="0"/>
          <a:chOff x="0" y="0"/>
          <a:chExt cx="0" cy="0"/>
        </a:xfrm>
      </p:grpSpPr>
      <p:sp>
        <p:nvSpPr>
          <p:cNvPr id="20" name="Google Shape;20;p2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2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2" name="Google Shape;22;p2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2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2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5" name="Shape 25"/>
        <p:cNvGrpSpPr/>
        <p:nvPr/>
      </p:nvGrpSpPr>
      <p:grpSpPr>
        <a:xfrm>
          <a:off x="0" y="0"/>
          <a:ext cx="0" cy="0"/>
          <a:chOff x="0" y="0"/>
          <a:chExt cx="0" cy="0"/>
        </a:xfrm>
      </p:grpSpPr>
      <p:sp>
        <p:nvSpPr>
          <p:cNvPr id="26" name="Google Shape;26;p24"/>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24"/>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28" name="Google Shape;28;p2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2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2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2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2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4" name="Google Shape;34;p2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2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2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2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2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0" name="Google Shape;40;p2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1" name="Google Shape;41;p2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2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2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2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2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7" name="Google Shape;47;p2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8" name="Google Shape;48;p2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9" name="Google Shape;49;p2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0" name="Google Shape;50;p2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2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2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2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2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2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2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2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2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1" name="Google Shape;61;p2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2" name="Google Shape;62;p2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2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2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3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30"/>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8" name="Google Shape;68;p3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9" name="Google Shape;69;p3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3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3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7B8CF"/>
        </a:solidFill>
      </p:bgPr>
    </p:bg>
    <p:spTree>
      <p:nvGrpSpPr>
        <p:cNvPr id="9" name="Shape 9"/>
        <p:cNvGrpSpPr/>
        <p:nvPr/>
      </p:nvGrpSpPr>
      <p:grpSpPr>
        <a:xfrm>
          <a:off x="0" y="0"/>
          <a:ext cx="0" cy="0"/>
          <a:chOff x="0" y="0"/>
          <a:chExt cx="0" cy="0"/>
        </a:xfrm>
      </p:grpSpPr>
      <p:sp>
        <p:nvSpPr>
          <p:cNvPr id="10" name="Google Shape;10;p2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2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2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2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2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comments" Target="../comments/commen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comments" Target="../comments/comment7.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comments" Target="../comments/comment8.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hyperlink" Target="https://cleanclothes.org/about" TargetMode="External"/><Relationship Id="rId4" Type="http://schemas.openxmlformats.org/officeDocument/2006/relationships/hyperlink" Target="https://www.tbd.community/en/a/germanys-top-fair-fashion-labels" TargetMode="External"/><Relationship Id="rId5" Type="http://schemas.openxmlformats.org/officeDocument/2006/relationships/hyperlink" Target="https://www.theguardian.com/fashion/2019/may/30/despite-fashion-living-wage-pledges-low-pay-still-a-reality-study-says" TargetMode="External"/><Relationship Id="rId6" Type="http://schemas.openxmlformats.org/officeDocument/2006/relationships/hyperlink" Target="https://www.sustainablefashionmatterz.com/sustainable-fashion-campaigns" TargetMode="External"/><Relationship Id="rId7" Type="http://schemas.openxmlformats.org/officeDocument/2006/relationships/hyperlink" Target="https://www.stern.de/neon/feierabend/style/nachhaltige-mode--zwoelf-fair-fashion-labels--die-du-kennen-solltest-8549772.html"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5.jpg"/><Relationship Id="rId4" Type="http://schemas.openxmlformats.org/officeDocument/2006/relationships/image" Target="../media/image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comments" Target="../comments/commen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comments" Target="../comments/commen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comments" Target="../comments/commen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comments" Target="../comments/commen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comments" Target="../comments/comment6.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hyperlink" Target="https://truecostmovie.com/" TargetMode="Externa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pic>
        <p:nvPicPr>
          <p:cNvPr id="88" name="Google Shape;88;p2"/>
          <p:cNvPicPr preferRelativeResize="0"/>
          <p:nvPr/>
        </p:nvPicPr>
        <p:blipFill rotWithShape="1">
          <a:blip r:embed="rId4">
            <a:alphaModFix amt="92000"/>
          </a:blip>
          <a:srcRect b="0" l="0" r="0" t="0"/>
          <a:stretch/>
        </p:blipFill>
        <p:spPr>
          <a:xfrm>
            <a:off x="0" y="0"/>
            <a:ext cx="9144000" cy="6858000"/>
          </a:xfrm>
          <a:prstGeom prst="rect">
            <a:avLst/>
          </a:prstGeom>
          <a:noFill/>
          <a:ln>
            <a:noFill/>
          </a:ln>
        </p:spPr>
      </p:pic>
      <p:sp>
        <p:nvSpPr>
          <p:cNvPr id="89" name="Google Shape;89;p2"/>
          <p:cNvSpPr/>
          <p:nvPr/>
        </p:nvSpPr>
        <p:spPr>
          <a:xfrm>
            <a:off x="240150" y="908925"/>
            <a:ext cx="6505500" cy="5873100"/>
          </a:xfrm>
          <a:prstGeom prst="ellipse">
            <a:avLst/>
          </a:prstGeom>
          <a:solidFill>
            <a:srgbClr val="00ACD8">
              <a:alpha val="73333"/>
            </a:srgbClr>
          </a:solidFill>
          <a:ln cap="flat" cmpd="sng" w="9525">
            <a:solidFill>
              <a:srgbClr val="00AC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 name="Google Shape;90;p2"/>
          <p:cNvSpPr/>
          <p:nvPr/>
        </p:nvSpPr>
        <p:spPr>
          <a:xfrm>
            <a:off x="557072" y="3110253"/>
            <a:ext cx="5871600" cy="15696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800"/>
              <a:buFont typeface="Arial"/>
              <a:buNone/>
            </a:pPr>
            <a:r>
              <a:rPr b="1" i="0" lang="en-GB" sz="4800" u="none" cap="none" strike="noStrike">
                <a:solidFill>
                  <a:srgbClr val="FFFFFF"/>
                </a:solidFill>
                <a:latin typeface="Calibri"/>
                <a:ea typeface="Calibri"/>
                <a:cs typeface="Calibri"/>
                <a:sym typeface="Calibri"/>
              </a:rPr>
              <a:t>Nachhaltiger Konsum</a:t>
            </a:r>
            <a:endParaRPr b="1" i="0" sz="4800" u="none" cap="none" strike="noStrike">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4800"/>
              <a:buFont typeface="Arial"/>
              <a:buNone/>
            </a:pPr>
            <a:r>
              <a:rPr b="1" i="0" lang="en-GB" sz="4800" u="none" cap="none" strike="noStrike">
                <a:solidFill>
                  <a:srgbClr val="FFFFFF"/>
                </a:solidFill>
                <a:latin typeface="Calibri"/>
                <a:ea typeface="Calibri"/>
                <a:cs typeface="Calibri"/>
                <a:sym typeface="Calibri"/>
              </a:rPr>
              <a:t>Lesson 2</a:t>
            </a:r>
            <a:endParaRPr b="1" i="0" sz="4800" u="none" cap="none" strike="noStrike">
              <a:solidFill>
                <a:srgbClr val="FFFFFF"/>
              </a:solidFill>
              <a:latin typeface="Amatic SC"/>
              <a:ea typeface="Amatic SC"/>
              <a:cs typeface="Amatic SC"/>
              <a:sym typeface="Amatic S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1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800"/>
              <a:buNone/>
            </a:pPr>
            <a:r>
              <a:t/>
            </a:r>
            <a:endParaRPr/>
          </a:p>
        </p:txBody>
      </p:sp>
      <p:sp>
        <p:nvSpPr>
          <p:cNvPr id="153" name="Google Shape;153;p10"/>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p>
            <a:pPr indent="-228600" lvl="0" marL="457200" rtl="0" algn="l">
              <a:lnSpc>
                <a:spcPct val="100000"/>
              </a:lnSpc>
              <a:spcBef>
                <a:spcPts val="360"/>
              </a:spcBef>
              <a:spcAft>
                <a:spcPts val="0"/>
              </a:spcAft>
              <a:buClr>
                <a:schemeClr val="dk1"/>
              </a:buClr>
              <a:buSzPts val="1800"/>
              <a:buNone/>
            </a:pPr>
            <a:r>
              <a:t/>
            </a:r>
            <a:endParaRPr/>
          </a:p>
        </p:txBody>
      </p:sp>
      <p:pic>
        <p:nvPicPr>
          <p:cNvPr id="154" name="Google Shape;154;p10"/>
          <p:cNvPicPr preferRelativeResize="0"/>
          <p:nvPr/>
        </p:nvPicPr>
        <p:blipFill rotWithShape="1">
          <a:blip r:embed="rId3">
            <a:alphaModFix/>
          </a:blip>
          <a:srcRect b="0" l="0" r="0" t="0"/>
          <a:stretch/>
        </p:blipFill>
        <p:spPr>
          <a:xfrm>
            <a:off x="0" y="381955"/>
            <a:ext cx="9144000" cy="6094089"/>
          </a:xfrm>
          <a:prstGeom prst="rect">
            <a:avLst/>
          </a:prstGeom>
          <a:noFill/>
          <a:ln>
            <a:noFill/>
          </a:ln>
        </p:spPr>
      </p:pic>
      <p:sp>
        <p:nvSpPr>
          <p:cNvPr id="155" name="Google Shape;155;p10"/>
          <p:cNvSpPr txBox="1"/>
          <p:nvPr/>
        </p:nvSpPr>
        <p:spPr>
          <a:xfrm>
            <a:off x="353960" y="577948"/>
            <a:ext cx="3937819"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Photo courtesy of the Clean Clothes Campaign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38"/>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p>
            <a:pPr indent="-228600" lvl="0" marL="457200" rtl="0" algn="l">
              <a:lnSpc>
                <a:spcPct val="100000"/>
              </a:lnSpc>
              <a:spcBef>
                <a:spcPts val="360"/>
              </a:spcBef>
              <a:spcAft>
                <a:spcPts val="0"/>
              </a:spcAft>
              <a:buClr>
                <a:schemeClr val="dk1"/>
              </a:buClr>
              <a:buSzPts val="1800"/>
              <a:buNone/>
            </a:pPr>
            <a:r>
              <a:t/>
            </a:r>
            <a:endParaRPr/>
          </a:p>
        </p:txBody>
      </p:sp>
      <p:sp>
        <p:nvSpPr>
          <p:cNvPr id="162" name="Google Shape;162;p38"/>
          <p:cNvSpPr/>
          <p:nvPr/>
        </p:nvSpPr>
        <p:spPr>
          <a:xfrm>
            <a:off x="219205" y="1104352"/>
            <a:ext cx="8705590" cy="4897677"/>
          </a:xfrm>
          <a:prstGeom prst="roundRect">
            <a:avLst>
              <a:gd fmla="val 16667" name="adj"/>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pic>
        <p:nvPicPr>
          <p:cNvPr id="163" name="Google Shape;163;p38"/>
          <p:cNvPicPr preferRelativeResize="0"/>
          <p:nvPr/>
        </p:nvPicPr>
        <p:blipFill rotWithShape="1">
          <a:blip r:embed="rId4">
            <a:alphaModFix/>
          </a:blip>
          <a:srcRect b="16548" l="57692" r="9077" t="14427"/>
          <a:stretch/>
        </p:blipFill>
        <p:spPr>
          <a:xfrm rot="1012237">
            <a:off x="5198647" y="2088893"/>
            <a:ext cx="3038622" cy="3548575"/>
          </a:xfrm>
          <a:prstGeom prst="rect">
            <a:avLst/>
          </a:prstGeom>
          <a:noFill/>
          <a:ln>
            <a:noFill/>
          </a:ln>
        </p:spPr>
      </p:pic>
      <p:sp>
        <p:nvSpPr>
          <p:cNvPr id="164" name="Google Shape;164;p38"/>
          <p:cNvSpPr/>
          <p:nvPr/>
        </p:nvSpPr>
        <p:spPr>
          <a:xfrm>
            <a:off x="977704" y="2004591"/>
            <a:ext cx="4572000" cy="156966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GB" sz="2400" u="none" cap="none" strike="noStrike">
                <a:solidFill>
                  <a:schemeClr val="dk1"/>
                </a:solidFill>
                <a:latin typeface="Arial"/>
                <a:ea typeface="Arial"/>
                <a:cs typeface="Arial"/>
                <a:sym typeface="Arial"/>
              </a:rPr>
              <a:t>Aktion: finde und kaufe 'Second Hand' Kleidung in Online Shops so wie Depop, oder im Second-Hand-Laden.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39"/>
          <p:cNvSpPr/>
          <p:nvPr/>
        </p:nvSpPr>
        <p:spPr>
          <a:xfrm>
            <a:off x="219205" y="821900"/>
            <a:ext cx="8705590" cy="4897677"/>
          </a:xfrm>
          <a:prstGeom prst="roundRect">
            <a:avLst>
              <a:gd fmla="val 16667" name="adj"/>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 name="Google Shape;171;p39"/>
          <p:cNvSpPr/>
          <p:nvPr/>
        </p:nvSpPr>
        <p:spPr>
          <a:xfrm>
            <a:off x="2978034" y="2516685"/>
            <a:ext cx="5310559" cy="18773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GB" sz="2400" u="none" cap="none" strike="noStrike">
                <a:solidFill>
                  <a:schemeClr val="dk1"/>
                </a:solidFill>
                <a:latin typeface="Arial"/>
                <a:ea typeface="Arial"/>
                <a:cs typeface="Arial"/>
                <a:sym typeface="Arial"/>
              </a:rPr>
              <a:t>Machen Sie eine Liste auf Deutsch:</a:t>
            </a:r>
            <a:endParaRPr/>
          </a:p>
          <a:p>
            <a:pPr indent="0" lvl="0" marL="0" marR="0" rtl="0" algn="ctr">
              <a:lnSpc>
                <a:spcPct val="100000"/>
              </a:lnSpc>
              <a:spcBef>
                <a:spcPts val="0"/>
              </a:spcBef>
              <a:spcAft>
                <a:spcPts val="0"/>
              </a:spcAft>
              <a:buClr>
                <a:srgbClr val="000000"/>
              </a:buClr>
              <a:buSzPts val="2400"/>
              <a:buFont typeface="Arial"/>
              <a:buNone/>
            </a:pPr>
            <a:r>
              <a:rPr b="0" i="0" lang="en-GB" sz="2400" u="none" cap="none" strike="noStrike">
                <a:solidFill>
                  <a:schemeClr val="dk1"/>
                </a:solidFill>
                <a:latin typeface="Arial"/>
                <a:ea typeface="Arial"/>
                <a:cs typeface="Arial"/>
                <a:sym typeface="Arial"/>
              </a:rPr>
              <a:t>9 facts you have learnt about fast fashion.</a:t>
            </a:r>
            <a:endParaRPr/>
          </a:p>
          <a:p>
            <a:pPr indent="0" lvl="0" marL="0" marR="0" rtl="0" algn="ctr">
              <a:lnSpc>
                <a:spcPct val="100000"/>
              </a:lnSpc>
              <a:spcBef>
                <a:spcPts val="0"/>
              </a:spcBef>
              <a:spcAft>
                <a:spcPts val="0"/>
              </a:spcAft>
              <a:buClr>
                <a:srgbClr val="000000"/>
              </a:buClr>
              <a:buSzPts val="2400"/>
              <a:buFont typeface="Arial"/>
              <a:buNone/>
            </a:pPr>
            <a:r>
              <a:rPr b="0" i="0" lang="en-GB" sz="2400" u="none" cap="none" strike="noStrike">
                <a:solidFill>
                  <a:schemeClr val="dk1"/>
                </a:solidFill>
                <a:latin typeface="Arial"/>
                <a:ea typeface="Arial"/>
                <a:cs typeface="Arial"/>
                <a:sym typeface="Arial"/>
              </a:rPr>
              <a:t>1 action that teenagers can take. </a:t>
            </a:r>
            <a:br>
              <a:rPr b="0" i="0" lang="en-GB" sz="2400" u="none" cap="none" strike="noStrike">
                <a:solidFill>
                  <a:schemeClr val="dk1"/>
                </a:solidFill>
                <a:latin typeface="Arial"/>
                <a:ea typeface="Arial"/>
                <a:cs typeface="Arial"/>
                <a:sym typeface="Arial"/>
              </a:rPr>
            </a:br>
            <a:endParaRPr b="0" i="0" sz="2000" u="none" cap="none" strike="noStrike">
              <a:solidFill>
                <a:srgbClr val="FFFFFF"/>
              </a:solidFill>
              <a:latin typeface="Arial"/>
              <a:ea typeface="Arial"/>
              <a:cs typeface="Arial"/>
              <a:sym typeface="Arial"/>
            </a:endParaRPr>
          </a:p>
        </p:txBody>
      </p:sp>
      <p:pic>
        <p:nvPicPr>
          <p:cNvPr id="172" name="Google Shape;172;p39"/>
          <p:cNvPicPr preferRelativeResize="0"/>
          <p:nvPr/>
        </p:nvPicPr>
        <p:blipFill rotWithShape="1">
          <a:blip r:embed="rId4">
            <a:alphaModFix/>
          </a:blip>
          <a:srcRect b="0" l="14619" r="21079" t="26460"/>
          <a:stretch/>
        </p:blipFill>
        <p:spPr>
          <a:xfrm>
            <a:off x="661182" y="2658793"/>
            <a:ext cx="2316853" cy="397412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gb78463021d_0_10"/>
          <p:cNvSpPr txBox="1"/>
          <p:nvPr>
            <p:ph type="title"/>
          </p:nvPr>
        </p:nvSpPr>
        <p:spPr>
          <a:xfrm>
            <a:off x="457200" y="274638"/>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GB"/>
              <a:t>Extension/ Homework task</a:t>
            </a:r>
            <a:endParaRPr/>
          </a:p>
        </p:txBody>
      </p:sp>
      <p:sp>
        <p:nvSpPr>
          <p:cNvPr id="179" name="Google Shape;179;gb78463021d_0_10"/>
          <p:cNvSpPr txBox="1"/>
          <p:nvPr>
            <p:ph idx="1" type="body"/>
          </p:nvPr>
        </p:nvSpPr>
        <p:spPr>
          <a:xfrm>
            <a:off x="457200" y="1600200"/>
            <a:ext cx="8229600" cy="45261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80" name="Google Shape;180;gb78463021d_0_10"/>
          <p:cNvSpPr/>
          <p:nvPr/>
        </p:nvSpPr>
        <p:spPr>
          <a:xfrm>
            <a:off x="457200" y="1414350"/>
            <a:ext cx="8353800" cy="4897800"/>
          </a:xfrm>
          <a:prstGeom prst="roundRect">
            <a:avLst>
              <a:gd fmla="val 16667" name="adj"/>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gb78463021d_0_10"/>
          <p:cNvSpPr txBox="1"/>
          <p:nvPr/>
        </p:nvSpPr>
        <p:spPr>
          <a:xfrm>
            <a:off x="934150" y="1936650"/>
            <a:ext cx="71085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GB" sz="2800">
                <a:solidFill>
                  <a:schemeClr val="dk1"/>
                </a:solidFill>
              </a:rPr>
              <a:t>Research German sustainable fashion brands and write a short paragraph giving your opinion about this fashion style.</a:t>
            </a:r>
            <a:endParaRPr sz="3200">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20"/>
          <p:cNvSpPr/>
          <p:nvPr/>
        </p:nvSpPr>
        <p:spPr>
          <a:xfrm>
            <a:off x="361799" y="1322349"/>
            <a:ext cx="8458643" cy="4951842"/>
          </a:xfrm>
          <a:prstGeom prst="roundRect">
            <a:avLst>
              <a:gd fmla="val 13161"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 name="Google Shape;188;p2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959"/>
              <a:buFont typeface="Calibri"/>
              <a:buNone/>
            </a:pPr>
            <a:r>
              <a:rPr b="1" lang="en-GB" sz="3206">
                <a:solidFill>
                  <a:srgbClr val="FFFFFF"/>
                </a:solidFill>
              </a:rPr>
              <a:t>Additional links:</a:t>
            </a:r>
            <a:br>
              <a:rPr lang="en-GB" sz="3206">
                <a:solidFill>
                  <a:srgbClr val="FFFFFF"/>
                </a:solidFill>
              </a:rPr>
            </a:br>
            <a:endParaRPr sz="3206">
              <a:solidFill>
                <a:srgbClr val="FFFFFF"/>
              </a:solidFill>
            </a:endParaRPr>
          </a:p>
        </p:txBody>
      </p:sp>
      <p:sp>
        <p:nvSpPr>
          <p:cNvPr id="189" name="Google Shape;189;p20"/>
          <p:cNvSpPr txBox="1"/>
          <p:nvPr>
            <p:ph idx="1" type="body"/>
          </p:nvPr>
        </p:nvSpPr>
        <p:spPr>
          <a:xfrm>
            <a:off x="457200" y="1631520"/>
            <a:ext cx="8458643" cy="4951842"/>
          </a:xfrm>
          <a:prstGeom prst="rect">
            <a:avLst/>
          </a:prstGeom>
          <a:noFill/>
          <a:ln>
            <a:noFill/>
          </a:ln>
        </p:spPr>
        <p:txBody>
          <a:bodyPr anchorCtr="0" anchor="t" bIns="45700" lIns="91425" spcFirstLastPara="1" rIns="91425" wrap="square" tIns="45700">
            <a:normAutofit/>
          </a:bodyPr>
          <a:lstStyle/>
          <a:p>
            <a:pPr indent="-342900" lvl="0" marL="342900" rtl="0" algn="l">
              <a:lnSpc>
                <a:spcPct val="80000"/>
              </a:lnSpc>
              <a:spcBef>
                <a:spcPts val="434"/>
              </a:spcBef>
              <a:spcAft>
                <a:spcPts val="0"/>
              </a:spcAft>
              <a:buSzPts val="2170"/>
              <a:buNone/>
            </a:pPr>
            <a:r>
              <a:rPr lang="en-GB" sz="2400" u="sng">
                <a:solidFill>
                  <a:schemeClr val="hlink"/>
                </a:solidFill>
                <a:hlinkClick r:id="rId3"/>
              </a:rPr>
              <a:t>https://cleanclothes.org/about</a:t>
            </a:r>
            <a:endParaRPr sz="2400"/>
          </a:p>
          <a:p>
            <a:pPr indent="-342900" lvl="0" marL="342900" rtl="0" algn="l">
              <a:lnSpc>
                <a:spcPct val="80000"/>
              </a:lnSpc>
              <a:spcBef>
                <a:spcPts val="434"/>
              </a:spcBef>
              <a:spcAft>
                <a:spcPts val="0"/>
              </a:spcAft>
              <a:buSzPts val="2170"/>
              <a:buNone/>
            </a:pPr>
            <a:r>
              <a:t/>
            </a:r>
            <a:endParaRPr sz="2400"/>
          </a:p>
          <a:p>
            <a:pPr indent="-342900" lvl="0" marL="342900" rtl="0" algn="l">
              <a:lnSpc>
                <a:spcPct val="80000"/>
              </a:lnSpc>
              <a:spcBef>
                <a:spcPts val="434"/>
              </a:spcBef>
              <a:spcAft>
                <a:spcPts val="0"/>
              </a:spcAft>
              <a:buSzPts val="2170"/>
              <a:buNone/>
            </a:pPr>
            <a:r>
              <a:rPr lang="en-GB" sz="2400" u="sng">
                <a:solidFill>
                  <a:schemeClr val="hlink"/>
                </a:solidFill>
                <a:hlinkClick r:id="rId4"/>
              </a:rPr>
              <a:t>https://www.tbd.community/en/a/germanys-top-fair-fashion-labels</a:t>
            </a:r>
            <a:endParaRPr sz="2400"/>
          </a:p>
          <a:p>
            <a:pPr indent="-342900" lvl="0" marL="342900" rtl="0" algn="l">
              <a:lnSpc>
                <a:spcPct val="80000"/>
              </a:lnSpc>
              <a:spcBef>
                <a:spcPts val="434"/>
              </a:spcBef>
              <a:spcAft>
                <a:spcPts val="0"/>
              </a:spcAft>
              <a:buSzPts val="2170"/>
              <a:buNone/>
            </a:pPr>
            <a:r>
              <a:t/>
            </a:r>
            <a:endParaRPr sz="2400"/>
          </a:p>
          <a:p>
            <a:pPr indent="-342900" lvl="0" marL="342900" rtl="0" algn="l">
              <a:lnSpc>
                <a:spcPct val="80000"/>
              </a:lnSpc>
              <a:spcBef>
                <a:spcPts val="434"/>
              </a:spcBef>
              <a:spcAft>
                <a:spcPts val="0"/>
              </a:spcAft>
              <a:buSzPts val="2170"/>
              <a:buNone/>
            </a:pPr>
            <a:r>
              <a:rPr lang="en-GB" sz="2400" u="sng">
                <a:solidFill>
                  <a:schemeClr val="hlink"/>
                </a:solidFill>
                <a:hlinkClick r:id="rId5"/>
              </a:rPr>
              <a:t>https://www.theguardian.com/fashion/2019/may/30/despite-fashion-living-wage-pledges-low-pay-still-a-reality-study-says</a:t>
            </a:r>
            <a:endParaRPr sz="2400"/>
          </a:p>
          <a:p>
            <a:pPr indent="-342900" lvl="0" marL="342900" rtl="0" algn="l">
              <a:lnSpc>
                <a:spcPct val="80000"/>
              </a:lnSpc>
              <a:spcBef>
                <a:spcPts val="434"/>
              </a:spcBef>
              <a:spcAft>
                <a:spcPts val="0"/>
              </a:spcAft>
              <a:buSzPts val="2170"/>
              <a:buNone/>
            </a:pPr>
            <a:r>
              <a:t/>
            </a:r>
            <a:endParaRPr sz="2400"/>
          </a:p>
          <a:p>
            <a:pPr indent="-342900" lvl="0" marL="342900" rtl="0" algn="l">
              <a:lnSpc>
                <a:spcPct val="80000"/>
              </a:lnSpc>
              <a:spcBef>
                <a:spcPts val="434"/>
              </a:spcBef>
              <a:spcAft>
                <a:spcPts val="0"/>
              </a:spcAft>
              <a:buSzPts val="2170"/>
              <a:buNone/>
            </a:pPr>
            <a:r>
              <a:rPr lang="en-GB" sz="2400" u="sng">
                <a:solidFill>
                  <a:schemeClr val="hlink"/>
                </a:solidFill>
                <a:hlinkClick r:id="rId6"/>
              </a:rPr>
              <a:t>https://www.sustainablefashionmatterz.com/sustainable-fashion-campaigns</a:t>
            </a:r>
            <a:r>
              <a:rPr lang="en-GB" sz="2400"/>
              <a:t> </a:t>
            </a:r>
            <a:endParaRPr/>
          </a:p>
          <a:p>
            <a:pPr indent="-342900" lvl="0" marL="342900" rtl="0" algn="l">
              <a:lnSpc>
                <a:spcPct val="80000"/>
              </a:lnSpc>
              <a:spcBef>
                <a:spcPts val="434"/>
              </a:spcBef>
              <a:spcAft>
                <a:spcPts val="0"/>
              </a:spcAft>
              <a:buSzPts val="2170"/>
              <a:buNone/>
            </a:pPr>
            <a:r>
              <a:t/>
            </a:r>
            <a:endParaRPr sz="2400"/>
          </a:p>
          <a:p>
            <a:pPr indent="-342900" lvl="0" marL="342900" rtl="0" algn="l">
              <a:lnSpc>
                <a:spcPct val="80000"/>
              </a:lnSpc>
              <a:spcBef>
                <a:spcPts val="434"/>
              </a:spcBef>
              <a:spcAft>
                <a:spcPts val="0"/>
              </a:spcAft>
              <a:buSzPts val="2170"/>
              <a:buNone/>
            </a:pPr>
            <a:r>
              <a:rPr lang="en-GB" sz="2400" u="sng">
                <a:solidFill>
                  <a:schemeClr val="hlink"/>
                </a:solidFill>
                <a:hlinkClick r:id="rId7"/>
              </a:rPr>
              <a:t>https://www.stern.de/neon/feierabend/style/nachhaltige-mode--zwoelf-fair-fashion-labels--die-du-kennen-solltest-8549772.html</a:t>
            </a:r>
            <a:endParaRPr sz="24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pic>
        <p:nvPicPr>
          <p:cNvPr id="195" name="Google Shape;195;g76b84d1fbd_0_0"/>
          <p:cNvPicPr preferRelativeResize="0"/>
          <p:nvPr/>
        </p:nvPicPr>
        <p:blipFill rotWithShape="1">
          <a:blip r:embed="rId3">
            <a:alphaModFix/>
          </a:blip>
          <a:srcRect b="0" l="0" r="0" t="0"/>
          <a:stretch/>
        </p:blipFill>
        <p:spPr>
          <a:xfrm>
            <a:off x="2915250" y="3350475"/>
            <a:ext cx="1179475" cy="981775"/>
          </a:xfrm>
          <a:prstGeom prst="rect">
            <a:avLst/>
          </a:prstGeom>
          <a:noFill/>
          <a:ln>
            <a:noFill/>
          </a:ln>
        </p:spPr>
      </p:pic>
      <p:pic>
        <p:nvPicPr>
          <p:cNvPr id="196" name="Google Shape;196;g76b84d1fbd_0_0"/>
          <p:cNvPicPr preferRelativeResize="0"/>
          <p:nvPr/>
        </p:nvPicPr>
        <p:blipFill rotWithShape="1">
          <a:blip r:embed="rId4">
            <a:alphaModFix/>
          </a:blip>
          <a:srcRect b="0" l="0" r="32800" t="0"/>
          <a:stretch/>
        </p:blipFill>
        <p:spPr>
          <a:xfrm>
            <a:off x="2915250" y="2169150"/>
            <a:ext cx="3496724" cy="1086575"/>
          </a:xfrm>
          <a:prstGeom prst="rect">
            <a:avLst/>
          </a:prstGeom>
          <a:noFill/>
          <a:ln>
            <a:noFill/>
          </a:ln>
        </p:spPr>
      </p:pic>
      <p:sp>
        <p:nvSpPr>
          <p:cNvPr id="197" name="Google Shape;197;g76b84d1fbd_0_0"/>
          <p:cNvSpPr/>
          <p:nvPr/>
        </p:nvSpPr>
        <p:spPr>
          <a:xfrm>
            <a:off x="4094725" y="3350425"/>
            <a:ext cx="2317500" cy="981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0" i="0" lang="en-GB" sz="1000" u="none" cap="none" strike="noStrike">
                <a:solidFill>
                  <a:srgbClr val="FFFFFF"/>
                </a:solidFill>
                <a:latin typeface="Calibri"/>
                <a:ea typeface="Calibri"/>
                <a:cs typeface="Calibri"/>
                <a:sym typeface="Calibri"/>
              </a:rPr>
              <a:t>World Class Teaching project has been funded with support from the European Commission. The contents of these actions are the sole responsibility of the contractor and can in no way be taken to reflect the views of the European Union.</a:t>
            </a:r>
            <a:endParaRPr b="0" i="0" sz="1000" u="none" cap="none" strike="noStrike">
              <a:solidFill>
                <a:srgbClr val="FFFFFF"/>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pic>
        <p:nvPicPr>
          <p:cNvPr id="96" name="Google Shape;96;p4"/>
          <p:cNvPicPr preferRelativeResize="0"/>
          <p:nvPr/>
        </p:nvPicPr>
        <p:blipFill rotWithShape="1">
          <a:blip r:embed="rId3">
            <a:alphaModFix/>
          </a:blip>
          <a:srcRect b="92205" l="43907" r="0" t="0"/>
          <a:stretch/>
        </p:blipFill>
        <p:spPr>
          <a:xfrm>
            <a:off x="4400487" y="-1"/>
            <a:ext cx="4509022" cy="886265"/>
          </a:xfrm>
          <a:prstGeom prst="rect">
            <a:avLst/>
          </a:prstGeom>
          <a:noFill/>
          <a:ln>
            <a:noFill/>
          </a:ln>
        </p:spPr>
      </p:pic>
      <p:pic>
        <p:nvPicPr>
          <p:cNvPr id="97" name="Google Shape;97;p4"/>
          <p:cNvPicPr preferRelativeResize="0"/>
          <p:nvPr/>
        </p:nvPicPr>
        <p:blipFill rotWithShape="1">
          <a:blip r:embed="rId3">
            <a:alphaModFix/>
          </a:blip>
          <a:srcRect b="1871" l="0" r="0" t="64649"/>
          <a:stretch/>
        </p:blipFill>
        <p:spPr>
          <a:xfrm>
            <a:off x="117245" y="1642890"/>
            <a:ext cx="8909509" cy="421911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pic>
        <p:nvPicPr>
          <p:cNvPr id="103" name="Google Shape;103;p9"/>
          <p:cNvPicPr preferRelativeResize="0"/>
          <p:nvPr/>
        </p:nvPicPr>
        <p:blipFill rotWithShape="1">
          <a:blip r:embed="rId3">
            <a:alphaModFix/>
          </a:blip>
          <a:srcRect b="92205" l="43907" r="0" t="0"/>
          <a:stretch/>
        </p:blipFill>
        <p:spPr>
          <a:xfrm>
            <a:off x="4503649" y="0"/>
            <a:ext cx="4509022" cy="886265"/>
          </a:xfrm>
          <a:prstGeom prst="rect">
            <a:avLst/>
          </a:prstGeom>
          <a:noFill/>
          <a:ln>
            <a:noFill/>
          </a:ln>
        </p:spPr>
      </p:pic>
      <p:pic>
        <p:nvPicPr>
          <p:cNvPr id="104" name="Google Shape;104;p9"/>
          <p:cNvPicPr preferRelativeResize="0"/>
          <p:nvPr/>
        </p:nvPicPr>
        <p:blipFill rotWithShape="1">
          <a:blip r:embed="rId4">
            <a:alphaModFix/>
          </a:blip>
          <a:srcRect b="42770" l="0" r="0" t="14564"/>
          <a:stretch/>
        </p:blipFill>
        <p:spPr>
          <a:xfrm>
            <a:off x="131329" y="1223888"/>
            <a:ext cx="8881342" cy="535979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15"/>
          <p:cNvSpPr/>
          <p:nvPr/>
        </p:nvSpPr>
        <p:spPr>
          <a:xfrm>
            <a:off x="279750" y="1189050"/>
            <a:ext cx="8584500" cy="5143500"/>
          </a:xfrm>
          <a:prstGeom prst="roundRect">
            <a:avLst>
              <a:gd fmla="val 13947"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 name="Google Shape;111;p15"/>
          <p:cNvSpPr txBox="1"/>
          <p:nvPr>
            <p:ph type="title"/>
          </p:nvPr>
        </p:nvSpPr>
        <p:spPr>
          <a:xfrm>
            <a:off x="457200" y="0"/>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b="1" lang="en-GB">
                <a:solidFill>
                  <a:srgbClr val="FFFFFF"/>
                </a:solidFill>
              </a:rPr>
              <a:t>Slow fashion, was ist das?</a:t>
            </a:r>
            <a:endParaRPr b="1">
              <a:solidFill>
                <a:srgbClr val="FFFFFF"/>
              </a:solidFill>
            </a:endParaRPr>
          </a:p>
        </p:txBody>
      </p:sp>
      <p:sp>
        <p:nvSpPr>
          <p:cNvPr id="112" name="Google Shape;112;p15"/>
          <p:cNvSpPr txBox="1"/>
          <p:nvPr>
            <p:ph idx="1" type="body"/>
          </p:nvPr>
        </p:nvSpPr>
        <p:spPr>
          <a:xfrm>
            <a:off x="457199" y="1395300"/>
            <a:ext cx="8584499" cy="4731000"/>
          </a:xfrm>
          <a:prstGeom prst="rect">
            <a:avLst/>
          </a:prstGeom>
          <a:noFill/>
          <a:ln>
            <a:noFill/>
          </a:ln>
        </p:spPr>
        <p:txBody>
          <a:bodyPr anchorCtr="0" anchor="t" bIns="45700" lIns="91425" spcFirstLastPara="1" rIns="91425" wrap="square" tIns="45700">
            <a:normAutofit/>
          </a:bodyPr>
          <a:lstStyle/>
          <a:p>
            <a:pPr indent="0" lvl="0" marL="0" rtl="0" algn="l">
              <a:lnSpc>
                <a:spcPct val="80000"/>
              </a:lnSpc>
              <a:spcBef>
                <a:spcPts val="0"/>
              </a:spcBef>
              <a:spcAft>
                <a:spcPts val="0"/>
              </a:spcAft>
              <a:buSzPts val="3046"/>
              <a:buNone/>
            </a:pPr>
            <a:r>
              <a:rPr lang="en-GB" sz="3046"/>
              <a:t>Heute gibt es Fast-Fashion, mit einer Fülle von Marken, die Einwegmode anbieten, mit extremen Konsum auf allen Ebenen, (…) die Lust darauf machen, am nächsten Tag wieder Geld auszugeben.</a:t>
            </a:r>
            <a:endParaRPr/>
          </a:p>
          <a:p>
            <a:pPr indent="0" lvl="0" marL="0" rtl="0" algn="l">
              <a:lnSpc>
                <a:spcPct val="80000"/>
              </a:lnSpc>
              <a:spcBef>
                <a:spcPts val="0"/>
              </a:spcBef>
              <a:spcAft>
                <a:spcPts val="0"/>
              </a:spcAft>
              <a:buSzPts val="3046"/>
              <a:buNone/>
            </a:pPr>
            <a:r>
              <a:rPr lang="en-GB" sz="3046"/>
              <a:t>	</a:t>
            </a:r>
            <a:endParaRPr/>
          </a:p>
          <a:p>
            <a:pPr indent="0" lvl="0" marL="0" rtl="0" algn="l">
              <a:lnSpc>
                <a:spcPct val="80000"/>
              </a:lnSpc>
              <a:spcBef>
                <a:spcPts val="0"/>
              </a:spcBef>
              <a:spcAft>
                <a:spcPts val="0"/>
              </a:spcAft>
              <a:buSzPts val="3046"/>
              <a:buNone/>
            </a:pPr>
            <a:r>
              <a:rPr lang="en-GB" sz="3046"/>
              <a:t>Im Gegensatz zu dieser Art des Konsums steht die Slow-Fashion-Bewegung.</a:t>
            </a:r>
            <a:endParaRPr sz="296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3"/>
          <p:cNvSpPr/>
          <p:nvPr/>
        </p:nvSpPr>
        <p:spPr>
          <a:xfrm>
            <a:off x="338203" y="1402915"/>
            <a:ext cx="8505172" cy="5148197"/>
          </a:xfrm>
          <a:prstGeom prst="roundRect">
            <a:avLst>
              <a:gd fmla="val 14234" name="adj"/>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18" name="Google Shape;118;p3"/>
          <p:cNvSpPr txBox="1"/>
          <p:nvPr>
            <p:ph type="title"/>
          </p:nvPr>
        </p:nvSpPr>
        <p:spPr>
          <a:xfrm>
            <a:off x="263047" y="274638"/>
            <a:ext cx="8718115"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800"/>
              <a:buNone/>
            </a:pPr>
            <a:r>
              <a:rPr b="1" lang="en-GB" sz="3959">
                <a:solidFill>
                  <a:schemeClr val="lt1"/>
                </a:solidFill>
              </a:rPr>
              <a:t>Was sind die Vorteile von Slow Fashion?</a:t>
            </a:r>
            <a:br>
              <a:rPr b="1" lang="en-GB" sz="3959">
                <a:solidFill>
                  <a:schemeClr val="lt1"/>
                </a:solidFill>
              </a:rPr>
            </a:br>
            <a:r>
              <a:rPr b="1" lang="en-GB" sz="2700">
                <a:solidFill>
                  <a:schemeClr val="lt1"/>
                </a:solidFill>
              </a:rPr>
              <a:t>Discuss your opinions in pairs</a:t>
            </a:r>
            <a:endParaRPr sz="2700"/>
          </a:p>
        </p:txBody>
      </p:sp>
      <p:sp>
        <p:nvSpPr>
          <p:cNvPr id="119" name="Google Shape;119;p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360"/>
              </a:spcBef>
              <a:spcAft>
                <a:spcPts val="0"/>
              </a:spcAft>
              <a:buSzPts val="1800"/>
              <a:buNone/>
            </a:pPr>
            <a:r>
              <a:rPr lang="en-GB" sz="2960"/>
              <a:t>Welche dieser Argumente überzeugen dich?</a:t>
            </a:r>
            <a:br>
              <a:rPr lang="en-GB" sz="2960"/>
            </a:br>
            <a:endParaRPr/>
          </a:p>
          <a:p>
            <a:pPr indent="-457200" lvl="0" marL="457200" rtl="0" algn="l">
              <a:lnSpc>
                <a:spcPct val="100000"/>
              </a:lnSpc>
              <a:spcBef>
                <a:spcPts val="360"/>
              </a:spcBef>
              <a:spcAft>
                <a:spcPts val="0"/>
              </a:spcAft>
              <a:buSzPts val="1800"/>
              <a:buFont typeface="Calibri"/>
              <a:buChar char="-"/>
            </a:pPr>
            <a:r>
              <a:rPr lang="en-GB" sz="2960">
                <a:solidFill>
                  <a:srgbClr val="FF0000"/>
                </a:solidFill>
              </a:rPr>
              <a:t>Slow Fashion ist besser für die Umwelt.</a:t>
            </a:r>
            <a:endParaRPr/>
          </a:p>
          <a:p>
            <a:pPr indent="-457200" lvl="0" marL="457200" rtl="0" algn="l">
              <a:lnSpc>
                <a:spcPct val="100000"/>
              </a:lnSpc>
              <a:spcBef>
                <a:spcPts val="360"/>
              </a:spcBef>
              <a:spcAft>
                <a:spcPts val="0"/>
              </a:spcAft>
              <a:buSzPts val="1800"/>
              <a:buFont typeface="Calibri"/>
              <a:buChar char="-"/>
            </a:pPr>
            <a:r>
              <a:rPr lang="en-GB" sz="2960">
                <a:solidFill>
                  <a:srgbClr val="FF0000"/>
                </a:solidFill>
              </a:rPr>
              <a:t> Slow Fashion schafft bessere Arbeitsbedingungen für Fabrikarbeiter.</a:t>
            </a:r>
            <a:endParaRPr/>
          </a:p>
          <a:p>
            <a:pPr indent="-457200" lvl="0" marL="457200" rtl="0" algn="l">
              <a:lnSpc>
                <a:spcPct val="100000"/>
              </a:lnSpc>
              <a:spcBef>
                <a:spcPts val="360"/>
              </a:spcBef>
              <a:spcAft>
                <a:spcPts val="0"/>
              </a:spcAft>
              <a:buSzPts val="1800"/>
              <a:buFont typeface="Calibri"/>
              <a:buChar char="-"/>
            </a:pPr>
            <a:r>
              <a:rPr lang="en-GB" sz="2960">
                <a:solidFill>
                  <a:srgbClr val="FF0000"/>
                </a:solidFill>
              </a:rPr>
              <a:t>Slow Fashion Kleidung hält länger, deshalb kauft man weniger.</a:t>
            </a:r>
            <a:endParaRPr/>
          </a:p>
          <a:p>
            <a:pPr indent="-457200" lvl="0" marL="457200" rtl="0" algn="l">
              <a:lnSpc>
                <a:spcPct val="100000"/>
              </a:lnSpc>
              <a:spcBef>
                <a:spcPts val="360"/>
              </a:spcBef>
              <a:spcAft>
                <a:spcPts val="0"/>
              </a:spcAft>
              <a:buSzPts val="1800"/>
              <a:buFont typeface="Calibri"/>
              <a:buChar char="-"/>
            </a:pPr>
            <a:r>
              <a:rPr lang="en-GB" sz="2960">
                <a:solidFill>
                  <a:srgbClr val="FF0000"/>
                </a:solidFill>
              </a:rPr>
              <a:t>Slow Fashion priorisiert eine faire Behandlung von Menschen, Tieren und der Umwelt vor Profit</a:t>
            </a:r>
            <a:r>
              <a:rPr lang="en-GB" sz="2960"/>
              <a:t>.</a:t>
            </a:r>
            <a:endParaRPr sz="296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6"/>
          <p:cNvSpPr/>
          <p:nvPr/>
        </p:nvSpPr>
        <p:spPr>
          <a:xfrm>
            <a:off x="191913" y="1055130"/>
            <a:ext cx="8760174" cy="5529937"/>
          </a:xfrm>
          <a:prstGeom prst="roundRect">
            <a:avLst>
              <a:gd fmla="val 16667" name="adj"/>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25" name="Google Shape;125;p6"/>
          <p:cNvSpPr txBox="1"/>
          <p:nvPr>
            <p:ph type="title"/>
          </p:nvPr>
        </p:nvSpPr>
        <p:spPr>
          <a:xfrm>
            <a:off x="330591" y="-87870"/>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800"/>
              <a:buNone/>
            </a:pPr>
            <a:r>
              <a:rPr b="1" lang="en-GB">
                <a:solidFill>
                  <a:schemeClr val="lt1"/>
                </a:solidFill>
              </a:rPr>
              <a:t>Was denkst du darüber?</a:t>
            </a:r>
            <a:endParaRPr/>
          </a:p>
        </p:txBody>
      </p:sp>
      <p:sp>
        <p:nvSpPr>
          <p:cNvPr id="126" name="Google Shape;126;p6"/>
          <p:cNvSpPr txBox="1"/>
          <p:nvPr>
            <p:ph idx="1" type="body"/>
          </p:nvPr>
        </p:nvSpPr>
        <p:spPr>
          <a:xfrm>
            <a:off x="256252" y="1572065"/>
            <a:ext cx="8834512" cy="4842803"/>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360"/>
              </a:spcBef>
              <a:spcAft>
                <a:spcPts val="0"/>
              </a:spcAft>
              <a:buSzPts val="1800"/>
              <a:buNone/>
            </a:pPr>
            <a:r>
              <a:rPr lang="en-GB" sz="2800"/>
              <a:t>Wenn ich an „Slow Fashion“ denke, dann denke ich …</a:t>
            </a:r>
            <a:endParaRPr sz="2800"/>
          </a:p>
          <a:p>
            <a:pPr indent="-342900" lvl="0" marL="457200" rtl="0" algn="l">
              <a:lnSpc>
                <a:spcPct val="100000"/>
              </a:lnSpc>
              <a:spcBef>
                <a:spcPts val="360"/>
              </a:spcBef>
              <a:spcAft>
                <a:spcPts val="0"/>
              </a:spcAft>
              <a:buClr>
                <a:schemeClr val="dk1"/>
              </a:buClr>
              <a:buSzPts val="1800"/>
              <a:buChar char="•"/>
            </a:pPr>
            <a:r>
              <a:rPr lang="en-GB">
                <a:solidFill>
                  <a:srgbClr val="FF0000"/>
                </a:solidFill>
              </a:rPr>
              <a:t>gar nichts.</a:t>
            </a:r>
            <a:endParaRPr/>
          </a:p>
          <a:p>
            <a:pPr indent="-342900" lvl="0" marL="457200" rtl="0" algn="l">
              <a:lnSpc>
                <a:spcPct val="100000"/>
              </a:lnSpc>
              <a:spcBef>
                <a:spcPts val="360"/>
              </a:spcBef>
              <a:spcAft>
                <a:spcPts val="0"/>
              </a:spcAft>
              <a:buClr>
                <a:schemeClr val="dk1"/>
              </a:buClr>
              <a:buSzPts val="1800"/>
              <a:buChar char="•"/>
            </a:pPr>
            <a:r>
              <a:rPr lang="en-GB">
                <a:solidFill>
                  <a:srgbClr val="FF0000"/>
                </a:solidFill>
              </a:rPr>
              <a:t>Es gibt viel, was man ausprobieren kann.	</a:t>
            </a:r>
            <a:endParaRPr>
              <a:solidFill>
                <a:srgbClr val="FF0000"/>
              </a:solidFill>
            </a:endParaRPr>
          </a:p>
          <a:p>
            <a:pPr indent="-342900" lvl="0" marL="457200" rtl="0" algn="l">
              <a:lnSpc>
                <a:spcPct val="100000"/>
              </a:lnSpc>
              <a:spcBef>
                <a:spcPts val="360"/>
              </a:spcBef>
              <a:spcAft>
                <a:spcPts val="0"/>
              </a:spcAft>
              <a:buClr>
                <a:schemeClr val="dk1"/>
              </a:buClr>
              <a:buSzPts val="1800"/>
              <a:buChar char="•"/>
            </a:pPr>
            <a:r>
              <a:rPr lang="en-GB">
                <a:solidFill>
                  <a:srgbClr val="FF0000"/>
                </a:solidFill>
              </a:rPr>
              <a:t>Ich nehme nicht teil an Slow Fashion.</a:t>
            </a:r>
            <a:endParaRPr/>
          </a:p>
          <a:p>
            <a:pPr indent="-342900" lvl="0" marL="457200" rtl="0" algn="l">
              <a:lnSpc>
                <a:spcPct val="100000"/>
              </a:lnSpc>
              <a:spcBef>
                <a:spcPts val="360"/>
              </a:spcBef>
              <a:spcAft>
                <a:spcPts val="0"/>
              </a:spcAft>
              <a:buClr>
                <a:schemeClr val="dk1"/>
              </a:buClr>
              <a:buSzPts val="1800"/>
              <a:buChar char="•"/>
            </a:pPr>
            <a:r>
              <a:rPr lang="en-GB">
                <a:solidFill>
                  <a:srgbClr val="FF0000"/>
                </a:solidFill>
              </a:rPr>
              <a:t>Ich werde in der Slow Fashion Bewegung aktiv.</a:t>
            </a:r>
            <a:endParaRPr>
              <a:solidFill>
                <a:srgbClr val="FF0000"/>
              </a:solidFill>
            </a:endParaRPr>
          </a:p>
          <a:p>
            <a:pPr indent="-342900" lvl="0" marL="457200" rtl="0" algn="l">
              <a:lnSpc>
                <a:spcPct val="100000"/>
              </a:lnSpc>
              <a:spcBef>
                <a:spcPts val="360"/>
              </a:spcBef>
              <a:spcAft>
                <a:spcPts val="0"/>
              </a:spcAft>
              <a:buClr>
                <a:schemeClr val="dk1"/>
              </a:buClr>
              <a:buSzPts val="1800"/>
              <a:buChar char="•"/>
            </a:pPr>
            <a:r>
              <a:rPr lang="en-GB">
                <a:solidFill>
                  <a:srgbClr val="FF0000"/>
                </a:solidFill>
              </a:rPr>
              <a:t>Das wird gar nichts ändern.</a:t>
            </a:r>
            <a:endParaRPr/>
          </a:p>
          <a:p>
            <a:pPr indent="-342900" lvl="0" marL="457200" rtl="0" algn="l">
              <a:lnSpc>
                <a:spcPct val="100000"/>
              </a:lnSpc>
              <a:spcBef>
                <a:spcPts val="360"/>
              </a:spcBef>
              <a:spcAft>
                <a:spcPts val="0"/>
              </a:spcAft>
              <a:buClr>
                <a:schemeClr val="dk1"/>
              </a:buClr>
              <a:buSzPts val="1800"/>
              <a:buChar char="•"/>
            </a:pPr>
            <a:r>
              <a:rPr lang="en-GB">
                <a:solidFill>
                  <a:srgbClr val="FF0000"/>
                </a:solidFill>
              </a:rPr>
              <a:t>Slow Fashion ist teuer.</a:t>
            </a:r>
            <a:endParaRPr sz="28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33"/>
          <p:cNvSpPr/>
          <p:nvPr/>
        </p:nvSpPr>
        <p:spPr>
          <a:xfrm>
            <a:off x="394570" y="1672629"/>
            <a:ext cx="8354860" cy="4772416"/>
          </a:xfrm>
          <a:prstGeom prst="roundRect">
            <a:avLst>
              <a:gd fmla="val 16667" name="adj"/>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33" name="Google Shape;133;p33"/>
          <p:cNvSpPr txBox="1"/>
          <p:nvPr>
            <p:ph type="title"/>
          </p:nvPr>
        </p:nvSpPr>
        <p:spPr>
          <a:xfrm>
            <a:off x="885358" y="212539"/>
            <a:ext cx="7529860" cy="1288691"/>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800"/>
              <a:buNone/>
            </a:pPr>
            <a:r>
              <a:rPr b="1" lang="en-GB" sz="3959">
                <a:solidFill>
                  <a:schemeClr val="lt1"/>
                </a:solidFill>
              </a:rPr>
              <a:t>Ist Veränderung möglich?</a:t>
            </a:r>
            <a:br>
              <a:rPr b="1" lang="en-GB" sz="3959">
                <a:solidFill>
                  <a:schemeClr val="lt1"/>
                </a:solidFill>
              </a:rPr>
            </a:br>
            <a:r>
              <a:rPr b="1" lang="en-GB" sz="2430">
                <a:solidFill>
                  <a:schemeClr val="lt1"/>
                </a:solidFill>
              </a:rPr>
              <a:t>Is change possible?</a:t>
            </a:r>
            <a:br>
              <a:rPr b="1" lang="en-GB" sz="2430">
                <a:solidFill>
                  <a:schemeClr val="lt1"/>
                </a:solidFill>
              </a:rPr>
            </a:br>
            <a:r>
              <a:rPr b="1" lang="en-GB" sz="2430">
                <a:solidFill>
                  <a:schemeClr val="lt1"/>
                </a:solidFill>
              </a:rPr>
              <a:t>Write or discuss your response in pairs </a:t>
            </a:r>
            <a:endParaRPr sz="2430"/>
          </a:p>
        </p:txBody>
      </p:sp>
      <p:sp>
        <p:nvSpPr>
          <p:cNvPr id="134" name="Google Shape;134;p33"/>
          <p:cNvSpPr txBox="1"/>
          <p:nvPr>
            <p:ph idx="1" type="body"/>
          </p:nvPr>
        </p:nvSpPr>
        <p:spPr>
          <a:xfrm>
            <a:off x="749693" y="1896064"/>
            <a:ext cx="7644614" cy="4325546"/>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360"/>
              </a:spcBef>
              <a:spcAft>
                <a:spcPts val="0"/>
              </a:spcAft>
              <a:buSzPts val="1800"/>
              <a:buNone/>
            </a:pPr>
            <a:r>
              <a:rPr lang="en-GB"/>
              <a:t>Was Slow Fashion betrifft, bin ich…</a:t>
            </a:r>
            <a:endParaRPr/>
          </a:p>
          <a:p>
            <a:pPr indent="0" lvl="0" marL="0" rtl="0" algn="l">
              <a:lnSpc>
                <a:spcPct val="90000"/>
              </a:lnSpc>
              <a:spcBef>
                <a:spcPts val="360"/>
              </a:spcBef>
              <a:spcAft>
                <a:spcPts val="0"/>
              </a:spcAft>
              <a:buSzPts val="1800"/>
              <a:buNone/>
            </a:pPr>
            <a:r>
              <a:t/>
            </a:r>
            <a:endParaRPr/>
          </a:p>
          <a:p>
            <a:pPr indent="-342900" lvl="0" marL="457200" rtl="0" algn="l">
              <a:lnSpc>
                <a:spcPct val="90000"/>
              </a:lnSpc>
              <a:spcBef>
                <a:spcPts val="360"/>
              </a:spcBef>
              <a:spcAft>
                <a:spcPts val="0"/>
              </a:spcAft>
              <a:buClr>
                <a:schemeClr val="dk1"/>
              </a:buClr>
              <a:buSzPts val="1800"/>
              <a:buChar char="•"/>
            </a:pPr>
            <a:r>
              <a:rPr lang="en-GB">
                <a:solidFill>
                  <a:srgbClr val="FF0000"/>
                </a:solidFill>
              </a:rPr>
              <a:t>optimistisch</a:t>
            </a:r>
            <a:endParaRPr>
              <a:solidFill>
                <a:srgbClr val="FF0000"/>
              </a:solidFill>
            </a:endParaRPr>
          </a:p>
          <a:p>
            <a:pPr indent="-342900" lvl="0" marL="457200" rtl="0" algn="l">
              <a:lnSpc>
                <a:spcPct val="90000"/>
              </a:lnSpc>
              <a:spcBef>
                <a:spcPts val="360"/>
              </a:spcBef>
              <a:spcAft>
                <a:spcPts val="0"/>
              </a:spcAft>
              <a:buClr>
                <a:schemeClr val="dk1"/>
              </a:buClr>
              <a:buSzPts val="1800"/>
              <a:buChar char="•"/>
            </a:pPr>
            <a:r>
              <a:rPr lang="en-GB">
                <a:solidFill>
                  <a:srgbClr val="FF0000"/>
                </a:solidFill>
              </a:rPr>
              <a:t>skeptisch</a:t>
            </a:r>
            <a:endParaRPr>
              <a:solidFill>
                <a:srgbClr val="FF0000"/>
              </a:solidFill>
            </a:endParaRPr>
          </a:p>
          <a:p>
            <a:pPr indent="-342900" lvl="0" marL="457200" rtl="0" algn="l">
              <a:lnSpc>
                <a:spcPct val="90000"/>
              </a:lnSpc>
              <a:spcBef>
                <a:spcPts val="360"/>
              </a:spcBef>
              <a:spcAft>
                <a:spcPts val="0"/>
              </a:spcAft>
              <a:buClr>
                <a:schemeClr val="dk1"/>
              </a:buClr>
              <a:buSzPts val="1800"/>
              <a:buChar char="•"/>
            </a:pPr>
            <a:r>
              <a:rPr lang="en-GB">
                <a:solidFill>
                  <a:srgbClr val="FF0000"/>
                </a:solidFill>
              </a:rPr>
              <a:t>aufgeschlossen</a:t>
            </a:r>
            <a:endParaRPr/>
          </a:p>
          <a:p>
            <a:pPr indent="-342900" lvl="0" marL="457200" rtl="0" algn="l">
              <a:lnSpc>
                <a:spcPct val="90000"/>
              </a:lnSpc>
              <a:spcBef>
                <a:spcPts val="360"/>
              </a:spcBef>
              <a:spcAft>
                <a:spcPts val="0"/>
              </a:spcAft>
              <a:buClr>
                <a:schemeClr val="dk1"/>
              </a:buClr>
              <a:buSzPts val="1800"/>
              <a:buChar char="•"/>
            </a:pPr>
            <a:r>
              <a:rPr lang="en-GB">
                <a:solidFill>
                  <a:srgbClr val="FF0000"/>
                </a:solidFill>
              </a:rPr>
              <a:t>pessimistisch</a:t>
            </a:r>
            <a:endParaRPr/>
          </a:p>
          <a:p>
            <a:pPr indent="-228600" lvl="0" marL="457200" rtl="0" algn="l">
              <a:lnSpc>
                <a:spcPct val="90000"/>
              </a:lnSpc>
              <a:spcBef>
                <a:spcPts val="360"/>
              </a:spcBef>
              <a:spcAft>
                <a:spcPts val="0"/>
              </a:spcAft>
              <a:buClr>
                <a:schemeClr val="dk1"/>
              </a:buClr>
              <a:buSzPts val="1800"/>
              <a:buNone/>
            </a:pPr>
            <a:r>
              <a:t/>
            </a:r>
            <a:endParaRPr/>
          </a:p>
          <a:p>
            <a:pPr indent="-228600" lvl="0" marL="457200" rtl="0" algn="l">
              <a:lnSpc>
                <a:spcPct val="90000"/>
              </a:lnSpc>
              <a:spcBef>
                <a:spcPts val="360"/>
              </a:spcBef>
              <a:spcAft>
                <a:spcPts val="0"/>
              </a:spcAft>
              <a:buClr>
                <a:schemeClr val="dk1"/>
              </a:buClr>
              <a:buSzPts val="1800"/>
              <a:buNone/>
            </a:pPr>
            <a:r>
              <a:rPr lang="en-GB"/>
              <a:t>weil….</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pic>
        <p:nvPicPr>
          <p:cNvPr descr="Screen Shot 2019-11-17 at 21.40.57.png" id="139" name="Google Shape;139;p19"/>
          <p:cNvPicPr preferRelativeResize="0"/>
          <p:nvPr>
            <p:ph idx="1" type="body"/>
          </p:nvPr>
        </p:nvPicPr>
        <p:blipFill rotWithShape="1">
          <a:blip r:embed="rId4">
            <a:alphaModFix/>
          </a:blip>
          <a:srcRect b="0" l="-1795" r="-2659" t="0"/>
          <a:stretch/>
        </p:blipFill>
        <p:spPr>
          <a:xfrm>
            <a:off x="1723561" y="781600"/>
            <a:ext cx="5614435" cy="534456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gb78463021d_0_0"/>
          <p:cNvSpPr txBox="1"/>
          <p:nvPr>
            <p:ph type="title"/>
          </p:nvPr>
        </p:nvSpPr>
        <p:spPr>
          <a:xfrm>
            <a:off x="457200" y="274638"/>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GB" u="sng">
                <a:solidFill>
                  <a:schemeClr val="hlink"/>
                </a:solidFill>
                <a:hlinkClick r:id="rId3"/>
              </a:rPr>
              <a:t>‘The True Cost’ trailer</a:t>
            </a:r>
            <a:endParaRPr/>
          </a:p>
        </p:txBody>
      </p:sp>
      <p:sp>
        <p:nvSpPr>
          <p:cNvPr id="146" name="Google Shape;146;gb78463021d_0_0"/>
          <p:cNvSpPr txBox="1"/>
          <p:nvPr>
            <p:ph idx="1" type="body"/>
          </p:nvPr>
        </p:nvSpPr>
        <p:spPr>
          <a:xfrm>
            <a:off x="667900" y="1217050"/>
            <a:ext cx="8229600" cy="5565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GB"/>
              <a:t>Write your thoughts and feelings in German</a:t>
            </a:r>
            <a:endParaRPr/>
          </a:p>
        </p:txBody>
      </p:sp>
      <p:pic>
        <p:nvPicPr>
          <p:cNvPr id="147" name="Google Shape;147;gb78463021d_0_0"/>
          <p:cNvPicPr preferRelativeResize="0"/>
          <p:nvPr/>
        </p:nvPicPr>
        <p:blipFill>
          <a:blip r:embed="rId4">
            <a:alphaModFix/>
          </a:blip>
          <a:stretch>
            <a:fillRect/>
          </a:stretch>
        </p:blipFill>
        <p:spPr>
          <a:xfrm>
            <a:off x="987263" y="1850200"/>
            <a:ext cx="7169474" cy="47796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2019-11-18T17:02:04Z</dcterms:created>
  <dc:creator>Suzi Bewell</dc:creator>
</cp:coreProperties>
</file>