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9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1" r:id="rId38"/>
  </p:sldIdLst>
  <p:sldSz cx="9144000" cy="5143500" type="screen16x9"/>
  <p:notesSz cx="6858000" cy="9144000"/>
  <p:embeddedFontLst>
    <p:embeddedFont>
      <p:font typeface="Amatic SC" panose="020B0604020202020204" charset="-79"/>
      <p:regular r:id="rId40"/>
      <p:bold r:id="rId41"/>
    </p:embeddedFont>
    <p:embeddedFont>
      <p:font typeface="Calibri" panose="020F0502020204030204" pitchFamily="34" charset="0"/>
      <p:regular r:id="rId42"/>
      <p:bold r:id="rId43"/>
      <p:italic r:id="rId44"/>
      <p:boldItalic r:id="rId45"/>
    </p:embeddedFont>
    <p:embeddedFont>
      <p:font typeface="Source Code Pr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IoluowM5nm/g6cGdmj0Hp0M7o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205DBC-BBA8-409B-B7B5-E89BCA50DEE7}">
  <a:tblStyle styleId="{10205DBC-BBA8-409B-B7B5-E89BCA50DEE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77313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lisegravel.com/en/livres/free-printable-stuf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lisegravel.com/en/livres/free-printable-stuf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lobalgoals.org/5-gender-equal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lisegravel.com/en/livres/free-printable-stuf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nKwVOTntlVc&amp;app=deskto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FF0000"/>
                </a:solidFill>
              </a:rPr>
              <a:t>Hand out 9 cards per person, face up and in pairs, work together to try to match up the cards.</a:t>
            </a:r>
            <a:endParaRPr/>
          </a:p>
          <a:p>
            <a:pPr marL="0" lvl="0" indent="0" algn="l" rtl="0">
              <a:lnSpc>
                <a:spcPct val="100000"/>
              </a:lnSpc>
              <a:spcBef>
                <a:spcPts val="0"/>
              </a:spcBef>
              <a:spcAft>
                <a:spcPts val="0"/>
              </a:spcAft>
              <a:buSzPts val="1100"/>
              <a:buNone/>
            </a:pPr>
            <a:r>
              <a:rPr lang="en">
                <a:solidFill>
                  <a:srgbClr val="FF0000"/>
                </a:solidFill>
              </a:rPr>
              <a:t>Follow on games could include snap and blind pairs (all cards face down)</a:t>
            </a:r>
            <a:endParaRPr/>
          </a:p>
          <a:p>
            <a:pPr marL="0" lvl="0" indent="0" algn="l" rtl="0">
              <a:lnSpc>
                <a:spcPct val="100000"/>
              </a:lnSpc>
              <a:spcBef>
                <a:spcPts val="0"/>
              </a:spcBef>
              <a:spcAft>
                <a:spcPts val="0"/>
              </a:spcAft>
              <a:buSzPts val="1100"/>
              <a:buNone/>
            </a:pPr>
            <a:r>
              <a:rPr lang="en"/>
              <a:t>Cut up all 18 cards and put into envelopes then ask students to divide themselves into pairs and hand out 9 cards per person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3"/>
              </a:rPr>
              <a:t>http://elisegravel.com/en/livres/free-printable-stuff/</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FF0000"/>
                </a:solidFill>
              </a:rPr>
              <a:t>Hand out 9 cards per person, face up and in pairs, work together to try to match up the cards.</a:t>
            </a:r>
            <a:endParaRPr/>
          </a:p>
          <a:p>
            <a:pPr marL="0" lvl="0" indent="0" algn="l" rtl="0">
              <a:lnSpc>
                <a:spcPct val="100000"/>
              </a:lnSpc>
              <a:spcBef>
                <a:spcPts val="0"/>
              </a:spcBef>
              <a:spcAft>
                <a:spcPts val="0"/>
              </a:spcAft>
              <a:buSzPts val="1100"/>
              <a:buNone/>
            </a:pPr>
            <a:r>
              <a:rPr lang="en">
                <a:solidFill>
                  <a:srgbClr val="FF0000"/>
                </a:solidFill>
              </a:rPr>
              <a:t>Follow on games could include snap and blind pairs (all cards face down)</a:t>
            </a:r>
            <a:endParaRPr/>
          </a:p>
          <a:p>
            <a:pPr marL="0" lvl="0" indent="0" algn="l" rtl="0">
              <a:lnSpc>
                <a:spcPct val="100000"/>
              </a:lnSpc>
              <a:spcBef>
                <a:spcPts val="0"/>
              </a:spcBef>
              <a:spcAft>
                <a:spcPts val="0"/>
              </a:spcAft>
              <a:buSzPts val="1100"/>
              <a:buNone/>
            </a:pPr>
            <a:r>
              <a:rPr lang="en"/>
              <a:t>Cut up all 18 cards and put into envelopes then ask students to divide themselves into pairs and hand out 9 cards per person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3"/>
              </a:rPr>
              <a:t>http://elisegravel.com/en/livres/free-printable-stuff/</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and discuss as a class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01e8c64f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01e8c64f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01e8c64f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01e8c64f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0">
                <a:solidFill>
                  <a:srgbClr val="000000"/>
                </a:solidFill>
              </a:rPr>
              <a:t>Read the story again - ARE THESE STATEMENTS TRUE / FALSE?</a:t>
            </a:r>
            <a:r>
              <a:rPr lang="en" sz="1100" b="0"/>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01e8c64f0_1_0:notes"/>
          <p:cNvSpPr>
            <a:spLocks noGrp="1" noRot="1" noChangeAspect="1"/>
          </p:cNvSpPr>
          <p:nvPr>
            <p:ph type="sldImg" idx="2"/>
          </p:nvPr>
        </p:nvSpPr>
        <p:spPr>
          <a:xfrm>
            <a:off x="647700" y="625475"/>
            <a:ext cx="5562600" cy="3130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01e8c64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Source: </a:t>
            </a:r>
            <a:r>
              <a:rPr lang="en-GB" dirty="0">
                <a:hlinkClick r:id="rId3"/>
              </a:rPr>
              <a:t>https://www.globalgoals.org/5-gender-equality</a:t>
            </a:r>
            <a:r>
              <a:rPr lang="en-GB" dirty="0"/>
              <a:t> There are 9 targets as part of Sustainable development Goal 5 to create action for gender equality.</a:t>
            </a:r>
          </a:p>
        </p:txBody>
      </p:sp>
    </p:spTree>
    <p:extLst>
      <p:ext uri="{BB962C8B-B14F-4D97-AF65-F5344CB8AC3E}">
        <p14:creationId xmlns:p14="http://schemas.microsoft.com/office/powerpoint/2010/main" val="386677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For weaker learners, there is a supplementary vocabulary builder sheet which contains all the key vocab for this lesson - could be used first or alongside this and the other activities and tasks as support</a:t>
            </a:r>
            <a:endParaRPr dirty="0"/>
          </a:p>
          <a:p>
            <a:pPr marL="0" lvl="0" indent="0" algn="l" rtl="0">
              <a:lnSpc>
                <a:spcPct val="100000"/>
              </a:lnSpc>
              <a:spcBef>
                <a:spcPts val="0"/>
              </a:spcBef>
              <a:spcAft>
                <a:spcPts val="0"/>
              </a:spcAft>
              <a:buSzPts val="1100"/>
              <a:buNone/>
            </a:pPr>
            <a:r>
              <a:rPr lang="en" dirty="0"/>
              <a:t>Do students agree with the sentiment of the poster?</a:t>
            </a:r>
            <a:br>
              <a:rPr lang="en" dirty="0"/>
            </a:br>
            <a:endParaRPr dirty="0"/>
          </a:p>
          <a:p>
            <a:pPr marL="0" lvl="0" indent="0" algn="l" rtl="0">
              <a:lnSpc>
                <a:spcPct val="100000"/>
              </a:lnSpc>
              <a:spcBef>
                <a:spcPts val="0"/>
              </a:spcBef>
              <a:spcAft>
                <a:spcPts val="0"/>
              </a:spcAft>
              <a:buSzPts val="1100"/>
              <a:buNone/>
            </a:pPr>
            <a:r>
              <a:rPr lang="en" u="sng" dirty="0">
                <a:solidFill>
                  <a:schemeClr val="hlink"/>
                </a:solidFill>
                <a:hlinkClick r:id="rId3"/>
              </a:rPr>
              <a:t>http://elisegravel.com/en/livres/free-printable-stuff/</a:t>
            </a:r>
            <a:r>
              <a:rPr lang="en"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0" u="sng" dirty="0">
                <a:solidFill>
                  <a:schemeClr val="hlink"/>
                </a:solidFill>
                <a:hlinkClick r:id="rId3"/>
              </a:rPr>
              <a:t>Source</a:t>
            </a:r>
            <a:endParaRPr dirty="0"/>
          </a:p>
          <a:p>
            <a:pPr marL="0" lvl="0" indent="0" algn="l" rtl="0">
              <a:lnSpc>
                <a:spcPct val="100000"/>
              </a:lnSpc>
              <a:spcBef>
                <a:spcPts val="0"/>
              </a:spcBef>
              <a:spcAft>
                <a:spcPts val="0"/>
              </a:spcAft>
              <a:buSzPts val="1100"/>
              <a:buNone/>
            </a:pPr>
            <a:r>
              <a:rPr lang="en" sz="1100" b="0" u="sng" dirty="0">
                <a:solidFill>
                  <a:schemeClr val="hlink"/>
                </a:solidFill>
                <a:hlinkClick r:id="rId3"/>
              </a:rPr>
              <a:t>https://www.youtube.com/watch?v=nKwVOTntlVc&amp;app=desktop</a:t>
            </a:r>
            <a:endParaRPr sz="1100" b="0" u="sng" dirty="0">
              <a:solidFill>
                <a:schemeClr val="hlink"/>
              </a:solidFill>
            </a:endParaRPr>
          </a:p>
          <a:p>
            <a:pPr marL="0" lvl="0" indent="0" algn="l" rtl="0">
              <a:lnSpc>
                <a:spcPct val="100000"/>
              </a:lnSpc>
              <a:spcBef>
                <a:spcPts val="0"/>
              </a:spcBef>
              <a:spcAft>
                <a:spcPts val="0"/>
              </a:spcAft>
              <a:buSzPts val="1100"/>
              <a:buNone/>
            </a:pPr>
            <a:r>
              <a:rPr lang="en" sz="1100" b="0" u="sng" dirty="0">
                <a:solidFill>
                  <a:schemeClr val="hlink"/>
                </a:solidFill>
              </a:rPr>
              <a:t>Watch the video and dicuss as a class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Dominoes game – matching pairs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http://elisegravel.com/en/livres/free-printable-stuff/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9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5" name="Google Shape;45;p9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6" name="Google Shape;46;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g701e8c64f0_1_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9" name="Google Shape;49;g701e8c64f0_1_5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1600"/>
              </a:spcAft>
              <a:buClr>
                <a:schemeClr val="dk1"/>
              </a:buClr>
              <a:buSzPts val="1800"/>
              <a:buChar char="■"/>
              <a:defRPr/>
            </a:lvl9pPr>
          </a:lstStyle>
          <a:p>
            <a:endParaRPr/>
          </a:p>
        </p:txBody>
      </p:sp>
      <p:sp>
        <p:nvSpPr>
          <p:cNvPr id="50" name="Google Shape;50;g701e8c64f0_1_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g701e8c64f0_1_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701e8c64f0_1_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8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3" name="Google Shape;13;p8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
        <p:cNvGrpSpPr/>
        <p:nvPr/>
      </p:nvGrpSpPr>
      <p:grpSpPr>
        <a:xfrm>
          <a:off x="0" y="0"/>
          <a:ext cx="0" cy="0"/>
          <a:chOff x="0" y="0"/>
          <a:chExt cx="0" cy="0"/>
        </a:xfrm>
      </p:grpSpPr>
      <p:sp>
        <p:nvSpPr>
          <p:cNvPr id="16" name="Google Shape;16;p8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17" name="Google Shape;17;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0" name="Google Shape;20;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8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 name="Google Shape;23;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8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6" name="Google Shape;26;p8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8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1" name="Google Shape;31;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9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5" name="Google Shape;35;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9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0" name="Google Shape;40;p92"/>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27B8C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7SAANUgeZU&amp;app=deskto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qualitynow.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KwVOTntlVc&amp;app=deskto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p:cNvPicPr preferRelativeResize="0"/>
          <p:nvPr/>
        </p:nvPicPr>
        <p:blipFill>
          <a:blip r:embed="rId3">
            <a:alphaModFix/>
          </a:blip>
          <a:stretch>
            <a:fillRect/>
          </a:stretch>
        </p:blipFill>
        <p:spPr>
          <a:xfrm>
            <a:off x="0" y="0"/>
            <a:ext cx="9144000" cy="5143500"/>
          </a:xfrm>
          <a:prstGeom prst="rect">
            <a:avLst/>
          </a:prstGeom>
          <a:noFill/>
          <a:ln>
            <a:noFill/>
          </a:ln>
        </p:spPr>
      </p:pic>
      <p:sp>
        <p:nvSpPr>
          <p:cNvPr id="58" name="Google Shape;58;p1"/>
          <p:cNvSpPr/>
          <p:nvPr/>
        </p:nvSpPr>
        <p:spPr>
          <a:xfrm>
            <a:off x="6455125" y="742375"/>
            <a:ext cx="2290500" cy="162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800" b="1" i="0" u="none" strike="noStrike" cap="none">
                <a:solidFill>
                  <a:srgbClr val="00527D"/>
                </a:solidFill>
              </a:rPr>
              <a:t>Égalité entre les sexes:</a:t>
            </a:r>
            <a:endParaRPr sz="4800" b="1" i="0" u="none" strike="noStrike" cap="none">
              <a:solidFill>
                <a:srgbClr val="00527D"/>
              </a:solidFill>
            </a:endParaRPr>
          </a:p>
          <a:p>
            <a:pPr marL="0" marR="0" lvl="0" indent="0" algn="ctr" rtl="0">
              <a:lnSpc>
                <a:spcPct val="100000"/>
              </a:lnSpc>
              <a:spcBef>
                <a:spcPts val="0"/>
              </a:spcBef>
              <a:spcAft>
                <a:spcPts val="0"/>
              </a:spcAft>
              <a:buNone/>
            </a:pPr>
            <a:r>
              <a:rPr lang="en" sz="2400" b="1">
                <a:solidFill>
                  <a:srgbClr val="00527D"/>
                </a:solidFill>
              </a:rPr>
              <a:t>Lesson 1</a:t>
            </a:r>
            <a:endParaRPr sz="2400" b="1">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body" idx="1"/>
          </p:nvPr>
        </p:nvSpPr>
        <p:spPr>
          <a:xfrm>
            <a:off x="319500" y="4230575"/>
            <a:ext cx="8532900" cy="74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latin typeface="Arial"/>
                <a:ea typeface="Arial"/>
                <a:cs typeface="Arial"/>
                <a:sym typeface="Arial"/>
              </a:rPr>
              <a:t>                </a:t>
            </a:r>
            <a:r>
              <a:rPr lang="en" sz="2000" dirty="0">
                <a:latin typeface="Arial"/>
                <a:ea typeface="Arial"/>
                <a:cs typeface="Arial"/>
                <a:sym typeface="Arial"/>
              </a:rPr>
              <a:t>According to this second poster, what can boys do / be				         </a:t>
            </a:r>
            <a:r>
              <a:rPr lang="en" sz="2000" dirty="0">
                <a:solidFill>
                  <a:srgbClr val="FF0000"/>
                </a:solidFill>
                <a:latin typeface="Arial"/>
                <a:ea typeface="Arial"/>
                <a:cs typeface="Arial"/>
                <a:sym typeface="Arial"/>
              </a:rPr>
              <a:t>Do you agree?</a:t>
            </a:r>
            <a:endParaRPr sz="2000" dirty="0">
              <a:solidFill>
                <a:srgbClr val="FF0000"/>
              </a:solidFill>
              <a:latin typeface="Arial"/>
              <a:ea typeface="Arial"/>
              <a:cs typeface="Arial"/>
              <a:sym typeface="Arial"/>
            </a:endParaRPr>
          </a:p>
        </p:txBody>
      </p:sp>
      <p:pic>
        <p:nvPicPr>
          <p:cNvPr id="127" name="Google Shape;127;p10"/>
          <p:cNvPicPr preferRelativeResize="0"/>
          <p:nvPr/>
        </p:nvPicPr>
        <p:blipFill rotWithShape="1">
          <a:blip r:embed="rId3">
            <a:alphaModFix/>
          </a:blip>
          <a:srcRect/>
          <a:stretch/>
        </p:blipFill>
        <p:spPr>
          <a:xfrm>
            <a:off x="385722" y="4328447"/>
            <a:ext cx="589925" cy="549150"/>
          </a:xfrm>
          <a:prstGeom prst="rect">
            <a:avLst/>
          </a:prstGeom>
          <a:noFill/>
          <a:ln>
            <a:noFill/>
          </a:ln>
        </p:spPr>
      </p:pic>
      <p:pic>
        <p:nvPicPr>
          <p:cNvPr id="128" name="Google Shape;128;p10"/>
          <p:cNvPicPr preferRelativeResize="0"/>
          <p:nvPr/>
        </p:nvPicPr>
        <p:blipFill rotWithShape="1">
          <a:blip r:embed="rId4">
            <a:alphaModFix/>
          </a:blip>
          <a:srcRect/>
          <a:stretch/>
        </p:blipFill>
        <p:spPr>
          <a:xfrm>
            <a:off x="3055225" y="174658"/>
            <a:ext cx="3033557" cy="3925779"/>
          </a:xfrm>
          <a:prstGeom prst="rect">
            <a:avLst/>
          </a:prstGeom>
          <a:noFill/>
          <a:ln>
            <a:noFill/>
          </a:ln>
        </p:spPr>
      </p:pic>
      <p:pic>
        <p:nvPicPr>
          <p:cNvPr id="129" name="Google Shape;129;p10"/>
          <p:cNvPicPr preferRelativeResize="0"/>
          <p:nvPr/>
        </p:nvPicPr>
        <p:blipFill rotWithShape="1">
          <a:blip r:embed="rId5">
            <a:alphaModFix/>
          </a:blip>
          <a:srcRect/>
          <a:stretch/>
        </p:blipFill>
        <p:spPr>
          <a:xfrm>
            <a:off x="975650" y="4336384"/>
            <a:ext cx="592900" cy="5332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134" name="Google Shape;134;p11"/>
          <p:cNvGraphicFramePr/>
          <p:nvPr/>
        </p:nvGraphicFramePr>
        <p:xfrm>
          <a:off x="105825" y="148550"/>
          <a:ext cx="8885800" cy="3062450"/>
        </p:xfrm>
        <a:graphic>
          <a:graphicData uri="http://schemas.openxmlformats.org/drawingml/2006/table">
            <a:tbl>
              <a:tblPr>
                <a:noFill/>
                <a:tableStyleId>{10205DBC-BBA8-409B-B7B5-E89BCA50DEE7}</a:tableStyleId>
              </a:tblPr>
              <a:tblGrid>
                <a:gridCol w="2221450">
                  <a:extLst>
                    <a:ext uri="{9D8B030D-6E8A-4147-A177-3AD203B41FA5}">
                      <a16:colId xmlns:a16="http://schemas.microsoft.com/office/drawing/2014/main" val="20000"/>
                    </a:ext>
                  </a:extLst>
                </a:gridCol>
                <a:gridCol w="2221450">
                  <a:extLst>
                    <a:ext uri="{9D8B030D-6E8A-4147-A177-3AD203B41FA5}">
                      <a16:colId xmlns:a16="http://schemas.microsoft.com/office/drawing/2014/main" val="20001"/>
                    </a:ext>
                  </a:extLst>
                </a:gridCol>
                <a:gridCol w="2221450">
                  <a:extLst>
                    <a:ext uri="{9D8B030D-6E8A-4147-A177-3AD203B41FA5}">
                      <a16:colId xmlns:a16="http://schemas.microsoft.com/office/drawing/2014/main" val="20002"/>
                    </a:ext>
                  </a:extLst>
                </a:gridCol>
                <a:gridCol w="2221450">
                  <a:extLst>
                    <a:ext uri="{9D8B030D-6E8A-4147-A177-3AD203B41FA5}">
                      <a16:colId xmlns:a16="http://schemas.microsoft.com/office/drawing/2014/main" val="20003"/>
                    </a:ext>
                  </a:extLst>
                </a:gridCol>
              </a:tblGrid>
              <a:tr h="1478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calm</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Take care of others</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84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gentle</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135" name="Google Shape;135;p11"/>
          <p:cNvPicPr preferRelativeResize="0"/>
          <p:nvPr/>
        </p:nvPicPr>
        <p:blipFill rotWithShape="1">
          <a:blip r:embed="rId3">
            <a:alphaModFix/>
          </a:blip>
          <a:srcRect l="34913" r="35785"/>
          <a:stretch/>
        </p:blipFill>
        <p:spPr>
          <a:xfrm>
            <a:off x="852701" y="1946795"/>
            <a:ext cx="838300" cy="982325"/>
          </a:xfrm>
          <a:prstGeom prst="rect">
            <a:avLst/>
          </a:prstGeom>
          <a:noFill/>
          <a:ln>
            <a:noFill/>
          </a:ln>
        </p:spPr>
      </p:pic>
      <p:pic>
        <p:nvPicPr>
          <p:cNvPr id="136" name="Google Shape;136;p11"/>
          <p:cNvPicPr preferRelativeResize="0"/>
          <p:nvPr/>
        </p:nvPicPr>
        <p:blipFill rotWithShape="1">
          <a:blip r:embed="rId3">
            <a:alphaModFix/>
          </a:blip>
          <a:srcRect l="60432" r="-2356"/>
          <a:stretch/>
        </p:blipFill>
        <p:spPr>
          <a:xfrm>
            <a:off x="5187550" y="384825"/>
            <a:ext cx="960000" cy="1047750"/>
          </a:xfrm>
          <a:prstGeom prst="rect">
            <a:avLst/>
          </a:prstGeom>
          <a:noFill/>
          <a:ln>
            <a:noFill/>
          </a:ln>
        </p:spPr>
      </p:pic>
      <p:pic>
        <p:nvPicPr>
          <p:cNvPr id="137" name="Google Shape;137;p11"/>
          <p:cNvPicPr preferRelativeResize="0"/>
          <p:nvPr/>
        </p:nvPicPr>
        <p:blipFill rotWithShape="1">
          <a:blip r:embed="rId3">
            <a:alphaModFix/>
          </a:blip>
          <a:srcRect r="70700"/>
          <a:stretch/>
        </p:blipFill>
        <p:spPr>
          <a:xfrm>
            <a:off x="791397" y="384825"/>
            <a:ext cx="838300" cy="9823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12"/>
          <p:cNvGraphicFramePr/>
          <p:nvPr/>
        </p:nvGraphicFramePr>
        <p:xfrm>
          <a:off x="129100" y="245425"/>
          <a:ext cx="8885800" cy="4694750"/>
        </p:xfrm>
        <a:graphic>
          <a:graphicData uri="http://schemas.openxmlformats.org/drawingml/2006/table">
            <a:tbl>
              <a:tblPr>
                <a:noFill/>
                <a:tableStyleId>{10205DBC-BBA8-409B-B7B5-E89BCA50DEE7}</a:tableStyleId>
              </a:tblPr>
              <a:tblGrid>
                <a:gridCol w="2221450">
                  <a:extLst>
                    <a:ext uri="{9D8B030D-6E8A-4147-A177-3AD203B41FA5}">
                      <a16:colId xmlns:a16="http://schemas.microsoft.com/office/drawing/2014/main" val="20000"/>
                    </a:ext>
                  </a:extLst>
                </a:gridCol>
                <a:gridCol w="2221450">
                  <a:extLst>
                    <a:ext uri="{9D8B030D-6E8A-4147-A177-3AD203B41FA5}">
                      <a16:colId xmlns:a16="http://schemas.microsoft.com/office/drawing/2014/main" val="20001"/>
                    </a:ext>
                  </a:extLst>
                </a:gridCol>
                <a:gridCol w="2221450">
                  <a:extLst>
                    <a:ext uri="{9D8B030D-6E8A-4147-A177-3AD203B41FA5}">
                      <a16:colId xmlns:a16="http://schemas.microsoft.com/office/drawing/2014/main" val="20002"/>
                    </a:ext>
                  </a:extLst>
                </a:gridCol>
                <a:gridCol w="2221450">
                  <a:extLst>
                    <a:ext uri="{9D8B030D-6E8A-4147-A177-3AD203B41FA5}">
                      <a16:colId xmlns:a16="http://schemas.microsoft.com/office/drawing/2014/main" val="20003"/>
                    </a:ext>
                  </a:extLst>
                </a:gridCol>
              </a:tblGrid>
              <a:tr h="1526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daydream</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pretty</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26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afraid</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affectionate</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642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Be creative</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dirty="0">
                          <a:latin typeface="Amatic SC"/>
                          <a:ea typeface="Amatic SC"/>
                          <a:cs typeface="Amatic SC"/>
                          <a:sym typeface="Amatic SC"/>
                        </a:rPr>
                        <a:t>cry</a:t>
                      </a:r>
                      <a:endParaRPr sz="2400" b="1" u="none" strike="noStrike" cap="none" dirty="0">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143" name="Google Shape;143;p12"/>
          <p:cNvPicPr preferRelativeResize="0"/>
          <p:nvPr/>
        </p:nvPicPr>
        <p:blipFill rotWithShape="1">
          <a:blip r:embed="rId3">
            <a:alphaModFix/>
          </a:blip>
          <a:srcRect l="63874"/>
          <a:stretch/>
        </p:blipFill>
        <p:spPr>
          <a:xfrm>
            <a:off x="633325" y="1946425"/>
            <a:ext cx="1159075" cy="1083675"/>
          </a:xfrm>
          <a:prstGeom prst="rect">
            <a:avLst/>
          </a:prstGeom>
          <a:noFill/>
          <a:ln>
            <a:noFill/>
          </a:ln>
        </p:spPr>
      </p:pic>
      <p:pic>
        <p:nvPicPr>
          <p:cNvPr id="144" name="Google Shape;144;p12"/>
          <p:cNvPicPr preferRelativeResize="0"/>
          <p:nvPr/>
        </p:nvPicPr>
        <p:blipFill rotWithShape="1">
          <a:blip r:embed="rId3">
            <a:alphaModFix/>
          </a:blip>
          <a:srcRect l="33764" t="4870" r="36147" b="-4869"/>
          <a:stretch/>
        </p:blipFill>
        <p:spPr>
          <a:xfrm>
            <a:off x="5196350" y="472150"/>
            <a:ext cx="965325" cy="1083675"/>
          </a:xfrm>
          <a:prstGeom prst="rect">
            <a:avLst/>
          </a:prstGeom>
          <a:noFill/>
          <a:ln>
            <a:noFill/>
          </a:ln>
        </p:spPr>
      </p:pic>
      <p:pic>
        <p:nvPicPr>
          <p:cNvPr id="145" name="Google Shape;145;p12"/>
          <p:cNvPicPr preferRelativeResize="0"/>
          <p:nvPr/>
        </p:nvPicPr>
        <p:blipFill rotWithShape="1">
          <a:blip r:embed="rId3">
            <a:alphaModFix/>
          </a:blip>
          <a:srcRect r="66760"/>
          <a:stretch/>
        </p:blipFill>
        <p:spPr>
          <a:xfrm>
            <a:off x="633325" y="472150"/>
            <a:ext cx="1066475" cy="1083675"/>
          </a:xfrm>
          <a:prstGeom prst="rect">
            <a:avLst/>
          </a:prstGeom>
          <a:noFill/>
          <a:ln>
            <a:noFill/>
          </a:ln>
        </p:spPr>
      </p:pic>
      <p:pic>
        <p:nvPicPr>
          <p:cNvPr id="146" name="Google Shape;146;p12"/>
          <p:cNvPicPr preferRelativeResize="0"/>
          <p:nvPr/>
        </p:nvPicPr>
        <p:blipFill rotWithShape="1">
          <a:blip r:embed="rId4">
            <a:alphaModFix/>
          </a:blip>
          <a:srcRect l="67005"/>
          <a:stretch/>
        </p:blipFill>
        <p:spPr>
          <a:xfrm>
            <a:off x="5055788" y="1894950"/>
            <a:ext cx="1246450" cy="1353600"/>
          </a:xfrm>
          <a:prstGeom prst="rect">
            <a:avLst/>
          </a:prstGeom>
          <a:noFill/>
          <a:ln>
            <a:noFill/>
          </a:ln>
        </p:spPr>
      </p:pic>
      <p:pic>
        <p:nvPicPr>
          <p:cNvPr id="147" name="Google Shape;147;p12"/>
          <p:cNvPicPr preferRelativeResize="0"/>
          <p:nvPr/>
        </p:nvPicPr>
        <p:blipFill rotWithShape="1">
          <a:blip r:embed="rId4">
            <a:alphaModFix/>
          </a:blip>
          <a:srcRect l="28455" r="31095"/>
          <a:stretch/>
        </p:blipFill>
        <p:spPr>
          <a:xfrm>
            <a:off x="4849288" y="3380217"/>
            <a:ext cx="1659450" cy="1470025"/>
          </a:xfrm>
          <a:prstGeom prst="rect">
            <a:avLst/>
          </a:prstGeom>
          <a:noFill/>
          <a:ln>
            <a:noFill/>
          </a:ln>
        </p:spPr>
      </p:pic>
      <p:pic>
        <p:nvPicPr>
          <p:cNvPr id="148" name="Google Shape;148;p12"/>
          <p:cNvPicPr preferRelativeResize="0"/>
          <p:nvPr/>
        </p:nvPicPr>
        <p:blipFill rotWithShape="1">
          <a:blip r:embed="rId4">
            <a:alphaModFix/>
          </a:blip>
          <a:srcRect r="67005"/>
          <a:stretch/>
        </p:blipFill>
        <p:spPr>
          <a:xfrm>
            <a:off x="536049" y="3420700"/>
            <a:ext cx="1353650" cy="147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311700" y="201810"/>
            <a:ext cx="8520600" cy="6939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2400" dirty="0">
                <a:latin typeface="Arial"/>
                <a:ea typeface="Arial"/>
                <a:cs typeface="Arial"/>
                <a:sym typeface="Arial"/>
              </a:rPr>
              <a:t>          Une petite histoire : Tu Peux – Élise Gravel      </a:t>
            </a:r>
            <a:endParaRPr sz="2400" b="0" dirty="0">
              <a:latin typeface="Arial"/>
              <a:ea typeface="Arial"/>
              <a:cs typeface="Arial"/>
              <a:sym typeface="Arial"/>
            </a:endParaRPr>
          </a:p>
          <a:p>
            <a:pPr marL="0" lvl="0" indent="0" algn="ctr" rtl="0">
              <a:lnSpc>
                <a:spcPct val="100000"/>
              </a:lnSpc>
              <a:spcBef>
                <a:spcPts val="0"/>
              </a:spcBef>
              <a:spcAft>
                <a:spcPts val="0"/>
              </a:spcAft>
              <a:buSzPts val="4200"/>
              <a:buNone/>
            </a:pPr>
            <a:endParaRPr dirty="0"/>
          </a:p>
        </p:txBody>
      </p:sp>
      <p:pic>
        <p:nvPicPr>
          <p:cNvPr id="154" name="Google Shape;154;p13"/>
          <p:cNvPicPr preferRelativeResize="0"/>
          <p:nvPr/>
        </p:nvPicPr>
        <p:blipFill rotWithShape="1">
          <a:blip r:embed="rId3">
            <a:alphaModFix/>
          </a:blip>
          <a:srcRect/>
          <a:stretch/>
        </p:blipFill>
        <p:spPr>
          <a:xfrm>
            <a:off x="475397" y="274714"/>
            <a:ext cx="589925" cy="549150"/>
          </a:xfrm>
          <a:prstGeom prst="rect">
            <a:avLst/>
          </a:prstGeom>
          <a:noFill/>
          <a:ln>
            <a:noFill/>
          </a:ln>
        </p:spPr>
      </p:pic>
      <p:pic>
        <p:nvPicPr>
          <p:cNvPr id="155" name="Google Shape;155;p13"/>
          <p:cNvPicPr preferRelativeResize="0"/>
          <p:nvPr/>
        </p:nvPicPr>
        <p:blipFill rotWithShape="1">
          <a:blip r:embed="rId4">
            <a:alphaModFix/>
          </a:blip>
          <a:srcRect/>
          <a:stretch/>
        </p:blipFill>
        <p:spPr>
          <a:xfrm>
            <a:off x="1159075" y="301942"/>
            <a:ext cx="550032" cy="494700"/>
          </a:xfrm>
          <a:prstGeom prst="rect">
            <a:avLst/>
          </a:prstGeom>
          <a:noFill/>
          <a:ln>
            <a:noFill/>
          </a:ln>
        </p:spPr>
      </p:pic>
      <p:pic>
        <p:nvPicPr>
          <p:cNvPr id="156" name="Google Shape;156;p13"/>
          <p:cNvPicPr preferRelativeResize="0"/>
          <p:nvPr/>
        </p:nvPicPr>
        <p:blipFill rotWithShape="1">
          <a:blip r:embed="rId5">
            <a:alphaModFix/>
          </a:blip>
          <a:srcRect t="2047"/>
          <a:stretch/>
        </p:blipFill>
        <p:spPr>
          <a:xfrm>
            <a:off x="3065025" y="1065700"/>
            <a:ext cx="3013950" cy="3871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4"/>
          <p:cNvPicPr preferRelativeResize="0"/>
          <p:nvPr/>
        </p:nvPicPr>
        <p:blipFill rotWithShape="1">
          <a:blip r:embed="rId3">
            <a:alphaModFix/>
          </a:blip>
          <a:srcRect t="1370"/>
          <a:stretch/>
        </p:blipFill>
        <p:spPr>
          <a:xfrm>
            <a:off x="2537717" y="0"/>
            <a:ext cx="3995508"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5"/>
          <p:cNvPicPr preferRelativeResize="0"/>
          <p:nvPr/>
        </p:nvPicPr>
        <p:blipFill rotWithShape="1">
          <a:blip r:embed="rId3">
            <a:alphaModFix/>
          </a:blip>
          <a:srcRect/>
          <a:stretch/>
        </p:blipFill>
        <p:spPr>
          <a:xfrm>
            <a:off x="2606358" y="0"/>
            <a:ext cx="3931284"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6"/>
          <p:cNvPicPr preferRelativeResize="0"/>
          <p:nvPr/>
        </p:nvPicPr>
        <p:blipFill rotWithShape="1">
          <a:blip r:embed="rId3">
            <a:alphaModFix/>
          </a:blip>
          <a:srcRect/>
          <a:stretch/>
        </p:blipFill>
        <p:spPr>
          <a:xfrm>
            <a:off x="2614776" y="0"/>
            <a:ext cx="391444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7"/>
          <p:cNvPicPr preferRelativeResize="0"/>
          <p:nvPr/>
        </p:nvPicPr>
        <p:blipFill rotWithShape="1">
          <a:blip r:embed="rId3">
            <a:alphaModFix/>
          </a:blip>
          <a:srcRect/>
          <a:stretch/>
        </p:blipFill>
        <p:spPr>
          <a:xfrm>
            <a:off x="2612571" y="0"/>
            <a:ext cx="3918857"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8"/>
          <p:cNvPicPr preferRelativeResize="0"/>
          <p:nvPr/>
        </p:nvPicPr>
        <p:blipFill rotWithShape="1">
          <a:blip r:embed="rId3">
            <a:alphaModFix/>
          </a:blip>
          <a:srcRect/>
          <a:stretch/>
        </p:blipFill>
        <p:spPr>
          <a:xfrm>
            <a:off x="2600889" y="0"/>
            <a:ext cx="3942223"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a:stretch/>
        </p:blipFill>
        <p:spPr>
          <a:xfrm>
            <a:off x="2618826" y="0"/>
            <a:ext cx="3906348"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Picture 3">
            <a:extLst>
              <a:ext uri="{FF2B5EF4-FFF2-40B4-BE49-F238E27FC236}">
                <a16:creationId xmlns:a16="http://schemas.microsoft.com/office/drawing/2014/main" id="{5336DF48-1897-41DC-BE83-690B02B5F928}"/>
              </a:ext>
            </a:extLst>
          </p:cNvPr>
          <p:cNvPicPr>
            <a:picLocks noChangeAspect="1"/>
          </p:cNvPicPr>
          <p:nvPr/>
        </p:nvPicPr>
        <p:blipFill rotWithShape="1">
          <a:blip r:embed="rId3"/>
          <a:srcRect l="44250" t="689" b="91456"/>
          <a:stretch/>
        </p:blipFill>
        <p:spPr>
          <a:xfrm>
            <a:off x="5681390" y="0"/>
            <a:ext cx="3462610" cy="690081"/>
          </a:xfrm>
          <a:prstGeom prst="rect">
            <a:avLst/>
          </a:prstGeom>
        </p:spPr>
      </p:pic>
      <p:pic>
        <p:nvPicPr>
          <p:cNvPr id="2" name="Picture 1">
            <a:extLst>
              <a:ext uri="{FF2B5EF4-FFF2-40B4-BE49-F238E27FC236}">
                <a16:creationId xmlns:a16="http://schemas.microsoft.com/office/drawing/2014/main" id="{6C039ADC-A528-402E-96F9-8361BCD95946}"/>
              </a:ext>
            </a:extLst>
          </p:cNvPr>
          <p:cNvPicPr>
            <a:picLocks noChangeAspect="1"/>
          </p:cNvPicPr>
          <p:nvPr/>
        </p:nvPicPr>
        <p:blipFill rotWithShape="1">
          <a:blip r:embed="rId4"/>
          <a:srcRect l="2049" t="54780" r="2732" b="13385"/>
          <a:stretch/>
        </p:blipFill>
        <p:spPr>
          <a:xfrm>
            <a:off x="627322" y="690081"/>
            <a:ext cx="8296772" cy="39234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0"/>
          <p:cNvPicPr preferRelativeResize="0"/>
          <p:nvPr/>
        </p:nvPicPr>
        <p:blipFill rotWithShape="1">
          <a:blip r:embed="rId3">
            <a:alphaModFix/>
          </a:blip>
          <a:srcRect/>
          <a:stretch/>
        </p:blipFill>
        <p:spPr>
          <a:xfrm>
            <a:off x="2695027" y="0"/>
            <a:ext cx="3923295"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1"/>
          <p:cNvPicPr preferRelativeResize="0"/>
          <p:nvPr/>
        </p:nvPicPr>
        <p:blipFill rotWithShape="1">
          <a:blip r:embed="rId3">
            <a:alphaModFix/>
          </a:blip>
          <a:srcRect/>
          <a:stretch/>
        </p:blipFill>
        <p:spPr>
          <a:xfrm>
            <a:off x="2608349" y="0"/>
            <a:ext cx="392730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2"/>
          <p:cNvPicPr preferRelativeResize="0"/>
          <p:nvPr/>
        </p:nvPicPr>
        <p:blipFill rotWithShape="1">
          <a:blip r:embed="rId3">
            <a:alphaModFix/>
          </a:blip>
          <a:srcRect/>
          <a:stretch/>
        </p:blipFill>
        <p:spPr>
          <a:xfrm>
            <a:off x="2612571" y="0"/>
            <a:ext cx="3918857"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3"/>
          <p:cNvPicPr preferRelativeResize="0"/>
          <p:nvPr/>
        </p:nvPicPr>
        <p:blipFill rotWithShape="1">
          <a:blip r:embed="rId3">
            <a:alphaModFix/>
          </a:blip>
          <a:srcRect/>
          <a:stretch/>
        </p:blipFill>
        <p:spPr>
          <a:xfrm>
            <a:off x="2608348" y="0"/>
            <a:ext cx="3927303"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4"/>
          <p:cNvPicPr preferRelativeResize="0"/>
          <p:nvPr/>
        </p:nvPicPr>
        <p:blipFill rotWithShape="1">
          <a:blip r:embed="rId3">
            <a:alphaModFix/>
          </a:blip>
          <a:srcRect/>
          <a:stretch/>
        </p:blipFill>
        <p:spPr>
          <a:xfrm>
            <a:off x="2608348" y="0"/>
            <a:ext cx="392730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5"/>
          <p:cNvPicPr preferRelativeResize="0"/>
          <p:nvPr/>
        </p:nvPicPr>
        <p:blipFill rotWithShape="1">
          <a:blip r:embed="rId3">
            <a:alphaModFix/>
          </a:blip>
          <a:srcRect/>
          <a:stretch/>
        </p:blipFill>
        <p:spPr>
          <a:xfrm>
            <a:off x="2601878" y="0"/>
            <a:ext cx="3940243"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6"/>
          <p:cNvPicPr preferRelativeResize="0"/>
          <p:nvPr/>
        </p:nvPicPr>
        <p:blipFill rotWithShape="1">
          <a:blip r:embed="rId3">
            <a:alphaModFix/>
          </a:blip>
          <a:srcRect/>
          <a:stretch/>
        </p:blipFill>
        <p:spPr>
          <a:xfrm>
            <a:off x="2614776" y="0"/>
            <a:ext cx="3914448" cy="51516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2612571" y="0"/>
            <a:ext cx="3918857"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8"/>
          <p:cNvPicPr preferRelativeResize="0"/>
          <p:nvPr/>
        </p:nvPicPr>
        <p:blipFill rotWithShape="1">
          <a:blip r:embed="rId3">
            <a:alphaModFix/>
          </a:blip>
          <a:srcRect/>
          <a:stretch/>
        </p:blipFill>
        <p:spPr>
          <a:xfrm>
            <a:off x="2608118" y="0"/>
            <a:ext cx="3927763"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9"/>
          <p:cNvPicPr preferRelativeResize="0"/>
          <p:nvPr/>
        </p:nvPicPr>
        <p:blipFill rotWithShape="1">
          <a:blip r:embed="rId3">
            <a:alphaModFix/>
          </a:blip>
          <a:srcRect/>
          <a:stretch/>
        </p:blipFill>
        <p:spPr>
          <a:xfrm>
            <a:off x="2598627" y="0"/>
            <a:ext cx="3946746"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1" name="Picture 10">
            <a:extLst>
              <a:ext uri="{FF2B5EF4-FFF2-40B4-BE49-F238E27FC236}">
                <a16:creationId xmlns:a16="http://schemas.microsoft.com/office/drawing/2014/main" id="{6FEEDB34-5002-49B4-B7F5-9021403D47AF}"/>
              </a:ext>
            </a:extLst>
          </p:cNvPr>
          <p:cNvPicPr>
            <a:picLocks noChangeAspect="1"/>
          </p:cNvPicPr>
          <p:nvPr/>
        </p:nvPicPr>
        <p:blipFill rotWithShape="1">
          <a:blip r:embed="rId3"/>
          <a:srcRect l="44250" t="689" b="91456"/>
          <a:stretch/>
        </p:blipFill>
        <p:spPr>
          <a:xfrm>
            <a:off x="5585697" y="0"/>
            <a:ext cx="3462610" cy="690081"/>
          </a:xfrm>
          <a:prstGeom prst="rect">
            <a:avLst/>
          </a:prstGeom>
        </p:spPr>
      </p:pic>
      <p:pic>
        <p:nvPicPr>
          <p:cNvPr id="3" name="Picture 2">
            <a:extLst>
              <a:ext uri="{FF2B5EF4-FFF2-40B4-BE49-F238E27FC236}">
                <a16:creationId xmlns:a16="http://schemas.microsoft.com/office/drawing/2014/main" id="{B2CE16DC-111E-46CF-B541-71CB2AC71C7F}"/>
              </a:ext>
            </a:extLst>
          </p:cNvPr>
          <p:cNvPicPr>
            <a:picLocks noChangeAspect="1"/>
          </p:cNvPicPr>
          <p:nvPr/>
        </p:nvPicPr>
        <p:blipFill rotWithShape="1">
          <a:blip r:embed="rId4"/>
          <a:srcRect l="1172" t="13417" r="-1" b="50000"/>
          <a:stretch/>
        </p:blipFill>
        <p:spPr>
          <a:xfrm>
            <a:off x="578901" y="962098"/>
            <a:ext cx="7986198" cy="41814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0"/>
          <p:cNvPicPr preferRelativeResize="0"/>
          <p:nvPr/>
        </p:nvPicPr>
        <p:blipFill rotWithShape="1">
          <a:blip r:embed="rId3">
            <a:alphaModFix/>
          </a:blip>
          <a:srcRect/>
          <a:stretch/>
        </p:blipFill>
        <p:spPr>
          <a:xfrm>
            <a:off x="2616794" y="0"/>
            <a:ext cx="3910411"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1"/>
          <p:cNvPicPr preferRelativeResize="0"/>
          <p:nvPr/>
        </p:nvPicPr>
        <p:blipFill rotWithShape="1">
          <a:blip r:embed="rId3">
            <a:alphaModFix/>
          </a:blip>
          <a:srcRect/>
          <a:stretch/>
        </p:blipFill>
        <p:spPr>
          <a:xfrm>
            <a:off x="2615783" y="0"/>
            <a:ext cx="3912433"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2"/>
          <p:cNvPicPr preferRelativeResize="0"/>
          <p:nvPr/>
        </p:nvPicPr>
        <p:blipFill rotWithShape="1">
          <a:blip r:embed="rId3">
            <a:alphaModFix/>
          </a:blip>
          <a:srcRect/>
          <a:stretch/>
        </p:blipFill>
        <p:spPr>
          <a:xfrm>
            <a:off x="2611358" y="0"/>
            <a:ext cx="3921283" cy="5143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3"/>
          <p:cNvPicPr preferRelativeResize="0"/>
          <p:nvPr/>
        </p:nvPicPr>
        <p:blipFill rotWithShape="1">
          <a:blip r:embed="rId3">
            <a:alphaModFix/>
          </a:blip>
          <a:srcRect/>
          <a:stretch/>
        </p:blipFill>
        <p:spPr>
          <a:xfrm>
            <a:off x="2597642" y="0"/>
            <a:ext cx="3948716"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311700" y="292850"/>
            <a:ext cx="8520600" cy="8010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800" dirty="0">
                <a:latin typeface="Arial"/>
                <a:ea typeface="Arial"/>
                <a:cs typeface="Arial"/>
                <a:sym typeface="Arial"/>
              </a:rPr>
              <a:t>On va discuter!</a:t>
            </a:r>
            <a:endParaRPr sz="3800" dirty="0">
              <a:latin typeface="Arial"/>
              <a:ea typeface="Arial"/>
              <a:cs typeface="Arial"/>
              <a:sym typeface="Arial"/>
            </a:endParaRPr>
          </a:p>
        </p:txBody>
      </p:sp>
      <p:sp>
        <p:nvSpPr>
          <p:cNvPr id="262" name="Google Shape;262;p34"/>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FF0000"/>
                </a:solidFill>
                <a:latin typeface="Arial"/>
                <a:ea typeface="Arial"/>
                <a:cs typeface="Arial"/>
                <a:sym typeface="Arial"/>
              </a:rPr>
              <a:t>In English, consider what you have learned in the first part of this lesson.</a:t>
            </a:r>
            <a:endParaRPr b="1">
              <a:solidFill>
                <a:srgbClr val="FF0000"/>
              </a:solidFill>
              <a:latin typeface="Arial"/>
              <a:ea typeface="Arial"/>
              <a:cs typeface="Arial"/>
              <a:sym typeface="Arial"/>
            </a:endParaRPr>
          </a:p>
          <a:p>
            <a:pPr marL="457200" lvl="0" indent="-342900" algn="l" rtl="0">
              <a:lnSpc>
                <a:spcPct val="115000"/>
              </a:lnSpc>
              <a:spcBef>
                <a:spcPts val="1600"/>
              </a:spcBef>
              <a:spcAft>
                <a:spcPts val="0"/>
              </a:spcAft>
              <a:buClr>
                <a:srgbClr val="000000"/>
              </a:buClr>
              <a:buSzPts val="1800"/>
              <a:buFont typeface="Arial"/>
              <a:buChar char="★"/>
            </a:pPr>
            <a:r>
              <a:rPr lang="en" b="1">
                <a:solidFill>
                  <a:srgbClr val="000000"/>
                </a:solidFill>
                <a:latin typeface="Arial"/>
                <a:ea typeface="Arial"/>
                <a:cs typeface="Arial"/>
                <a:sym typeface="Arial"/>
              </a:rPr>
              <a:t>What do you think influences gender norms?</a:t>
            </a:r>
            <a:endParaRPr b="1">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How much do the following factors play a part?</a:t>
            </a:r>
            <a:endParaRPr b="1">
              <a:solidFill>
                <a:srgbClr val="000000"/>
              </a:solidFill>
              <a:latin typeface="Arial"/>
              <a:ea typeface="Arial"/>
              <a:cs typeface="Arial"/>
              <a:sym typeface="Arial"/>
            </a:endParaRPr>
          </a:p>
          <a:p>
            <a:pPr marL="457200" lvl="0" indent="-419100" algn="l" rtl="0">
              <a:lnSpc>
                <a:spcPct val="115000"/>
              </a:lnSpc>
              <a:spcBef>
                <a:spcPts val="0"/>
              </a:spcBef>
              <a:spcAft>
                <a:spcPts val="0"/>
              </a:spcAft>
              <a:buClr>
                <a:srgbClr val="000000"/>
              </a:buClr>
              <a:buSzPts val="3000"/>
              <a:buNone/>
            </a:pPr>
            <a:r>
              <a:rPr lang="en" b="1">
                <a:solidFill>
                  <a:srgbClr val="000000"/>
                </a:solidFill>
                <a:latin typeface="Arial"/>
                <a:ea typeface="Arial"/>
                <a:cs typeface="Arial"/>
                <a:sym typeface="Arial"/>
              </a:rPr>
              <a:t>	</a:t>
            </a:r>
            <a:r>
              <a:rPr lang="en" b="1">
                <a:solidFill>
                  <a:srgbClr val="FF0000"/>
                </a:solidFill>
                <a:latin typeface="Arial"/>
                <a:ea typeface="Arial"/>
                <a:cs typeface="Arial"/>
                <a:sym typeface="Arial"/>
              </a:rPr>
              <a:t>family | society | friends | the media </a:t>
            </a:r>
            <a:endParaRPr b="1">
              <a:solidFill>
                <a:srgbClr val="FF0000"/>
              </a:solidFill>
              <a:latin typeface="Arial"/>
              <a:ea typeface="Arial"/>
              <a:cs typeface="Arial"/>
              <a:sym typeface="Arial"/>
            </a:endParaRPr>
          </a:p>
          <a:p>
            <a:pPr marL="457200" lvl="0" indent="-342900" algn="l" rtl="0">
              <a:lnSpc>
                <a:spcPct val="115000"/>
              </a:lnSpc>
              <a:spcBef>
                <a:spcPts val="1600"/>
              </a:spcBef>
              <a:spcAft>
                <a:spcPts val="0"/>
              </a:spcAft>
              <a:buClr>
                <a:srgbClr val="000000"/>
              </a:buClr>
              <a:buSzPts val="1800"/>
              <a:buFont typeface="Arial"/>
              <a:buChar char="★"/>
            </a:pPr>
            <a:r>
              <a:rPr lang="en" b="1">
                <a:solidFill>
                  <a:srgbClr val="000000"/>
                </a:solidFill>
                <a:latin typeface="Arial"/>
                <a:ea typeface="Arial"/>
                <a:cs typeface="Arial"/>
                <a:sym typeface="Arial"/>
              </a:rPr>
              <a:t>What are the consequences of stereotypes?</a:t>
            </a:r>
            <a:endParaRPr b="1">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Video prompt: </a:t>
            </a:r>
            <a:r>
              <a:rPr lang="en" b="1" u="sng">
                <a:solidFill>
                  <a:schemeClr val="hlink"/>
                </a:solidFill>
                <a:latin typeface="Arial"/>
                <a:ea typeface="Arial"/>
                <a:cs typeface="Arial"/>
                <a:sym typeface="Arial"/>
                <a:hlinkClick r:id="rId3"/>
              </a:rPr>
              <a:t>https://www.youtube.com/watch?v=q7SAANUgeZU&amp;app=desktop</a:t>
            </a:r>
            <a:r>
              <a:rPr lang="en" b="1" u="sng">
                <a:solidFill>
                  <a:schemeClr val="hlink"/>
                </a:solidFill>
                <a:latin typeface="Arial"/>
                <a:ea typeface="Arial"/>
                <a:cs typeface="Arial"/>
                <a:sym typeface="Arial"/>
              </a:rPr>
              <a:t> </a:t>
            </a:r>
            <a:r>
              <a:rPr lang="en"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p:txBody>
      </p:sp>
      <p:pic>
        <p:nvPicPr>
          <p:cNvPr id="263" name="Google Shape;263;p34"/>
          <p:cNvPicPr preferRelativeResize="0"/>
          <p:nvPr/>
        </p:nvPicPr>
        <p:blipFill rotWithShape="1">
          <a:blip r:embed="rId4">
            <a:alphaModFix/>
          </a:blip>
          <a:srcRect/>
          <a:stretch/>
        </p:blipFill>
        <p:spPr>
          <a:xfrm>
            <a:off x="504000" y="446000"/>
            <a:ext cx="550032" cy="494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311700" y="63798"/>
            <a:ext cx="8520600" cy="6561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dirty="0">
                <a:solidFill>
                  <a:srgbClr val="000000"/>
                </a:solidFill>
                <a:latin typeface="Arial"/>
                <a:ea typeface="Arial"/>
                <a:cs typeface="Arial"/>
                <a:sym typeface="Arial"/>
              </a:rPr>
              <a:t>Vrai ou faux?</a:t>
            </a:r>
            <a:r>
              <a:rPr lang="en" sz="2500" b="0" dirty="0">
                <a:solidFill>
                  <a:srgbClr val="000000"/>
                </a:solidFill>
                <a:latin typeface="Arial"/>
                <a:ea typeface="Arial"/>
                <a:cs typeface="Arial"/>
                <a:sym typeface="Arial"/>
              </a:rPr>
              <a:t>  </a:t>
            </a:r>
            <a:br>
              <a:rPr lang="en" sz="2500" b="0" dirty="0">
                <a:solidFill>
                  <a:srgbClr val="000000"/>
                </a:solidFill>
                <a:latin typeface="Arial"/>
                <a:ea typeface="Arial"/>
                <a:cs typeface="Arial"/>
                <a:sym typeface="Arial"/>
              </a:rPr>
            </a:br>
            <a:endParaRPr sz="1400" b="0" dirty="0">
              <a:latin typeface="Arial"/>
              <a:ea typeface="Arial"/>
              <a:cs typeface="Arial"/>
              <a:sym typeface="Arial"/>
            </a:endParaRPr>
          </a:p>
          <a:p>
            <a:pPr marL="0" lvl="0" indent="0" algn="l" rtl="0">
              <a:lnSpc>
                <a:spcPct val="100000"/>
              </a:lnSpc>
              <a:spcBef>
                <a:spcPts val="0"/>
              </a:spcBef>
              <a:spcAft>
                <a:spcPts val="0"/>
              </a:spcAft>
              <a:buSzPts val="4200"/>
              <a:buNone/>
            </a:pPr>
            <a:endParaRPr b="0" dirty="0"/>
          </a:p>
          <a:p>
            <a:pPr marL="0" lvl="0" indent="0" algn="l" rtl="0">
              <a:lnSpc>
                <a:spcPct val="100000"/>
              </a:lnSpc>
              <a:spcBef>
                <a:spcPts val="0"/>
              </a:spcBef>
              <a:spcAft>
                <a:spcPts val="0"/>
              </a:spcAft>
              <a:buSzPts val="4200"/>
              <a:buNone/>
            </a:pPr>
            <a:endParaRPr sz="2000" dirty="0"/>
          </a:p>
        </p:txBody>
      </p:sp>
      <p:pic>
        <p:nvPicPr>
          <p:cNvPr id="269" name="Google Shape;269;p35"/>
          <p:cNvPicPr preferRelativeResize="0"/>
          <p:nvPr/>
        </p:nvPicPr>
        <p:blipFill rotWithShape="1">
          <a:blip r:embed="rId3">
            <a:alphaModFix/>
          </a:blip>
          <a:srcRect/>
          <a:stretch/>
        </p:blipFill>
        <p:spPr>
          <a:xfrm>
            <a:off x="321104" y="177181"/>
            <a:ext cx="589925" cy="549150"/>
          </a:xfrm>
          <a:prstGeom prst="rect">
            <a:avLst/>
          </a:prstGeom>
          <a:noFill/>
          <a:ln>
            <a:noFill/>
          </a:ln>
        </p:spPr>
      </p:pic>
      <p:pic>
        <p:nvPicPr>
          <p:cNvPr id="270" name="Google Shape;270;p35"/>
          <p:cNvPicPr preferRelativeResize="0"/>
          <p:nvPr/>
        </p:nvPicPr>
        <p:blipFill rotWithShape="1">
          <a:blip r:embed="rId4">
            <a:alphaModFix/>
          </a:blip>
          <a:srcRect/>
          <a:stretch/>
        </p:blipFill>
        <p:spPr>
          <a:xfrm>
            <a:off x="1008945" y="185595"/>
            <a:ext cx="550032" cy="494700"/>
          </a:xfrm>
          <a:prstGeom prst="rect">
            <a:avLst/>
          </a:prstGeom>
          <a:noFill/>
          <a:ln>
            <a:noFill/>
          </a:ln>
        </p:spPr>
      </p:pic>
      <p:graphicFrame>
        <p:nvGraphicFramePr>
          <p:cNvPr id="271" name="Google Shape;271;p35"/>
          <p:cNvGraphicFramePr/>
          <p:nvPr>
            <p:extLst>
              <p:ext uri="{D42A27DB-BD31-4B8C-83A1-F6EECF244321}">
                <p14:modId xmlns:p14="http://schemas.microsoft.com/office/powerpoint/2010/main" val="2927848014"/>
              </p:ext>
            </p:extLst>
          </p:nvPr>
        </p:nvGraphicFramePr>
        <p:xfrm>
          <a:off x="890348" y="781648"/>
          <a:ext cx="7388150" cy="4323000"/>
        </p:xfrm>
        <a:graphic>
          <a:graphicData uri="http://schemas.openxmlformats.org/drawingml/2006/table">
            <a:tbl>
              <a:tblPr>
                <a:noFill/>
                <a:tableStyleId>{10205DBC-BBA8-409B-B7B5-E89BCA50DEE7}</a:tableStyleId>
              </a:tblPr>
              <a:tblGrid>
                <a:gridCol w="3694075">
                  <a:extLst>
                    <a:ext uri="{9D8B030D-6E8A-4147-A177-3AD203B41FA5}">
                      <a16:colId xmlns:a16="http://schemas.microsoft.com/office/drawing/2014/main" val="20000"/>
                    </a:ext>
                  </a:extLst>
                </a:gridCol>
                <a:gridCol w="3694075">
                  <a:extLst>
                    <a:ext uri="{9D8B030D-6E8A-4147-A177-3AD203B41FA5}">
                      <a16:colId xmlns:a16="http://schemas.microsoft.com/office/drawing/2014/main" val="20001"/>
                    </a:ext>
                  </a:extLst>
                </a:gridCol>
              </a:tblGrid>
              <a:tr h="432300">
                <a:tc>
                  <a:txBody>
                    <a:bodyPr/>
                    <a:lstStyle/>
                    <a:p>
                      <a:pPr marL="0" marR="0" lvl="0" indent="0" algn="l" rtl="0">
                        <a:lnSpc>
                          <a:spcPct val="100000"/>
                        </a:lnSpc>
                        <a:spcBef>
                          <a:spcPts val="0"/>
                        </a:spcBef>
                        <a:spcAft>
                          <a:spcPts val="0"/>
                        </a:spcAft>
                        <a:buClr>
                          <a:srgbClr val="000000"/>
                        </a:buClr>
                        <a:buSzPts val="1600"/>
                        <a:buFont typeface="Arial"/>
                        <a:buNone/>
                      </a:pPr>
                      <a:r>
                        <a:rPr lang="en" b="1" u="none" strike="noStrike" cap="none" dirty="0"/>
                        <a:t>Boys can...</a:t>
                      </a:r>
                      <a:endParaRPr b="1"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b="1" u="none" strike="noStrike" cap="none"/>
                        <a:t>Girls can...</a:t>
                      </a:r>
                      <a:endParaRPr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u="none" strike="noStrike" cap="none" dirty="0"/>
                        <a:t>B</a:t>
                      </a:r>
                      <a:r>
                        <a:rPr lang="en" dirty="0"/>
                        <a:t>e</a:t>
                      </a:r>
                      <a:r>
                        <a:rPr lang="en" u="none" strike="noStrike" cap="none" dirty="0"/>
                        <a:t> quiet</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Be adventurous</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u="none" strike="noStrike" cap="none"/>
                        <a:t>B</a:t>
                      </a:r>
                      <a:r>
                        <a:rPr lang="en"/>
                        <a:t>e</a:t>
                      </a:r>
                      <a:r>
                        <a:rPr lang="en" u="none" strike="noStrike" cap="none"/>
                        <a:t> good at school</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dirty="0"/>
                        <a:t>Be weird</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dirty="0"/>
                        <a:t>Help with the housework</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dirty="0"/>
                        <a:t>Get angry</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a:t>Take care of others</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Get dirty</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dirty="0"/>
                        <a:t>Be scared</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Be strong</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dirty="0"/>
                        <a:t>Be artistic</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Smell</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a:t>Be sensitive</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Be grumpy</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a:t>Be Naughty</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a:t>Make noise</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432300">
                <a:tc>
                  <a:txBody>
                    <a:bodyPr/>
                    <a:lstStyle/>
                    <a:p>
                      <a:pPr marL="0" marR="0" lvl="0" indent="0" algn="l" rtl="0">
                        <a:lnSpc>
                          <a:spcPct val="100000"/>
                        </a:lnSpc>
                        <a:spcBef>
                          <a:spcPts val="0"/>
                        </a:spcBef>
                        <a:spcAft>
                          <a:spcPts val="0"/>
                        </a:spcAft>
                        <a:buClr>
                          <a:srgbClr val="000000"/>
                        </a:buClr>
                        <a:buSzPts val="1600"/>
                        <a:buFont typeface="Arial"/>
                        <a:buNone/>
                      </a:pPr>
                      <a:r>
                        <a:rPr lang="en"/>
                        <a:t>Be Impolite</a:t>
                      </a:r>
                      <a:endParaRPr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dirty="0"/>
                        <a:t>Be funny / odd</a:t>
                      </a:r>
                      <a:endParaRPr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EF0E6C3-C002-4E8A-9D0F-4508CE3B8DAB}"/>
              </a:ext>
            </a:extLst>
          </p:cNvPr>
          <p:cNvPicPr>
            <a:picLocks noChangeAspect="1"/>
          </p:cNvPicPr>
          <p:nvPr/>
        </p:nvPicPr>
        <p:blipFill rotWithShape="1">
          <a:blip r:embed="rId3"/>
          <a:srcRect t="48166" b="16692"/>
          <a:stretch/>
        </p:blipFill>
        <p:spPr>
          <a:xfrm>
            <a:off x="0" y="170122"/>
            <a:ext cx="8877228" cy="4412512"/>
          </a:xfrm>
          <a:prstGeom prst="rect">
            <a:avLst/>
          </a:prstGeom>
        </p:spPr>
      </p:pic>
    </p:spTree>
    <p:extLst>
      <p:ext uri="{BB962C8B-B14F-4D97-AF65-F5344CB8AC3E}">
        <p14:creationId xmlns:p14="http://schemas.microsoft.com/office/powerpoint/2010/main" val="716131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701e8c64f0_1_0"/>
          <p:cNvPicPr preferRelativeResize="0"/>
          <p:nvPr/>
        </p:nvPicPr>
        <p:blipFill rotWithShape="1">
          <a:blip r:embed="rId3">
            <a:alphaModFix/>
          </a:blip>
          <a:srcRect/>
          <a:stretch/>
        </p:blipFill>
        <p:spPr>
          <a:xfrm>
            <a:off x="2171525" y="1729200"/>
            <a:ext cx="3658900" cy="1062600"/>
          </a:xfrm>
          <a:prstGeom prst="rect">
            <a:avLst/>
          </a:prstGeom>
          <a:noFill/>
          <a:ln>
            <a:noFill/>
          </a:ln>
        </p:spPr>
      </p:pic>
      <p:pic>
        <p:nvPicPr>
          <p:cNvPr id="277" name="Google Shape;277;g701e8c64f0_1_0"/>
          <p:cNvPicPr preferRelativeResize="0"/>
          <p:nvPr/>
        </p:nvPicPr>
        <p:blipFill rotWithShape="1">
          <a:blip r:embed="rId4">
            <a:alphaModFix/>
          </a:blip>
          <a:srcRect/>
          <a:stretch/>
        </p:blipFill>
        <p:spPr>
          <a:xfrm>
            <a:off x="2158633" y="2872175"/>
            <a:ext cx="1589491" cy="1062600"/>
          </a:xfrm>
          <a:prstGeom prst="rect">
            <a:avLst/>
          </a:prstGeom>
          <a:noFill/>
          <a:ln>
            <a:noFill/>
          </a:ln>
        </p:spPr>
      </p:pic>
      <p:sp>
        <p:nvSpPr>
          <p:cNvPr id="278" name="Google Shape;278;g701e8c64f0_1_0"/>
          <p:cNvSpPr/>
          <p:nvPr/>
        </p:nvSpPr>
        <p:spPr>
          <a:xfrm>
            <a:off x="3685475" y="2791800"/>
            <a:ext cx="2235600" cy="9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B893A-4C0D-4B14-8925-1E7829213885}"/>
              </a:ext>
            </a:extLst>
          </p:cNvPr>
          <p:cNvPicPr>
            <a:picLocks noChangeAspect="1"/>
          </p:cNvPicPr>
          <p:nvPr/>
        </p:nvPicPr>
        <p:blipFill rotWithShape="1">
          <a:blip r:embed="rId3"/>
          <a:srcRect l="15465" t="9515" r="17907" b="5277"/>
          <a:stretch/>
        </p:blipFill>
        <p:spPr>
          <a:xfrm>
            <a:off x="1297170" y="56528"/>
            <a:ext cx="7074842" cy="5086972"/>
          </a:xfrm>
          <a:prstGeom prst="rect">
            <a:avLst/>
          </a:prstGeom>
        </p:spPr>
      </p:pic>
      <p:pic>
        <p:nvPicPr>
          <p:cNvPr id="5" name="Google Shape;77;p2">
            <a:extLst>
              <a:ext uri="{FF2B5EF4-FFF2-40B4-BE49-F238E27FC236}">
                <a16:creationId xmlns:a16="http://schemas.microsoft.com/office/drawing/2014/main" id="{E2CA2F82-D746-4528-A5E2-DEBD65A338D0}"/>
              </a:ext>
            </a:extLst>
          </p:cNvPr>
          <p:cNvPicPr preferRelativeResize="0"/>
          <p:nvPr/>
        </p:nvPicPr>
        <p:blipFill rotWithShape="1">
          <a:blip r:embed="rId4">
            <a:alphaModFix/>
          </a:blip>
          <a:srcRect l="3409" t="423" r="18023" b="74152"/>
          <a:stretch/>
        </p:blipFill>
        <p:spPr>
          <a:xfrm>
            <a:off x="1277516" y="0"/>
            <a:ext cx="7074842" cy="1318437"/>
          </a:xfrm>
          <a:prstGeom prst="rect">
            <a:avLst/>
          </a:prstGeom>
          <a:noFill/>
          <a:ln>
            <a:noFill/>
          </a:ln>
        </p:spPr>
      </p:pic>
    </p:spTree>
    <p:extLst>
      <p:ext uri="{BB962C8B-B14F-4D97-AF65-F5344CB8AC3E}">
        <p14:creationId xmlns:p14="http://schemas.microsoft.com/office/powerpoint/2010/main" val="256988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92885" y="124771"/>
            <a:ext cx="8520600" cy="864261"/>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2400" dirty="0">
                <a:latin typeface="Arial"/>
                <a:ea typeface="Arial"/>
                <a:cs typeface="Arial"/>
                <a:sym typeface="Arial"/>
              </a:rPr>
              <a:t>BELL WORK: </a:t>
            </a:r>
            <a:br>
              <a:rPr lang="en" sz="2400" dirty="0">
                <a:latin typeface="Arial"/>
                <a:ea typeface="Arial"/>
                <a:cs typeface="Arial"/>
                <a:sym typeface="Arial"/>
              </a:rPr>
            </a:br>
            <a:r>
              <a:rPr lang="en" sz="2400" dirty="0">
                <a:latin typeface="Arial"/>
                <a:ea typeface="Arial"/>
                <a:cs typeface="Arial"/>
                <a:sym typeface="Arial"/>
              </a:rPr>
              <a:t>Can you translate the following poster into English? </a:t>
            </a:r>
            <a:endParaRPr sz="2400" dirty="0">
              <a:latin typeface="Arial"/>
              <a:ea typeface="Arial"/>
              <a:cs typeface="Arial"/>
              <a:sym typeface="Arial"/>
            </a:endParaRPr>
          </a:p>
        </p:txBody>
      </p:sp>
      <p:pic>
        <p:nvPicPr>
          <p:cNvPr id="84" name="Google Shape;84;p5"/>
          <p:cNvPicPr preferRelativeResize="0"/>
          <p:nvPr/>
        </p:nvPicPr>
        <p:blipFill rotWithShape="1">
          <a:blip r:embed="rId3">
            <a:alphaModFix/>
          </a:blip>
          <a:srcRect/>
          <a:stretch/>
        </p:blipFill>
        <p:spPr>
          <a:xfrm>
            <a:off x="984735" y="126004"/>
            <a:ext cx="592905" cy="551925"/>
          </a:xfrm>
          <a:prstGeom prst="rect">
            <a:avLst/>
          </a:prstGeom>
          <a:noFill/>
          <a:ln>
            <a:noFill/>
          </a:ln>
        </p:spPr>
      </p:pic>
      <p:pic>
        <p:nvPicPr>
          <p:cNvPr id="85" name="Google Shape;85;p5"/>
          <p:cNvPicPr preferRelativeResize="0"/>
          <p:nvPr/>
        </p:nvPicPr>
        <p:blipFill rotWithShape="1">
          <a:blip r:embed="rId4">
            <a:alphaModFix/>
          </a:blip>
          <a:srcRect/>
          <a:stretch/>
        </p:blipFill>
        <p:spPr>
          <a:xfrm>
            <a:off x="2102745" y="125057"/>
            <a:ext cx="592900" cy="533279"/>
          </a:xfrm>
          <a:prstGeom prst="rect">
            <a:avLst/>
          </a:prstGeom>
          <a:noFill/>
          <a:ln>
            <a:noFill/>
          </a:ln>
        </p:spPr>
      </p:pic>
      <p:pic>
        <p:nvPicPr>
          <p:cNvPr id="86" name="Google Shape;86;p5"/>
          <p:cNvPicPr preferRelativeResize="0"/>
          <p:nvPr/>
        </p:nvPicPr>
        <p:blipFill rotWithShape="1">
          <a:blip r:embed="rId5">
            <a:alphaModFix/>
          </a:blip>
          <a:srcRect/>
          <a:stretch/>
        </p:blipFill>
        <p:spPr>
          <a:xfrm>
            <a:off x="3057408" y="1117163"/>
            <a:ext cx="2961468" cy="39235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319500" y="4230575"/>
            <a:ext cx="8532900" cy="7449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latin typeface="Arial"/>
                <a:ea typeface="Arial"/>
                <a:cs typeface="Arial"/>
                <a:sym typeface="Arial"/>
              </a:rPr>
              <a:t>        </a:t>
            </a:r>
            <a:r>
              <a:rPr lang="en" sz="2000">
                <a:latin typeface="Arial"/>
                <a:ea typeface="Arial"/>
                <a:cs typeface="Arial"/>
                <a:sym typeface="Arial"/>
              </a:rPr>
              <a:t>According to this poster, how can girls be? </a:t>
            </a:r>
            <a:endParaRPr sz="2000">
              <a:latin typeface="Arial"/>
              <a:ea typeface="Arial"/>
              <a:cs typeface="Arial"/>
              <a:sym typeface="Arial"/>
            </a:endParaRPr>
          </a:p>
          <a:p>
            <a:pPr marL="0" lvl="0" indent="0" algn="ctr" rtl="0">
              <a:lnSpc>
                <a:spcPct val="100000"/>
              </a:lnSpc>
              <a:spcBef>
                <a:spcPts val="0"/>
              </a:spcBef>
              <a:spcAft>
                <a:spcPts val="0"/>
              </a:spcAft>
              <a:buSzPts val="2400"/>
              <a:buNone/>
            </a:pPr>
            <a:r>
              <a:rPr lang="en" sz="2000">
                <a:latin typeface="Arial"/>
                <a:ea typeface="Arial"/>
                <a:cs typeface="Arial"/>
                <a:sym typeface="Arial"/>
              </a:rPr>
              <a:t>        </a:t>
            </a:r>
            <a:r>
              <a:rPr lang="en" sz="2000">
                <a:solidFill>
                  <a:srgbClr val="FF0000"/>
                </a:solidFill>
                <a:latin typeface="Arial"/>
                <a:ea typeface="Arial"/>
                <a:cs typeface="Arial"/>
                <a:sym typeface="Arial"/>
              </a:rPr>
              <a:t>Do you agree?</a:t>
            </a:r>
            <a:endParaRPr sz="2000">
              <a:solidFill>
                <a:srgbClr val="FF0000"/>
              </a:solidFill>
              <a:latin typeface="Arial"/>
              <a:ea typeface="Arial"/>
              <a:cs typeface="Arial"/>
              <a:sym typeface="Arial"/>
            </a:endParaRPr>
          </a:p>
        </p:txBody>
      </p:sp>
      <p:pic>
        <p:nvPicPr>
          <p:cNvPr id="92" name="Google Shape;92;p6"/>
          <p:cNvPicPr preferRelativeResize="0"/>
          <p:nvPr/>
        </p:nvPicPr>
        <p:blipFill rotWithShape="1">
          <a:blip r:embed="rId3">
            <a:alphaModFix/>
          </a:blip>
          <a:srcRect/>
          <a:stretch/>
        </p:blipFill>
        <p:spPr>
          <a:xfrm>
            <a:off x="456172" y="4328447"/>
            <a:ext cx="589925" cy="549150"/>
          </a:xfrm>
          <a:prstGeom prst="rect">
            <a:avLst/>
          </a:prstGeom>
          <a:noFill/>
          <a:ln>
            <a:noFill/>
          </a:ln>
        </p:spPr>
      </p:pic>
      <p:pic>
        <p:nvPicPr>
          <p:cNvPr id="93" name="Google Shape;93;p6"/>
          <p:cNvPicPr preferRelativeResize="0"/>
          <p:nvPr/>
        </p:nvPicPr>
        <p:blipFill rotWithShape="1">
          <a:blip r:embed="rId4">
            <a:alphaModFix/>
          </a:blip>
          <a:srcRect/>
          <a:stretch/>
        </p:blipFill>
        <p:spPr>
          <a:xfrm>
            <a:off x="1175927" y="141111"/>
            <a:ext cx="3094930" cy="4002932"/>
          </a:xfrm>
          <a:prstGeom prst="rect">
            <a:avLst/>
          </a:prstGeom>
          <a:noFill/>
          <a:ln>
            <a:noFill/>
          </a:ln>
        </p:spPr>
      </p:pic>
      <p:pic>
        <p:nvPicPr>
          <p:cNvPr id="94" name="Google Shape;94;p6"/>
          <p:cNvPicPr preferRelativeResize="0"/>
          <p:nvPr/>
        </p:nvPicPr>
        <p:blipFill rotWithShape="1">
          <a:blip r:embed="rId5">
            <a:alphaModFix/>
          </a:blip>
          <a:srcRect/>
          <a:stretch/>
        </p:blipFill>
        <p:spPr>
          <a:xfrm>
            <a:off x="1099850" y="4336396"/>
            <a:ext cx="592900" cy="533279"/>
          </a:xfrm>
          <a:prstGeom prst="rect">
            <a:avLst/>
          </a:prstGeom>
          <a:noFill/>
          <a:ln>
            <a:noFill/>
          </a:ln>
        </p:spPr>
      </p:pic>
      <p:sp>
        <p:nvSpPr>
          <p:cNvPr id="95" name="Google Shape;95;p6"/>
          <p:cNvSpPr txBox="1"/>
          <p:nvPr/>
        </p:nvSpPr>
        <p:spPr>
          <a:xfrm>
            <a:off x="5106862" y="1453225"/>
            <a:ext cx="3145200" cy="1770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rPr>
              <a:t>Extension task:</a:t>
            </a:r>
            <a:endParaRPr sz="1800" b="1" i="0" u="none" strike="noStrike" cap="none" dirty="0">
              <a:solidFill>
                <a:srgbClr val="FF0000"/>
              </a:solidFil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rPr>
              <a:t>What do you notice about all these adjectives? </a:t>
            </a:r>
            <a:endParaRPr sz="1800" b="1" i="0" u="none" strike="noStrike" cap="none" dirty="0">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rPr>
              <a:t>What do they have in common and why?</a:t>
            </a:r>
            <a:br>
              <a:rPr lang="en" sz="1800" b="1" i="0" u="none" strike="noStrike" cap="none" dirty="0">
                <a:solidFill>
                  <a:srgbClr val="000000"/>
                </a:solidFill>
                <a:latin typeface="Amatic SC"/>
                <a:ea typeface="Amatic SC"/>
                <a:cs typeface="Amatic SC"/>
                <a:sym typeface="Amatic SC"/>
              </a:rPr>
            </a:br>
            <a:endParaRPr sz="1800" b="1" i="0" u="none" strike="noStrike" cap="none" dirty="0">
              <a:solidFill>
                <a:srgbClr val="000000"/>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311700" y="292850"/>
            <a:ext cx="8520600" cy="629076"/>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2400" u="sng">
                <a:solidFill>
                  <a:srgbClr val="FFFFFF"/>
                </a:solidFill>
                <a:latin typeface="Arial"/>
                <a:ea typeface="Arial"/>
                <a:cs typeface="Arial"/>
                <a:sym typeface="Arial"/>
                <a:hlinkClick r:id="rId3"/>
              </a:rPr>
              <a:t>C’est quoi l’égalité entre les filles et les garçons?</a:t>
            </a:r>
            <a:endParaRPr sz="2400">
              <a:solidFill>
                <a:srgbClr val="FFFFFF"/>
              </a:solidFill>
              <a:latin typeface="Arial"/>
              <a:ea typeface="Arial"/>
              <a:cs typeface="Arial"/>
              <a:sym typeface="Arial"/>
            </a:endParaRPr>
          </a:p>
        </p:txBody>
      </p:sp>
      <p:pic>
        <p:nvPicPr>
          <p:cNvPr id="101" name="Google Shape;101;p7"/>
          <p:cNvPicPr preferRelativeResize="0"/>
          <p:nvPr/>
        </p:nvPicPr>
        <p:blipFill rotWithShape="1">
          <a:blip r:embed="rId4">
            <a:alphaModFix/>
          </a:blip>
          <a:srcRect l="16401" t="19502" r="54320" b="22157"/>
          <a:stretch/>
        </p:blipFill>
        <p:spPr>
          <a:xfrm>
            <a:off x="3221391" y="1436730"/>
            <a:ext cx="2677100" cy="2999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body" idx="1"/>
          </p:nvPr>
        </p:nvSpPr>
        <p:spPr>
          <a:xfrm>
            <a:off x="319500" y="4230575"/>
            <a:ext cx="8602200" cy="598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solidFill>
                  <a:srgbClr val="00527D"/>
                </a:solidFill>
                <a:latin typeface="Arial"/>
                <a:ea typeface="Arial"/>
                <a:cs typeface="Arial"/>
                <a:sym typeface="Arial"/>
              </a:rPr>
              <a:t>Starting with noisy* in the middle, play dominoes in pairs </a:t>
            </a:r>
            <a:endParaRPr>
              <a:solidFill>
                <a:srgbClr val="00527D"/>
              </a:solidFill>
              <a:latin typeface="Arial"/>
              <a:ea typeface="Arial"/>
              <a:cs typeface="Arial"/>
              <a:sym typeface="Arial"/>
            </a:endParaRPr>
          </a:p>
          <a:p>
            <a:pPr marL="0" lvl="0" indent="0" algn="ctr" rtl="0">
              <a:lnSpc>
                <a:spcPct val="100000"/>
              </a:lnSpc>
              <a:spcBef>
                <a:spcPts val="0"/>
              </a:spcBef>
              <a:spcAft>
                <a:spcPts val="0"/>
              </a:spcAft>
              <a:buSzPts val="2400"/>
              <a:buNone/>
            </a:pPr>
            <a:r>
              <a:rPr lang="en">
                <a:solidFill>
                  <a:srgbClr val="00527D"/>
                </a:solidFill>
                <a:latin typeface="Arial"/>
                <a:ea typeface="Arial"/>
                <a:cs typeface="Arial"/>
                <a:sym typeface="Arial"/>
              </a:rPr>
              <a:t>(4 cards each) to match up the feminine adjectives</a:t>
            </a:r>
            <a:endParaRPr>
              <a:solidFill>
                <a:srgbClr val="00527D"/>
              </a:solidFill>
              <a:latin typeface="Arial"/>
              <a:ea typeface="Arial"/>
              <a:cs typeface="Arial"/>
              <a:sym typeface="Arial"/>
            </a:endParaRPr>
          </a:p>
        </p:txBody>
      </p:sp>
      <p:graphicFrame>
        <p:nvGraphicFramePr>
          <p:cNvPr id="107" name="Google Shape;107;p8"/>
          <p:cNvGraphicFramePr/>
          <p:nvPr/>
        </p:nvGraphicFramePr>
        <p:xfrm>
          <a:off x="105825" y="148550"/>
          <a:ext cx="8885800" cy="3062450"/>
        </p:xfrm>
        <a:graphic>
          <a:graphicData uri="http://schemas.openxmlformats.org/drawingml/2006/table">
            <a:tbl>
              <a:tblPr>
                <a:noFill/>
                <a:tableStyleId>{10205DBC-BBA8-409B-B7B5-E89BCA50DEE7}</a:tableStyleId>
              </a:tblPr>
              <a:tblGrid>
                <a:gridCol w="2221450">
                  <a:extLst>
                    <a:ext uri="{9D8B030D-6E8A-4147-A177-3AD203B41FA5}">
                      <a16:colId xmlns:a16="http://schemas.microsoft.com/office/drawing/2014/main" val="20000"/>
                    </a:ext>
                  </a:extLst>
                </a:gridCol>
                <a:gridCol w="2221450">
                  <a:extLst>
                    <a:ext uri="{9D8B030D-6E8A-4147-A177-3AD203B41FA5}">
                      <a16:colId xmlns:a16="http://schemas.microsoft.com/office/drawing/2014/main" val="20001"/>
                    </a:ext>
                  </a:extLst>
                </a:gridCol>
                <a:gridCol w="2221450">
                  <a:extLst>
                    <a:ext uri="{9D8B030D-6E8A-4147-A177-3AD203B41FA5}">
                      <a16:colId xmlns:a16="http://schemas.microsoft.com/office/drawing/2014/main" val="20002"/>
                    </a:ext>
                  </a:extLst>
                </a:gridCol>
                <a:gridCol w="2221450">
                  <a:extLst>
                    <a:ext uri="{9D8B030D-6E8A-4147-A177-3AD203B41FA5}">
                      <a16:colId xmlns:a16="http://schemas.microsoft.com/office/drawing/2014/main" val="20003"/>
                    </a:ext>
                  </a:extLst>
                </a:gridCol>
              </a:tblGrid>
              <a:tr h="1478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strong</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grumpy</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84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solidFill>
                            <a:srgbClr val="FF0000"/>
                          </a:solidFill>
                          <a:latin typeface="Amatic SC"/>
                          <a:ea typeface="Amatic SC"/>
                          <a:cs typeface="Amatic SC"/>
                          <a:sym typeface="Amatic SC"/>
                        </a:rPr>
                        <a:t>noisy*</a:t>
                      </a:r>
                      <a:endParaRPr sz="2400" b="1" u="none" strike="noStrike" cap="none">
                        <a:solidFill>
                          <a:srgbClr val="FF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108" name="Google Shape;108;p8"/>
          <p:cNvPicPr preferRelativeResize="0"/>
          <p:nvPr/>
        </p:nvPicPr>
        <p:blipFill rotWithShape="1">
          <a:blip r:embed="rId3">
            <a:alphaModFix/>
          </a:blip>
          <a:srcRect l="60887"/>
          <a:stretch/>
        </p:blipFill>
        <p:spPr>
          <a:xfrm>
            <a:off x="686737" y="1992050"/>
            <a:ext cx="1117600" cy="900925"/>
          </a:xfrm>
          <a:prstGeom prst="rect">
            <a:avLst/>
          </a:prstGeom>
          <a:noFill/>
          <a:ln>
            <a:noFill/>
          </a:ln>
        </p:spPr>
      </p:pic>
      <p:pic>
        <p:nvPicPr>
          <p:cNvPr id="109" name="Google Shape;109;p8"/>
          <p:cNvPicPr preferRelativeResize="0"/>
          <p:nvPr/>
        </p:nvPicPr>
        <p:blipFill rotWithShape="1">
          <a:blip r:embed="rId3">
            <a:alphaModFix/>
          </a:blip>
          <a:srcRect l="31851" r="40888"/>
          <a:stretch/>
        </p:blipFill>
        <p:spPr>
          <a:xfrm>
            <a:off x="746450" y="340113"/>
            <a:ext cx="778925" cy="900925"/>
          </a:xfrm>
          <a:prstGeom prst="rect">
            <a:avLst/>
          </a:prstGeom>
          <a:noFill/>
          <a:ln>
            <a:noFill/>
          </a:ln>
        </p:spPr>
      </p:pic>
      <p:pic>
        <p:nvPicPr>
          <p:cNvPr id="110" name="Google Shape;110;p8"/>
          <p:cNvPicPr preferRelativeResize="0"/>
          <p:nvPr/>
        </p:nvPicPr>
        <p:blipFill rotWithShape="1">
          <a:blip r:embed="rId3">
            <a:alphaModFix/>
          </a:blip>
          <a:srcRect r="65445"/>
          <a:stretch/>
        </p:blipFill>
        <p:spPr>
          <a:xfrm>
            <a:off x="5146725" y="340113"/>
            <a:ext cx="987375" cy="90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p9"/>
          <p:cNvGraphicFramePr/>
          <p:nvPr/>
        </p:nvGraphicFramePr>
        <p:xfrm>
          <a:off x="129100" y="245425"/>
          <a:ext cx="8885800" cy="4698490"/>
        </p:xfrm>
        <a:graphic>
          <a:graphicData uri="http://schemas.openxmlformats.org/drawingml/2006/table">
            <a:tbl>
              <a:tblPr>
                <a:noFill/>
                <a:tableStyleId>{10205DBC-BBA8-409B-B7B5-E89BCA50DEE7}</a:tableStyleId>
              </a:tblPr>
              <a:tblGrid>
                <a:gridCol w="2221450">
                  <a:extLst>
                    <a:ext uri="{9D8B030D-6E8A-4147-A177-3AD203B41FA5}">
                      <a16:colId xmlns:a16="http://schemas.microsoft.com/office/drawing/2014/main" val="20000"/>
                    </a:ext>
                  </a:extLst>
                </a:gridCol>
                <a:gridCol w="2221450">
                  <a:extLst>
                    <a:ext uri="{9D8B030D-6E8A-4147-A177-3AD203B41FA5}">
                      <a16:colId xmlns:a16="http://schemas.microsoft.com/office/drawing/2014/main" val="20001"/>
                    </a:ext>
                  </a:extLst>
                </a:gridCol>
                <a:gridCol w="2221450">
                  <a:extLst>
                    <a:ext uri="{9D8B030D-6E8A-4147-A177-3AD203B41FA5}">
                      <a16:colId xmlns:a16="http://schemas.microsoft.com/office/drawing/2014/main" val="20002"/>
                    </a:ext>
                  </a:extLst>
                </a:gridCol>
                <a:gridCol w="2221450">
                  <a:extLst>
                    <a:ext uri="{9D8B030D-6E8A-4147-A177-3AD203B41FA5}">
                      <a16:colId xmlns:a16="http://schemas.microsoft.com/office/drawing/2014/main" val="20003"/>
                    </a:ext>
                  </a:extLst>
                </a:gridCol>
              </a:tblGrid>
              <a:tr h="1526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smelly</a:t>
                      </a:r>
                      <a:endParaRPr sz="2400" b="1" u="none" strike="noStrike" cap="none">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ridiculous</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26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angry</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dirty</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642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funny</a:t>
                      </a: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Amatic SC"/>
                          <a:ea typeface="Amatic SC"/>
                          <a:cs typeface="Amatic SC"/>
                          <a:sym typeface="Amatic SC"/>
                        </a:rPr>
                        <a:t>leader</a:t>
                      </a: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400"/>
                        <a:buFont typeface="Arial"/>
                        <a:buNone/>
                      </a:pPr>
                      <a:endParaRPr sz="2400" b="1" u="none" strike="noStrike" cap="none">
                        <a:latin typeface="Amatic SC"/>
                        <a:ea typeface="Amatic SC"/>
                        <a:cs typeface="Amatic SC"/>
                        <a:sym typeface="Amatic S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116" name="Google Shape;116;p9"/>
          <p:cNvPicPr preferRelativeResize="0"/>
          <p:nvPr/>
        </p:nvPicPr>
        <p:blipFill rotWithShape="1">
          <a:blip r:embed="rId3">
            <a:alphaModFix/>
          </a:blip>
          <a:srcRect l="64209"/>
          <a:stretch/>
        </p:blipFill>
        <p:spPr>
          <a:xfrm>
            <a:off x="677325" y="1890875"/>
            <a:ext cx="1032925" cy="1047750"/>
          </a:xfrm>
          <a:prstGeom prst="rect">
            <a:avLst/>
          </a:prstGeom>
          <a:noFill/>
          <a:ln>
            <a:noFill/>
          </a:ln>
        </p:spPr>
      </p:pic>
      <p:pic>
        <p:nvPicPr>
          <p:cNvPr id="117" name="Google Shape;117;p9"/>
          <p:cNvPicPr preferRelativeResize="0"/>
          <p:nvPr/>
        </p:nvPicPr>
        <p:blipFill rotWithShape="1">
          <a:blip r:embed="rId3">
            <a:alphaModFix/>
          </a:blip>
          <a:srcRect r="66813"/>
          <a:stretch/>
        </p:blipFill>
        <p:spPr>
          <a:xfrm>
            <a:off x="677325" y="419300"/>
            <a:ext cx="957800" cy="1047750"/>
          </a:xfrm>
          <a:prstGeom prst="rect">
            <a:avLst/>
          </a:prstGeom>
          <a:noFill/>
          <a:ln>
            <a:noFill/>
          </a:ln>
        </p:spPr>
      </p:pic>
      <p:pic>
        <p:nvPicPr>
          <p:cNvPr id="118" name="Google Shape;118;p9"/>
          <p:cNvPicPr preferRelativeResize="0"/>
          <p:nvPr/>
        </p:nvPicPr>
        <p:blipFill rotWithShape="1">
          <a:blip r:embed="rId4">
            <a:alphaModFix/>
          </a:blip>
          <a:srcRect l="2776" r="65673"/>
          <a:stretch/>
        </p:blipFill>
        <p:spPr>
          <a:xfrm>
            <a:off x="753525" y="3476950"/>
            <a:ext cx="880525" cy="971550"/>
          </a:xfrm>
          <a:prstGeom prst="rect">
            <a:avLst/>
          </a:prstGeom>
          <a:noFill/>
          <a:ln>
            <a:noFill/>
          </a:ln>
        </p:spPr>
      </p:pic>
      <p:pic>
        <p:nvPicPr>
          <p:cNvPr id="119" name="Google Shape;119;p9"/>
          <p:cNvPicPr preferRelativeResize="0"/>
          <p:nvPr/>
        </p:nvPicPr>
        <p:blipFill rotWithShape="1">
          <a:blip r:embed="rId3">
            <a:alphaModFix/>
          </a:blip>
          <a:srcRect l="32855" r="36633"/>
          <a:stretch/>
        </p:blipFill>
        <p:spPr>
          <a:xfrm>
            <a:off x="5268387" y="471838"/>
            <a:ext cx="880525" cy="1047750"/>
          </a:xfrm>
          <a:prstGeom prst="rect">
            <a:avLst/>
          </a:prstGeom>
          <a:noFill/>
          <a:ln>
            <a:noFill/>
          </a:ln>
        </p:spPr>
      </p:pic>
      <p:pic>
        <p:nvPicPr>
          <p:cNvPr id="120" name="Google Shape;120;p9"/>
          <p:cNvPicPr preferRelativeResize="0"/>
          <p:nvPr/>
        </p:nvPicPr>
        <p:blipFill rotWithShape="1">
          <a:blip r:embed="rId4">
            <a:alphaModFix/>
          </a:blip>
          <a:srcRect l="33106" r="35342"/>
          <a:stretch/>
        </p:blipFill>
        <p:spPr>
          <a:xfrm>
            <a:off x="5268375" y="3547400"/>
            <a:ext cx="880525" cy="971550"/>
          </a:xfrm>
          <a:prstGeom prst="rect">
            <a:avLst/>
          </a:prstGeom>
          <a:noFill/>
          <a:ln>
            <a:noFill/>
          </a:ln>
        </p:spPr>
      </p:pic>
      <p:pic>
        <p:nvPicPr>
          <p:cNvPr id="121" name="Google Shape;121;p9"/>
          <p:cNvPicPr preferRelativeResize="0"/>
          <p:nvPr/>
        </p:nvPicPr>
        <p:blipFill rotWithShape="1">
          <a:blip r:embed="rId4">
            <a:alphaModFix/>
          </a:blip>
          <a:srcRect l="64620"/>
          <a:stretch/>
        </p:blipFill>
        <p:spPr>
          <a:xfrm>
            <a:off x="5161525" y="2085975"/>
            <a:ext cx="987375" cy="9715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919</Words>
  <Application>Microsoft Office PowerPoint</Application>
  <PresentationFormat>On-screen Show (16:9)</PresentationFormat>
  <Paragraphs>155</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Source Code Pro</vt:lpstr>
      <vt:lpstr>Calibri</vt:lpstr>
      <vt:lpstr>Amatic SC</vt:lpstr>
      <vt:lpstr>Beach Day</vt:lpstr>
      <vt:lpstr>PowerPoint Presentation</vt:lpstr>
      <vt:lpstr>PowerPoint Presentation</vt:lpstr>
      <vt:lpstr>PowerPoint Presentation</vt:lpstr>
      <vt:lpstr>PowerPoint Presentation</vt:lpstr>
      <vt:lpstr>BELL WORK:  Can you translate the following poster into English? </vt:lpstr>
      <vt:lpstr>PowerPoint Presentation</vt:lpstr>
      <vt:lpstr>C’est quoi l’égalité entre les filles et les garçons?</vt:lpstr>
      <vt:lpstr>PowerPoint Presentation</vt:lpstr>
      <vt:lpstr>PowerPoint Presentation</vt:lpstr>
      <vt:lpstr>PowerPoint Presentation</vt:lpstr>
      <vt:lpstr>PowerPoint Presentation</vt:lpstr>
      <vt:lpstr>PowerPoint Presentation</vt:lpstr>
      <vt:lpstr>          Une petite histoire : Tu Peux – Élise Gravel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va discuter!</vt:lpstr>
      <vt:lpstr>Vrai ou faux?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 Langdana</cp:lastModifiedBy>
  <cp:revision>13</cp:revision>
  <dcterms:created xsi:type="dcterms:W3CDTF">2019-09-19T14:00:03Z</dcterms:created>
  <dcterms:modified xsi:type="dcterms:W3CDTF">2020-10-10T18:13:00Z</dcterms:modified>
</cp:coreProperties>
</file>