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2" r:id="rId6"/>
    <p:sldId id="297" r:id="rId7"/>
    <p:sldId id="296" r:id="rId8"/>
    <p:sldId id="292" r:id="rId9"/>
    <p:sldId id="295" r:id="rId10"/>
    <p:sldId id="294" r:id="rId11"/>
    <p:sldId id="289" r:id="rId12"/>
    <p:sldId id="298" r:id="rId13"/>
    <p:sldId id="291" r:id="rId14"/>
  </p:sldIdLst>
  <p:sldSz cx="9144000" cy="5143500" type="screen16x9"/>
  <p:notesSz cx="6858000" cy="9144000"/>
  <p:embeddedFontLst>
    <p:embeddedFont>
      <p:font typeface="Amatic SC" panose="020B0604020202020204" charset="-79"/>
      <p:regular r:id="rId16"/>
      <p:bold r:id="rId17"/>
    </p:embeddedFont>
    <p:embeddedFont>
      <p:font typeface="Calibri" panose="020F0502020204030204" pitchFamily="34" charset="0"/>
      <p:regular r:id="rId18"/>
      <p:bold r:id="rId19"/>
      <p:italic r:id="rId20"/>
      <p:boldItalic r:id="rId21"/>
    </p:embeddedFont>
    <p:embeddedFont>
      <p:font typeface="Source Code Pro"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IoluowM5nm/g6cGdmj0Hp0M7o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205DBC-BBA8-409B-B7B5-E89BCA50DEE7}">
  <a:tblStyle styleId="{10205DBC-BBA8-409B-B7B5-E89BCA50DEE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51"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rmAutofit/>
          </a:bodyPr>
          <a:lstStyle/>
          <a:p>
            <a:pPr marL="457200" lvl="0" indent="-298450" algn="l" rtl="0">
              <a:lnSpc>
                <a:spcPct val="100000"/>
              </a:lnSpc>
              <a:spcBef>
                <a:spcPts val="0"/>
              </a:spcBef>
              <a:spcAft>
                <a:spcPts val="0"/>
              </a:spcAft>
              <a:buSzPts val="1100"/>
              <a:buNone/>
            </a:pPr>
            <a:r>
              <a:rPr lang="en"/>
              <a:t>Image source: https://pixabay.com/illustrations/equality-gender-woman-duality-sky-2110561/</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DE" dirty="0"/>
              <a:t>Look at </a:t>
            </a:r>
            <a:r>
              <a:rPr lang="de-DE" dirty="0" err="1"/>
              <a:t>some</a:t>
            </a:r>
            <a:r>
              <a:rPr lang="de-DE" dirty="0"/>
              <a:t> </a:t>
            </a:r>
            <a:r>
              <a:rPr lang="de-DE" dirty="0" err="1"/>
              <a:t>of</a:t>
            </a:r>
            <a:r>
              <a:rPr lang="de-DE" dirty="0"/>
              <a:t> </a:t>
            </a:r>
            <a:r>
              <a:rPr lang="de-DE" dirty="0" err="1"/>
              <a:t>the</a:t>
            </a:r>
            <a:r>
              <a:rPr lang="de-DE" dirty="0"/>
              <a:t> </a:t>
            </a:r>
            <a:r>
              <a:rPr lang="de-DE" dirty="0" err="1"/>
              <a:t>posters</a:t>
            </a:r>
            <a:r>
              <a:rPr lang="de-DE" dirty="0"/>
              <a:t> </a:t>
            </a:r>
            <a:r>
              <a:rPr lang="de-DE" dirty="0" err="1"/>
              <a:t>published</a:t>
            </a:r>
            <a:r>
              <a:rPr lang="de-DE" dirty="0"/>
              <a:t> </a:t>
            </a:r>
            <a:r>
              <a:rPr lang="de-DE" dirty="0" err="1"/>
              <a:t>by</a:t>
            </a:r>
            <a:r>
              <a:rPr lang="de-DE" dirty="0"/>
              <a:t> UN Women </a:t>
            </a:r>
            <a:r>
              <a:rPr lang="de-DE" dirty="0" err="1"/>
              <a:t>with</a:t>
            </a:r>
            <a:r>
              <a:rPr lang="de-DE" dirty="0"/>
              <a:t> </a:t>
            </a:r>
            <a:r>
              <a:rPr lang="de-DE" dirty="0" err="1"/>
              <a:t>students</a:t>
            </a:r>
            <a:r>
              <a:rPr lang="de-DE" dirty="0"/>
              <a:t> </a:t>
            </a:r>
            <a:r>
              <a:rPr lang="de-DE" dirty="0" err="1"/>
              <a:t>as</a:t>
            </a:r>
            <a:r>
              <a:rPr lang="de-DE" dirty="0"/>
              <a:t> </a:t>
            </a:r>
            <a:r>
              <a:rPr lang="de-DE" dirty="0" err="1"/>
              <a:t>preparation</a:t>
            </a:r>
            <a:r>
              <a:rPr lang="de-DE" dirty="0"/>
              <a:t> </a:t>
            </a:r>
            <a:r>
              <a:rPr lang="de-DE" dirty="0" err="1"/>
              <a:t>for</a:t>
            </a:r>
            <a:r>
              <a:rPr lang="de-DE" dirty="0"/>
              <a:t> </a:t>
            </a:r>
            <a:r>
              <a:rPr lang="de-DE" dirty="0" err="1"/>
              <a:t>the</a:t>
            </a:r>
            <a:r>
              <a:rPr lang="de-DE" dirty="0"/>
              <a:t> </a:t>
            </a:r>
            <a:r>
              <a:rPr lang="de-DE" dirty="0" err="1"/>
              <a:t>discussion</a:t>
            </a:r>
            <a:r>
              <a:rPr lang="de-DE" dirty="0"/>
              <a:t> (</a:t>
            </a:r>
            <a:r>
              <a:rPr lang="de-DE" dirty="0" err="1"/>
              <a:t>see</a:t>
            </a:r>
            <a:r>
              <a:rPr lang="de-DE" dirty="0"/>
              <a:t> </a:t>
            </a:r>
            <a:r>
              <a:rPr lang="de-DE" dirty="0" err="1"/>
              <a:t>following</a:t>
            </a:r>
            <a:r>
              <a:rPr lang="de-DE" dirty="0"/>
              <a:t> </a:t>
            </a:r>
            <a:r>
              <a:rPr lang="de-DE" dirty="0" err="1"/>
              <a:t>slide</a:t>
            </a:r>
            <a:r>
              <a:rPr lang="de-DE" dirty="0"/>
              <a:t>)</a:t>
            </a:r>
          </a:p>
          <a:p>
            <a:pPr marL="0" lvl="0" indent="0" algn="l" rtl="0">
              <a:lnSpc>
                <a:spcPct val="100000"/>
              </a:lnSpc>
              <a:spcBef>
                <a:spcPts val="0"/>
              </a:spcBef>
              <a:spcAft>
                <a:spcPts val="0"/>
              </a:spcAft>
              <a:buSzPts val="1100"/>
              <a:buNone/>
            </a:pPr>
            <a:r>
              <a:rPr lang="de-DE" dirty="0"/>
              <a:t>SDG5 – </a:t>
            </a:r>
            <a:r>
              <a:rPr lang="de-DE" dirty="0" err="1"/>
              <a:t>gender</a:t>
            </a:r>
            <a:r>
              <a:rPr lang="de-DE" dirty="0"/>
              <a:t> </a:t>
            </a:r>
            <a:r>
              <a:rPr lang="de-DE" dirty="0" err="1"/>
              <a:t>equality</a:t>
            </a:r>
            <a:r>
              <a:rPr lang="de-DE" dirty="0"/>
              <a:t>; </a:t>
            </a:r>
            <a:r>
              <a:rPr lang="de-DE" dirty="0" err="1"/>
              <a:t>one</a:t>
            </a:r>
            <a:r>
              <a:rPr lang="de-DE" dirty="0"/>
              <a:t> </a:t>
            </a:r>
            <a:r>
              <a:rPr lang="de-DE" dirty="0" err="1"/>
              <a:t>of</a:t>
            </a:r>
            <a:r>
              <a:rPr lang="de-DE" dirty="0"/>
              <a:t> 13 UN </a:t>
            </a:r>
            <a:r>
              <a:rPr lang="de-DE" dirty="0" err="1"/>
              <a:t>sustainable</a:t>
            </a:r>
            <a:r>
              <a:rPr lang="de-DE" dirty="0"/>
              <a:t> </a:t>
            </a:r>
            <a:r>
              <a:rPr lang="de-DE" dirty="0" err="1"/>
              <a:t>development</a:t>
            </a:r>
            <a:r>
              <a:rPr lang="de-DE" dirty="0"/>
              <a:t> </a:t>
            </a:r>
            <a:r>
              <a:rPr lang="de-DE" dirty="0" err="1"/>
              <a:t>goals</a:t>
            </a:r>
            <a:r>
              <a:rPr lang="de-DE" dirty="0"/>
              <a:t>;</a:t>
            </a:r>
          </a:p>
          <a:p>
            <a:pPr marL="0" lvl="0" indent="0" algn="l" rtl="0">
              <a:lnSpc>
                <a:spcPct val="100000"/>
              </a:lnSpc>
              <a:spcBef>
                <a:spcPts val="0"/>
              </a:spcBef>
              <a:spcAft>
                <a:spcPts val="0"/>
              </a:spcAft>
              <a:buSzPts val="1100"/>
              <a:buNone/>
            </a:pPr>
            <a:r>
              <a:rPr lang="de-DE" dirty="0"/>
              <a:t>More </a:t>
            </a:r>
            <a:r>
              <a:rPr lang="de-DE" dirty="0" err="1"/>
              <a:t>posters</a:t>
            </a:r>
            <a:r>
              <a:rPr lang="de-DE" dirty="0"/>
              <a:t> </a:t>
            </a:r>
            <a:r>
              <a:rPr lang="de-DE" dirty="0" err="1"/>
              <a:t>of</a:t>
            </a:r>
            <a:r>
              <a:rPr lang="de-DE" dirty="0"/>
              <a:t> </a:t>
            </a:r>
            <a:r>
              <a:rPr lang="de-DE" dirty="0" err="1"/>
              <a:t>gender</a:t>
            </a:r>
            <a:r>
              <a:rPr lang="de-DE" dirty="0"/>
              <a:t> </a:t>
            </a:r>
            <a:r>
              <a:rPr lang="de-DE" dirty="0" err="1"/>
              <a:t>inequality</a:t>
            </a:r>
            <a:r>
              <a:rPr lang="de-DE" dirty="0"/>
              <a:t>: https://www.unwomen.org/-/media/headquarters/attachments/sections/multimedia/2017/infographic-spotlight-sdg5-all-data-cards-web-en.pdf?la=en&amp;vs=4644</a:t>
            </a:r>
          </a:p>
          <a:p>
            <a:pPr marL="0" lvl="0" indent="0" algn="l" rtl="0">
              <a:lnSpc>
                <a:spcPct val="100000"/>
              </a:lnSpc>
              <a:spcBef>
                <a:spcPts val="0"/>
              </a:spcBef>
              <a:spcAft>
                <a:spcPts val="0"/>
              </a:spcAft>
              <a:buSzPts val="1100"/>
              <a:buNone/>
            </a:pPr>
            <a:r>
              <a:rPr lang="de-DE" dirty="0"/>
              <a:t>Picture </a:t>
            </a:r>
            <a:r>
              <a:rPr lang="de-DE" dirty="0" err="1"/>
              <a:t>taken</a:t>
            </a:r>
            <a:r>
              <a:rPr lang="de-DE" dirty="0"/>
              <a:t> </a:t>
            </a:r>
            <a:r>
              <a:rPr lang="de-DE" dirty="0" err="1"/>
              <a:t>from</a:t>
            </a:r>
            <a:r>
              <a:rPr lang="de-DE" dirty="0"/>
              <a:t> p.7 </a:t>
            </a:r>
            <a:r>
              <a:rPr lang="de-DE" dirty="0" err="1"/>
              <a:t>of</a:t>
            </a:r>
            <a:r>
              <a:rPr lang="de-DE" dirty="0"/>
              <a:t> </a:t>
            </a:r>
            <a:r>
              <a:rPr lang="de-DE" dirty="0" err="1"/>
              <a:t>pdf</a:t>
            </a:r>
            <a:r>
              <a:rPr lang="de-DE" dirty="0"/>
              <a:t> </a:t>
            </a:r>
            <a:r>
              <a:rPr lang="de-DE" dirty="0" err="1"/>
              <a:t>document</a:t>
            </a:r>
            <a:r>
              <a:rPr lang="de-DE" dirty="0"/>
              <a:t> (link </a:t>
            </a:r>
            <a:r>
              <a:rPr lang="de-DE" dirty="0" err="1"/>
              <a:t>above</a:t>
            </a:r>
            <a:r>
              <a:rPr lang="de-DE" dirty="0"/>
              <a:t>)</a:t>
            </a:r>
            <a:endParaRPr dirty="0"/>
          </a:p>
        </p:txBody>
      </p:sp>
    </p:spTree>
    <p:extLst>
      <p:ext uri="{BB962C8B-B14F-4D97-AF65-F5344CB8AC3E}">
        <p14:creationId xmlns:p14="http://schemas.microsoft.com/office/powerpoint/2010/main" val="1472478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DE" dirty="0" err="1"/>
              <a:t>Homework</a:t>
            </a:r>
            <a:r>
              <a:rPr lang="de-DE" dirty="0"/>
              <a:t>: Write a </a:t>
            </a:r>
            <a:r>
              <a:rPr lang="de-DE" dirty="0" err="1"/>
              <a:t>short</a:t>
            </a:r>
            <a:r>
              <a:rPr lang="de-DE" dirty="0"/>
              <a:t> </a:t>
            </a:r>
            <a:r>
              <a:rPr lang="de-DE" dirty="0" err="1"/>
              <a:t>paragraph</a:t>
            </a:r>
            <a:r>
              <a:rPr lang="de-DE" dirty="0"/>
              <a:t> in German </a:t>
            </a:r>
            <a:r>
              <a:rPr lang="de-DE" dirty="0" err="1"/>
              <a:t>summarising</a:t>
            </a:r>
            <a:r>
              <a:rPr lang="de-DE" dirty="0"/>
              <a:t> </a:t>
            </a:r>
            <a:r>
              <a:rPr lang="de-DE" dirty="0" err="1"/>
              <a:t>what</a:t>
            </a:r>
            <a:r>
              <a:rPr lang="de-DE" dirty="0"/>
              <a:t> </a:t>
            </a:r>
            <a:r>
              <a:rPr lang="de-DE" dirty="0" err="1"/>
              <a:t>you</a:t>
            </a:r>
            <a:r>
              <a:rPr lang="de-DE" dirty="0"/>
              <a:t> </a:t>
            </a:r>
            <a:r>
              <a:rPr lang="de-DE" dirty="0" err="1"/>
              <a:t>have</a:t>
            </a:r>
            <a:r>
              <a:rPr lang="de-DE" dirty="0"/>
              <a:t> </a:t>
            </a:r>
            <a:r>
              <a:rPr lang="de-DE" dirty="0" err="1"/>
              <a:t>learnt</a:t>
            </a:r>
            <a:r>
              <a:rPr lang="de-DE" dirty="0"/>
              <a:t> </a:t>
            </a:r>
            <a:r>
              <a:rPr lang="de-DE" dirty="0" err="1"/>
              <a:t>about</a:t>
            </a:r>
            <a:r>
              <a:rPr lang="de-DE" dirty="0"/>
              <a:t> </a:t>
            </a:r>
            <a:r>
              <a:rPr lang="de-DE" dirty="0" err="1"/>
              <a:t>gender</a:t>
            </a:r>
            <a:r>
              <a:rPr lang="de-DE" dirty="0"/>
              <a:t> </a:t>
            </a:r>
            <a:r>
              <a:rPr lang="de-DE" dirty="0" err="1"/>
              <a:t>equality</a:t>
            </a:r>
            <a:r>
              <a:rPr lang="de-DE" dirty="0"/>
              <a:t> in </a:t>
            </a:r>
            <a:r>
              <a:rPr lang="de-DE" dirty="0" err="1"/>
              <a:t>this</a:t>
            </a:r>
            <a:r>
              <a:rPr lang="de-DE" dirty="0"/>
              <a:t> </a:t>
            </a:r>
            <a:r>
              <a:rPr lang="de-DE" dirty="0" err="1"/>
              <a:t>lesson</a:t>
            </a:r>
            <a:r>
              <a:rPr lang="de-DE" dirty="0"/>
              <a:t>.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01e8c64f0_1_0:notes"/>
          <p:cNvSpPr>
            <a:spLocks noGrp="1" noRot="1" noChangeAspect="1"/>
          </p:cNvSpPr>
          <p:nvPr>
            <p:ph type="sldImg" idx="2"/>
          </p:nvPr>
        </p:nvSpPr>
        <p:spPr>
          <a:xfrm>
            <a:off x="1143213" y="626073"/>
            <a:ext cx="4572300" cy="3130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701e8c64f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01e8c64f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01e8c64f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01e8c64f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01e8c64f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DE" dirty="0" err="1"/>
              <a:t>Discuss</a:t>
            </a:r>
            <a:r>
              <a:rPr lang="de-DE" dirty="0"/>
              <a:t> </a:t>
            </a:r>
            <a:r>
              <a:rPr lang="de-DE" dirty="0" err="1"/>
              <a:t>with</a:t>
            </a:r>
            <a:r>
              <a:rPr lang="de-DE" dirty="0"/>
              <a:t> </a:t>
            </a:r>
            <a:r>
              <a:rPr lang="de-DE" dirty="0" err="1"/>
              <a:t>students</a:t>
            </a:r>
            <a:r>
              <a:rPr lang="de-DE" dirty="0"/>
              <a:t>: </a:t>
            </a:r>
            <a:r>
              <a:rPr lang="de-DE" dirty="0" err="1"/>
              <a:t>What</a:t>
            </a:r>
            <a:r>
              <a:rPr lang="de-DE" dirty="0"/>
              <a:t> do </a:t>
            </a:r>
            <a:r>
              <a:rPr lang="de-DE" dirty="0" err="1"/>
              <a:t>those</a:t>
            </a:r>
            <a:r>
              <a:rPr lang="de-DE" dirty="0"/>
              <a:t> </a:t>
            </a:r>
            <a:r>
              <a:rPr lang="de-DE" dirty="0" err="1"/>
              <a:t>signs</a:t>
            </a:r>
            <a:r>
              <a:rPr lang="de-DE" dirty="0"/>
              <a:t> stand </a:t>
            </a:r>
            <a:r>
              <a:rPr lang="de-DE" dirty="0" err="1"/>
              <a:t>for</a:t>
            </a:r>
            <a:r>
              <a:rPr lang="de-DE" dirty="0"/>
              <a:t>? </a:t>
            </a:r>
            <a:r>
              <a:rPr lang="de-DE" dirty="0" err="1"/>
              <a:t>What</a:t>
            </a:r>
            <a:r>
              <a:rPr lang="de-DE" dirty="0"/>
              <a:t> do </a:t>
            </a:r>
            <a:r>
              <a:rPr lang="de-DE" dirty="0" err="1"/>
              <a:t>students</a:t>
            </a:r>
            <a:r>
              <a:rPr lang="de-DE" dirty="0"/>
              <a:t> </a:t>
            </a:r>
            <a:r>
              <a:rPr lang="de-DE" dirty="0" err="1"/>
              <a:t>know</a:t>
            </a:r>
            <a:r>
              <a:rPr lang="de-DE" dirty="0"/>
              <a:t> </a:t>
            </a:r>
            <a:r>
              <a:rPr lang="de-DE" dirty="0" err="1"/>
              <a:t>about</a:t>
            </a:r>
            <a:r>
              <a:rPr lang="de-DE" dirty="0"/>
              <a:t> </a:t>
            </a:r>
            <a:r>
              <a:rPr lang="de-DE" dirty="0" err="1"/>
              <a:t>gender</a:t>
            </a:r>
            <a:r>
              <a:rPr lang="de-DE" dirty="0"/>
              <a:t> </a:t>
            </a:r>
            <a:r>
              <a:rPr lang="de-DE" dirty="0" err="1"/>
              <a:t>equality</a:t>
            </a:r>
            <a:r>
              <a:rPr lang="de-DE" dirty="0"/>
              <a:t>? </a:t>
            </a:r>
          </a:p>
          <a:p>
            <a:pPr marL="0" lvl="0" indent="0" algn="l" rtl="0">
              <a:lnSpc>
                <a:spcPct val="100000"/>
              </a:lnSpc>
              <a:spcBef>
                <a:spcPts val="0"/>
              </a:spcBef>
              <a:spcAft>
                <a:spcPts val="0"/>
              </a:spcAft>
              <a:buSzPts val="1100"/>
              <a:buNone/>
            </a:pPr>
            <a:r>
              <a:rPr lang="de-DE" dirty="0" err="1"/>
              <a:t>Photo</a:t>
            </a:r>
            <a:r>
              <a:rPr lang="de-DE" dirty="0"/>
              <a:t>: https://pixabay.com/go/?t=image-list-shutterstock&amp;id=701721763</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00" b="0" u="none" dirty="0">
                <a:solidFill>
                  <a:schemeClr val="hlink"/>
                </a:solidFill>
              </a:rPr>
              <a:t>Watch the video and dicuss </a:t>
            </a:r>
            <a:r>
              <a:rPr lang="de-DE" sz="1100" b="0" u="none" dirty="0">
                <a:solidFill>
                  <a:schemeClr val="hlink"/>
                </a:solidFill>
              </a:rPr>
              <a:t>with</a:t>
            </a:r>
            <a:r>
              <a:rPr lang="en" sz="1100" b="0" u="none" dirty="0">
                <a:solidFill>
                  <a:schemeClr val="hlink"/>
                </a:solidFill>
              </a:rPr>
              <a:t> the class</a:t>
            </a:r>
          </a:p>
          <a:p>
            <a:pPr marL="0" lvl="0" indent="0" algn="l" rtl="0">
              <a:lnSpc>
                <a:spcPct val="100000"/>
              </a:lnSpc>
              <a:spcBef>
                <a:spcPts val="0"/>
              </a:spcBef>
              <a:spcAft>
                <a:spcPts val="0"/>
              </a:spcAft>
              <a:buSzPts val="1100"/>
              <a:buNone/>
            </a:pPr>
            <a:r>
              <a:rPr lang="de-DE" u="none" dirty="0"/>
              <a:t>https://www.youtube.com/watch?v=nbhjXK2mMe8</a:t>
            </a:r>
            <a:endParaRPr u="non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DE" u="none" dirty="0"/>
              <a:t>Source: https://www.alumniportal-deutschland.org/global-goals/sdg-05-geschlechtergleichheit/</a:t>
            </a:r>
            <a:endParaRPr u="none" dirty="0"/>
          </a:p>
        </p:txBody>
      </p:sp>
    </p:spTree>
    <p:extLst>
      <p:ext uri="{BB962C8B-B14F-4D97-AF65-F5344CB8AC3E}">
        <p14:creationId xmlns:p14="http://schemas.microsoft.com/office/powerpoint/2010/main" val="2284109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DE" u="none" dirty="0" err="1"/>
              <a:t>Students</a:t>
            </a:r>
            <a:r>
              <a:rPr lang="de-DE" u="none" dirty="0"/>
              <a:t> </a:t>
            </a:r>
            <a:r>
              <a:rPr lang="de-DE" u="none" dirty="0" err="1"/>
              <a:t>skim</a:t>
            </a:r>
            <a:r>
              <a:rPr lang="de-DE" u="none" dirty="0"/>
              <a:t> </a:t>
            </a:r>
            <a:r>
              <a:rPr lang="de-DE" u="none" dirty="0" err="1"/>
              <a:t>read</a:t>
            </a:r>
            <a:r>
              <a:rPr lang="de-DE" u="none" dirty="0"/>
              <a:t> </a:t>
            </a:r>
            <a:r>
              <a:rPr lang="de-DE" u="none" dirty="0" err="1"/>
              <a:t>the</a:t>
            </a:r>
            <a:r>
              <a:rPr lang="de-DE" u="none" dirty="0"/>
              <a:t> </a:t>
            </a:r>
            <a:r>
              <a:rPr lang="de-DE" u="none" dirty="0" err="1"/>
              <a:t>text</a:t>
            </a:r>
            <a:r>
              <a:rPr lang="de-DE" u="none" dirty="0"/>
              <a:t>; </a:t>
            </a:r>
            <a:r>
              <a:rPr lang="de-DE" u="none" dirty="0" err="1"/>
              <a:t>what</a:t>
            </a:r>
            <a:r>
              <a:rPr lang="de-DE" u="none" dirty="0"/>
              <a:t> </a:t>
            </a:r>
            <a:r>
              <a:rPr lang="de-DE" u="none" dirty="0" err="1"/>
              <a:t>is</a:t>
            </a:r>
            <a:r>
              <a:rPr lang="de-DE" u="none" dirty="0"/>
              <a:t> </a:t>
            </a:r>
            <a:r>
              <a:rPr lang="de-DE" u="none" dirty="0" err="1"/>
              <a:t>the</a:t>
            </a:r>
            <a:r>
              <a:rPr lang="de-DE" u="none" dirty="0"/>
              <a:t> </a:t>
            </a:r>
            <a:r>
              <a:rPr lang="de-DE" u="none" dirty="0" err="1"/>
              <a:t>key</a:t>
            </a:r>
            <a:r>
              <a:rPr lang="de-DE" u="none" dirty="0"/>
              <a:t> </a:t>
            </a:r>
            <a:r>
              <a:rPr lang="de-DE" u="none" dirty="0" err="1"/>
              <a:t>message</a:t>
            </a:r>
            <a:r>
              <a:rPr lang="de-DE" u="none" dirty="0"/>
              <a:t> </a:t>
            </a:r>
            <a:r>
              <a:rPr lang="de-DE" u="none" dirty="0" err="1"/>
              <a:t>of</a:t>
            </a:r>
            <a:r>
              <a:rPr lang="de-DE" u="none" dirty="0"/>
              <a:t> Emma </a:t>
            </a:r>
            <a:r>
              <a:rPr lang="de-DE" u="none" dirty="0" err="1"/>
              <a:t>Watson´s</a:t>
            </a:r>
            <a:r>
              <a:rPr lang="de-DE" u="none" dirty="0"/>
              <a:t> </a:t>
            </a:r>
            <a:r>
              <a:rPr lang="de-DE" u="none" dirty="0" err="1"/>
              <a:t>speech</a:t>
            </a:r>
            <a:r>
              <a:rPr lang="de-DE" u="none" dirty="0"/>
              <a:t>? </a:t>
            </a:r>
          </a:p>
          <a:p>
            <a:pPr marL="0" lvl="0" indent="0" algn="l" rtl="0">
              <a:lnSpc>
                <a:spcPct val="100000"/>
              </a:lnSpc>
              <a:spcBef>
                <a:spcPts val="0"/>
              </a:spcBef>
              <a:spcAft>
                <a:spcPts val="0"/>
              </a:spcAft>
              <a:buSzPts val="1100"/>
              <a:buNone/>
            </a:pPr>
            <a:r>
              <a:rPr lang="de-DE" u="none" dirty="0"/>
              <a:t>Source: https://www.alumniportal-deutschland.org/global-goals/sdg-05-geschlechtergleichheit/ </a:t>
            </a:r>
            <a:endParaRPr u="none" dirty="0"/>
          </a:p>
        </p:txBody>
      </p:sp>
    </p:spTree>
    <p:extLst>
      <p:ext uri="{BB962C8B-B14F-4D97-AF65-F5344CB8AC3E}">
        <p14:creationId xmlns:p14="http://schemas.microsoft.com/office/powerpoint/2010/main" val="4174623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DE" dirty="0"/>
              <a:t>Create a </a:t>
            </a:r>
            <a:r>
              <a:rPr lang="de-DE" dirty="0" err="1"/>
              <a:t>mind</a:t>
            </a:r>
            <a:r>
              <a:rPr lang="de-DE" dirty="0"/>
              <a:t> </a:t>
            </a:r>
            <a:r>
              <a:rPr lang="de-DE" dirty="0" err="1"/>
              <a:t>map</a:t>
            </a:r>
            <a:r>
              <a:rPr lang="de-DE" dirty="0"/>
              <a:t> </a:t>
            </a:r>
            <a:r>
              <a:rPr lang="de-DE" dirty="0" err="1"/>
              <a:t>about</a:t>
            </a:r>
            <a:r>
              <a:rPr lang="de-DE" dirty="0"/>
              <a:t> </a:t>
            </a:r>
            <a:r>
              <a:rPr lang="de-DE" dirty="0" err="1"/>
              <a:t>gender</a:t>
            </a:r>
            <a:r>
              <a:rPr lang="de-DE" dirty="0"/>
              <a:t> </a:t>
            </a:r>
            <a:r>
              <a:rPr lang="de-DE" dirty="0" err="1"/>
              <a:t>equality</a:t>
            </a:r>
            <a:r>
              <a:rPr lang="de-DE" dirty="0"/>
              <a:t>; Link </a:t>
            </a:r>
            <a:r>
              <a:rPr lang="de-DE" dirty="0" err="1"/>
              <a:t>to</a:t>
            </a:r>
            <a:r>
              <a:rPr lang="de-DE" dirty="0"/>
              <a:t> SDG 5 </a:t>
            </a:r>
            <a:r>
              <a:rPr lang="de-DE" dirty="0" err="1"/>
              <a:t>gender</a:t>
            </a:r>
            <a:r>
              <a:rPr lang="de-DE" dirty="0"/>
              <a:t> </a:t>
            </a:r>
            <a:r>
              <a:rPr lang="de-DE" dirty="0" err="1"/>
              <a:t>equality</a:t>
            </a:r>
            <a:r>
              <a:rPr lang="de-DE" dirty="0"/>
              <a:t> – </a:t>
            </a:r>
            <a:r>
              <a:rPr lang="de-DE" dirty="0" err="1"/>
              <a:t>explanation</a:t>
            </a:r>
            <a:r>
              <a:rPr lang="de-DE" dirty="0"/>
              <a:t> in German</a:t>
            </a:r>
          </a:p>
          <a:p>
            <a:pPr marL="0" lvl="0" indent="0" algn="l" rtl="0">
              <a:lnSpc>
                <a:spcPct val="100000"/>
              </a:lnSpc>
              <a:spcBef>
                <a:spcPts val="0"/>
              </a:spcBef>
              <a:spcAft>
                <a:spcPts val="0"/>
              </a:spcAft>
              <a:buSzPts val="1100"/>
              <a:buNone/>
            </a:pPr>
            <a:r>
              <a:rPr lang="de-DE" dirty="0" err="1"/>
              <a:t>Students</a:t>
            </a:r>
            <a:r>
              <a:rPr lang="de-DE" dirty="0"/>
              <a:t> </a:t>
            </a:r>
            <a:r>
              <a:rPr lang="de-DE" dirty="0" err="1"/>
              <a:t>can</a:t>
            </a:r>
            <a:r>
              <a:rPr lang="de-DE" dirty="0"/>
              <a:t> </a:t>
            </a:r>
            <a:r>
              <a:rPr lang="de-DE" dirty="0" err="1"/>
              <a:t>use</a:t>
            </a:r>
            <a:r>
              <a:rPr lang="de-DE" dirty="0"/>
              <a:t> </a:t>
            </a:r>
            <a:r>
              <a:rPr lang="de-DE" dirty="0" err="1"/>
              <a:t>the</a:t>
            </a:r>
            <a:r>
              <a:rPr lang="de-DE" dirty="0"/>
              <a:t> </a:t>
            </a:r>
            <a:r>
              <a:rPr lang="de-DE" dirty="0" err="1"/>
              <a:t>following</a:t>
            </a:r>
            <a:r>
              <a:rPr lang="de-DE" dirty="0"/>
              <a:t> online </a:t>
            </a:r>
            <a:r>
              <a:rPr lang="de-DE" dirty="0" err="1"/>
              <a:t>dictionary</a:t>
            </a:r>
            <a:r>
              <a:rPr lang="de-DE" dirty="0"/>
              <a:t>: www.leo.org</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593877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DE" dirty="0" err="1"/>
              <a:t>Students</a:t>
            </a:r>
            <a:r>
              <a:rPr lang="de-DE" dirty="0"/>
              <a:t> </a:t>
            </a:r>
            <a:r>
              <a:rPr lang="de-DE" dirty="0" err="1"/>
              <a:t>watch</a:t>
            </a:r>
            <a:r>
              <a:rPr lang="de-DE" dirty="0"/>
              <a:t> </a:t>
            </a:r>
            <a:r>
              <a:rPr lang="de-DE" dirty="0" err="1"/>
              <a:t>the</a:t>
            </a:r>
            <a:r>
              <a:rPr lang="de-DE" dirty="0"/>
              <a:t> </a:t>
            </a:r>
            <a:r>
              <a:rPr lang="de-DE" dirty="0" err="1"/>
              <a:t>video</a:t>
            </a:r>
            <a:r>
              <a:rPr lang="de-DE" dirty="0"/>
              <a:t> and </a:t>
            </a:r>
            <a:r>
              <a:rPr lang="de-DE" dirty="0" err="1"/>
              <a:t>make</a:t>
            </a:r>
            <a:r>
              <a:rPr lang="de-DE" dirty="0"/>
              <a:t> </a:t>
            </a:r>
            <a:r>
              <a:rPr lang="de-DE" dirty="0" err="1"/>
              <a:t>notes</a:t>
            </a:r>
            <a:r>
              <a:rPr lang="de-DE" dirty="0"/>
              <a:t>: </a:t>
            </a:r>
            <a:r>
              <a:rPr lang="de-DE" dirty="0" err="1"/>
              <a:t>What</a:t>
            </a:r>
            <a:r>
              <a:rPr lang="de-DE" dirty="0"/>
              <a:t> </a:t>
            </a:r>
            <a:r>
              <a:rPr lang="de-DE" dirty="0" err="1"/>
              <a:t>surprised</a:t>
            </a:r>
            <a:r>
              <a:rPr lang="de-DE" dirty="0"/>
              <a:t> </a:t>
            </a:r>
            <a:r>
              <a:rPr lang="de-DE" dirty="0" err="1"/>
              <a:t>me</a:t>
            </a:r>
            <a:r>
              <a:rPr lang="de-DE" dirty="0"/>
              <a:t>? </a:t>
            </a:r>
            <a:r>
              <a:rPr lang="de-DE" dirty="0" err="1"/>
              <a:t>What</a:t>
            </a:r>
            <a:r>
              <a:rPr lang="de-DE" dirty="0"/>
              <a:t> </a:t>
            </a:r>
            <a:r>
              <a:rPr lang="de-DE" dirty="0" err="1"/>
              <a:t>does</a:t>
            </a:r>
            <a:r>
              <a:rPr lang="de-DE" dirty="0"/>
              <a:t> not </a:t>
            </a:r>
            <a:r>
              <a:rPr lang="de-DE" dirty="0" err="1"/>
              <a:t>yet</a:t>
            </a:r>
            <a:r>
              <a:rPr lang="de-DE" dirty="0"/>
              <a:t> </a:t>
            </a:r>
            <a:r>
              <a:rPr lang="de-DE" dirty="0" err="1"/>
              <a:t>make</a:t>
            </a:r>
            <a:r>
              <a:rPr lang="de-DE" dirty="0"/>
              <a:t> sense </a:t>
            </a:r>
            <a:r>
              <a:rPr lang="de-DE" dirty="0" err="1"/>
              <a:t>to</a:t>
            </a:r>
            <a:r>
              <a:rPr lang="de-DE" dirty="0"/>
              <a:t> </a:t>
            </a:r>
            <a:r>
              <a:rPr lang="de-DE" dirty="0" err="1"/>
              <a:t>me</a:t>
            </a:r>
            <a:r>
              <a:rPr lang="de-DE" dirty="0"/>
              <a:t>? </a:t>
            </a:r>
            <a:r>
              <a:rPr lang="de-DE" dirty="0" err="1"/>
              <a:t>How</a:t>
            </a:r>
            <a:r>
              <a:rPr lang="de-DE" dirty="0"/>
              <a:t> </a:t>
            </a:r>
            <a:r>
              <a:rPr lang="de-DE" dirty="0" err="1"/>
              <a:t>does</a:t>
            </a:r>
            <a:r>
              <a:rPr lang="de-DE" dirty="0"/>
              <a:t> </a:t>
            </a:r>
            <a:r>
              <a:rPr lang="de-DE" dirty="0" err="1"/>
              <a:t>the</a:t>
            </a:r>
            <a:r>
              <a:rPr lang="de-DE" dirty="0"/>
              <a:t> </a:t>
            </a:r>
            <a:r>
              <a:rPr lang="de-DE" dirty="0" err="1"/>
              <a:t>video</a:t>
            </a:r>
            <a:r>
              <a:rPr lang="de-DE" dirty="0"/>
              <a:t> </a:t>
            </a:r>
            <a:r>
              <a:rPr lang="de-DE" dirty="0" err="1"/>
              <a:t>make</a:t>
            </a:r>
            <a:r>
              <a:rPr lang="de-DE" dirty="0"/>
              <a:t> </a:t>
            </a:r>
            <a:r>
              <a:rPr lang="de-DE" dirty="0" err="1"/>
              <a:t>you</a:t>
            </a:r>
            <a:r>
              <a:rPr lang="de-DE" dirty="0"/>
              <a:t> </a:t>
            </a:r>
            <a:r>
              <a:rPr lang="de-DE" dirty="0" err="1"/>
              <a:t>feel</a:t>
            </a:r>
            <a:r>
              <a:rPr lang="de-DE" dirty="0"/>
              <a:t>?</a:t>
            </a:r>
          </a:p>
          <a:p>
            <a:pPr marL="0" lvl="0" indent="0" algn="l" rtl="0">
              <a:lnSpc>
                <a:spcPct val="100000"/>
              </a:lnSpc>
              <a:spcBef>
                <a:spcPts val="0"/>
              </a:spcBef>
              <a:spcAft>
                <a:spcPts val="0"/>
              </a:spcAft>
              <a:buSzPts val="1100"/>
              <a:buNone/>
            </a:pPr>
            <a:r>
              <a:rPr lang="de-DE" dirty="0"/>
              <a:t>Video: https://www.youtube.com/watch?time_continue=9&amp;v=JZZ8VDgjw34</a:t>
            </a:r>
          </a:p>
          <a:p>
            <a:pPr marL="0" lvl="0" indent="0" algn="l" rtl="0">
              <a:lnSpc>
                <a:spcPct val="100000"/>
              </a:lnSpc>
              <a:spcBef>
                <a:spcPts val="0"/>
              </a:spcBef>
              <a:spcAft>
                <a:spcPts val="0"/>
              </a:spcAft>
              <a:buSzPts val="1100"/>
              <a:buNone/>
            </a:pPr>
            <a:r>
              <a:rPr lang="de-DE" dirty="0"/>
              <a:t>Video in English: https://www.youtube.com/watch?time_continue=2&amp;v=ULKPgqnnmQI </a:t>
            </a:r>
            <a:endParaRPr dirty="0"/>
          </a:p>
        </p:txBody>
      </p:sp>
    </p:spTree>
    <p:extLst>
      <p:ext uri="{BB962C8B-B14F-4D97-AF65-F5344CB8AC3E}">
        <p14:creationId xmlns:p14="http://schemas.microsoft.com/office/powerpoint/2010/main" val="3629714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g701e8c64f0_1_5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49" name="Google Shape;49;g701e8c64f0_1_51"/>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1600"/>
              </a:spcAft>
              <a:buClr>
                <a:schemeClr val="dk1"/>
              </a:buClr>
              <a:buSzPts val="1800"/>
              <a:buChar char="■"/>
              <a:defRPr/>
            </a:lvl9pPr>
          </a:lstStyle>
          <a:p>
            <a:endParaRPr/>
          </a:p>
        </p:txBody>
      </p:sp>
      <p:sp>
        <p:nvSpPr>
          <p:cNvPr id="50" name="Google Shape;50;g701e8c64f0_1_5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 name="Google Shape;51;g701e8c64f0_1_5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 name="Google Shape;52;g701e8c64f0_1_5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85"/>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13" name="Google Shape;13;p85"/>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 name="Google Shape;14;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87"/>
          <p:cNvSpPr txBox="1">
            <a:spLocks noGrp="1"/>
          </p:cNvSpPr>
          <p:nvPr>
            <p:ph type="title"/>
          </p:nvPr>
        </p:nvSpPr>
        <p:spPr>
          <a:xfrm>
            <a:off x="304800" y="309350"/>
            <a:ext cx="8537700" cy="748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20" name="Google Shape;20;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88"/>
          <p:cNvSpPr txBox="1">
            <a:spLocks noGrp="1"/>
          </p:cNvSpPr>
          <p:nvPr>
            <p:ph type="title"/>
          </p:nvPr>
        </p:nvSpPr>
        <p:spPr>
          <a:xfrm>
            <a:off x="2802750" y="802500"/>
            <a:ext cx="3538500" cy="35385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3" name="Google Shape;23;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89"/>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26" name="Google Shape;26;p89"/>
          <p:cNvSpPr txBox="1">
            <a:spLocks noGrp="1"/>
          </p:cNvSpPr>
          <p:nvPr>
            <p:ph type="body" idx="1"/>
          </p:nvPr>
        </p:nvSpPr>
        <p:spPr>
          <a:xfrm>
            <a:off x="311700" y="1228675"/>
            <a:ext cx="3999900" cy="334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7" name="Google Shape;27;p89"/>
          <p:cNvSpPr txBox="1">
            <a:spLocks noGrp="1"/>
          </p:cNvSpPr>
          <p:nvPr>
            <p:ph type="body" idx="2"/>
          </p:nvPr>
        </p:nvSpPr>
        <p:spPr>
          <a:xfrm>
            <a:off x="4832400" y="1228675"/>
            <a:ext cx="3999900" cy="334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8" name="Google Shape;28;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9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sz="3000">
                <a:highlight>
                  <a:schemeClr val="dk1"/>
                </a:highlight>
              </a:defRPr>
            </a:lvl1pPr>
            <a:lvl2pPr lvl="1" algn="l">
              <a:lnSpc>
                <a:spcPct val="100000"/>
              </a:lnSpc>
              <a:spcBef>
                <a:spcPts val="0"/>
              </a:spcBef>
              <a:spcAft>
                <a:spcPts val="0"/>
              </a:spcAft>
              <a:buSzPts val="3000"/>
              <a:buNone/>
              <a:defRPr sz="3000">
                <a:highlight>
                  <a:schemeClr val="dk1"/>
                </a:highlight>
              </a:defRPr>
            </a:lvl2pPr>
            <a:lvl3pPr lvl="2" algn="l">
              <a:lnSpc>
                <a:spcPct val="100000"/>
              </a:lnSpc>
              <a:spcBef>
                <a:spcPts val="0"/>
              </a:spcBef>
              <a:spcAft>
                <a:spcPts val="0"/>
              </a:spcAft>
              <a:buSzPts val="3000"/>
              <a:buNone/>
              <a:defRPr sz="3000">
                <a:highlight>
                  <a:schemeClr val="dk1"/>
                </a:highlight>
              </a:defRPr>
            </a:lvl3pPr>
            <a:lvl4pPr lvl="3" algn="l">
              <a:lnSpc>
                <a:spcPct val="100000"/>
              </a:lnSpc>
              <a:spcBef>
                <a:spcPts val="0"/>
              </a:spcBef>
              <a:spcAft>
                <a:spcPts val="0"/>
              </a:spcAft>
              <a:buSzPts val="3000"/>
              <a:buNone/>
              <a:defRPr sz="3000">
                <a:highlight>
                  <a:schemeClr val="dk1"/>
                </a:highlight>
              </a:defRPr>
            </a:lvl4pPr>
            <a:lvl5pPr lvl="4" algn="l">
              <a:lnSpc>
                <a:spcPct val="100000"/>
              </a:lnSpc>
              <a:spcBef>
                <a:spcPts val="0"/>
              </a:spcBef>
              <a:spcAft>
                <a:spcPts val="0"/>
              </a:spcAft>
              <a:buSzPts val="3000"/>
              <a:buNone/>
              <a:defRPr sz="3000">
                <a:highlight>
                  <a:schemeClr val="dk1"/>
                </a:highlight>
              </a:defRPr>
            </a:lvl5pPr>
            <a:lvl6pPr lvl="5" algn="l">
              <a:lnSpc>
                <a:spcPct val="100000"/>
              </a:lnSpc>
              <a:spcBef>
                <a:spcPts val="0"/>
              </a:spcBef>
              <a:spcAft>
                <a:spcPts val="0"/>
              </a:spcAft>
              <a:buSzPts val="3000"/>
              <a:buNone/>
              <a:defRPr sz="3000">
                <a:highlight>
                  <a:schemeClr val="dk1"/>
                </a:highlight>
              </a:defRPr>
            </a:lvl6pPr>
            <a:lvl7pPr lvl="6" algn="l">
              <a:lnSpc>
                <a:spcPct val="100000"/>
              </a:lnSpc>
              <a:spcBef>
                <a:spcPts val="0"/>
              </a:spcBef>
              <a:spcAft>
                <a:spcPts val="0"/>
              </a:spcAft>
              <a:buSzPts val="3000"/>
              <a:buNone/>
              <a:defRPr sz="3000">
                <a:highlight>
                  <a:schemeClr val="dk1"/>
                </a:highlight>
              </a:defRPr>
            </a:lvl7pPr>
            <a:lvl8pPr lvl="7" algn="l">
              <a:lnSpc>
                <a:spcPct val="100000"/>
              </a:lnSpc>
              <a:spcBef>
                <a:spcPts val="0"/>
              </a:spcBef>
              <a:spcAft>
                <a:spcPts val="0"/>
              </a:spcAft>
              <a:buSzPts val="3000"/>
              <a:buNone/>
              <a:defRPr sz="3000">
                <a:highlight>
                  <a:schemeClr val="dk1"/>
                </a:highlight>
              </a:defRPr>
            </a:lvl8pPr>
            <a:lvl9pPr lvl="8" algn="l">
              <a:lnSpc>
                <a:spcPct val="100000"/>
              </a:lnSpc>
              <a:spcBef>
                <a:spcPts val="0"/>
              </a:spcBef>
              <a:spcAft>
                <a:spcPts val="0"/>
              </a:spcAft>
              <a:buSzPts val="3000"/>
              <a:buNone/>
              <a:defRPr sz="3000">
                <a:highlight>
                  <a:schemeClr val="dk1"/>
                </a:highlight>
              </a:defRPr>
            </a:lvl9pPr>
          </a:lstStyle>
          <a:p>
            <a:endParaRPr/>
          </a:p>
        </p:txBody>
      </p:sp>
      <p:sp>
        <p:nvSpPr>
          <p:cNvPr id="31" name="Google Shape;31;p9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91"/>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35" name="Google Shape;35;p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2"/>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8" name="Google Shape;38;p92"/>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2"/>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40" name="Google Shape;40;p92"/>
          <p:cNvSpPr txBox="1">
            <a:spLocks noGrp="1"/>
          </p:cNvSpPr>
          <p:nvPr>
            <p:ph type="subTitle" idx="1"/>
          </p:nvPr>
        </p:nvSpPr>
        <p:spPr>
          <a:xfrm>
            <a:off x="265500" y="2845223"/>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marL="914400" lvl="1"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2pPr>
            <a:lvl3pPr marL="1371600" lvl="2"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3pPr>
            <a:lvl4pPr marL="1828800" lvl="3"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4pPr>
            <a:lvl5pPr marL="2286000" lvl="4"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5pPr>
            <a:lvl6pPr marL="2743200" lvl="5"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6pPr>
            <a:lvl7pPr marL="3200400" lvl="6"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7pPr>
            <a:lvl8pPr marL="3657600" lvl="7"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8pPr>
            <a:lvl9pPr marL="4114800" lvl="8" indent="-317500" algn="l">
              <a:lnSpc>
                <a:spcPct val="115000"/>
              </a:lnSpc>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93"/>
          <p:cNvSpPr txBox="1">
            <a:spLocks noGrp="1"/>
          </p:cNvSpPr>
          <p:nvPr>
            <p:ph type="title" hasCustomPrompt="1"/>
          </p:nvPr>
        </p:nvSpPr>
        <p:spPr>
          <a:xfrm>
            <a:off x="311700" y="1240275"/>
            <a:ext cx="8520600" cy="198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2000"/>
              <a:buNone/>
              <a:defRPr sz="12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2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2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2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2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2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2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2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5" name="Google Shape;45;p93"/>
          <p:cNvSpPr txBox="1">
            <a:spLocks noGrp="1"/>
          </p:cNvSpPr>
          <p:nvPr>
            <p:ph type="body" idx="1"/>
          </p:nvPr>
        </p:nvSpPr>
        <p:spPr>
          <a:xfrm>
            <a:off x="311700" y="33046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lnSpc>
                <a:spcPct val="115000"/>
              </a:lnSpc>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6" name="Google Shape;46;p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rgbClr val="27B8CF"/>
        </a:solidFill>
        <a:effectLst/>
      </p:bgPr>
    </p:bg>
    <p:spTree>
      <p:nvGrpSpPr>
        <p:cNvPr id="1" name="Shape 5"/>
        <p:cNvGrpSpPr/>
        <p:nvPr/>
      </p:nvGrpSpPr>
      <p:grpSpPr>
        <a:xfrm>
          <a:off x="0" y="0"/>
          <a:ext cx="0" cy="0"/>
          <a:chOff x="0" y="0"/>
          <a:chExt cx="0" cy="0"/>
        </a:xfrm>
      </p:grpSpPr>
      <p:sp>
        <p:nvSpPr>
          <p:cNvPr id="6" name="Google Shape;6;p83"/>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1pPr>
            <a:lvl2pPr marR="0" lvl="1"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2pPr>
            <a:lvl3pPr marR="0" lvl="2"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3pPr>
            <a:lvl4pPr marR="0" lvl="3"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4pPr>
            <a:lvl5pPr marR="0" lvl="4"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5pPr>
            <a:lvl6pPr marR="0" lvl="5"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6pPr>
            <a:lvl7pPr marR="0" lvl="6"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7pPr>
            <a:lvl8pPr marR="0" lvl="7"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8pPr>
            <a:lvl9pPr marR="0" lvl="8"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9pPr>
          </a:lstStyle>
          <a:p>
            <a:endParaRPr/>
          </a:p>
        </p:txBody>
      </p:sp>
      <p:sp>
        <p:nvSpPr>
          <p:cNvPr id="7" name="Google Shape;7;p83"/>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endParaRPr/>
          </a:p>
        </p:txBody>
      </p:sp>
      <p:sp>
        <p:nvSpPr>
          <p:cNvPr id="8" name="Google Shape;8;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nwomen.org/-/media/headquarters/attachments/sections/multimedia/2017/infographic-spotlight-sdg5-all-data-cards-web-en.pdf?la=en&amp;vs=464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equalitynow.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nbhjXK2mMe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achhaltigkeit.bvng.org/die-globalen-ziele-fuer-nachhaltige-entwicklung/sdg-ziel-5-gleichheit-der-geschlecht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time_continue=9&amp;v=JZZ8VDgjw3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Google Shape;57;p1"/>
          <p:cNvPicPr preferRelativeResize="0"/>
          <p:nvPr/>
        </p:nvPicPr>
        <p:blipFill>
          <a:blip r:embed="rId3">
            <a:alphaModFix/>
          </a:blip>
          <a:stretch>
            <a:fillRect/>
          </a:stretch>
        </p:blipFill>
        <p:spPr>
          <a:xfrm>
            <a:off x="0" y="0"/>
            <a:ext cx="9144000" cy="5143500"/>
          </a:xfrm>
          <a:prstGeom prst="rect">
            <a:avLst/>
          </a:prstGeom>
          <a:noFill/>
          <a:ln>
            <a:noFill/>
          </a:ln>
        </p:spPr>
      </p:pic>
      <p:sp>
        <p:nvSpPr>
          <p:cNvPr id="58" name="Google Shape;58;p1"/>
          <p:cNvSpPr/>
          <p:nvPr/>
        </p:nvSpPr>
        <p:spPr>
          <a:xfrm>
            <a:off x="3732030" y="446566"/>
            <a:ext cx="5539562"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4600" b="1" i="0" u="none" strike="noStrike" cap="none" dirty="0">
                <a:solidFill>
                  <a:srgbClr val="00527D"/>
                </a:solidFill>
              </a:rPr>
              <a:t>Gleichstellung der Geschlechter</a:t>
            </a:r>
            <a:r>
              <a:rPr lang="en" sz="4600" b="1" i="0" u="none" strike="noStrike" cap="none" dirty="0">
                <a:solidFill>
                  <a:srgbClr val="00527D"/>
                </a:solidFill>
              </a:rPr>
              <a:t>:</a:t>
            </a:r>
            <a:endParaRPr sz="4600" b="1" i="0" u="none" strike="noStrike" cap="none" dirty="0">
              <a:solidFill>
                <a:srgbClr val="00527D"/>
              </a:solidFill>
            </a:endParaRPr>
          </a:p>
          <a:p>
            <a:pPr marL="0" marR="0" lvl="0" indent="0" algn="ctr" rtl="0">
              <a:lnSpc>
                <a:spcPct val="100000"/>
              </a:lnSpc>
              <a:spcBef>
                <a:spcPts val="0"/>
              </a:spcBef>
              <a:spcAft>
                <a:spcPts val="0"/>
              </a:spcAft>
              <a:buNone/>
            </a:pPr>
            <a:r>
              <a:rPr lang="en" sz="2400" b="1" dirty="0">
                <a:solidFill>
                  <a:srgbClr val="00527D"/>
                </a:solidFill>
              </a:rPr>
              <a:t>Lesson 1</a:t>
            </a:r>
            <a:endParaRPr sz="2400" b="1" dirty="0">
              <a:solidFill>
                <a:srgbClr val="0052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3" name="Google Shape;78;p2">
            <a:extLst>
              <a:ext uri="{FF2B5EF4-FFF2-40B4-BE49-F238E27FC236}">
                <a16:creationId xmlns:a16="http://schemas.microsoft.com/office/drawing/2014/main" id="{86D1F0D3-A51A-45FD-8656-1457B4996038}"/>
              </a:ext>
            </a:extLst>
          </p:cNvPr>
          <p:cNvSpPr txBox="1"/>
          <p:nvPr/>
        </p:nvSpPr>
        <p:spPr>
          <a:xfrm>
            <a:off x="116958" y="4877094"/>
            <a:ext cx="9144000" cy="532812"/>
          </a:xfrm>
          <a:prstGeom prst="rect">
            <a:avLst/>
          </a:prstGeom>
          <a:noFill/>
          <a:ln>
            <a:noFill/>
          </a:ln>
        </p:spPr>
        <p:txBody>
          <a:bodyPr spcFirstLastPara="1" wrap="square" lIns="91425" tIns="91425" rIns="91425" bIns="91425" anchor="t" anchorCtr="0">
            <a:noAutofit/>
          </a:bodyPr>
          <a:lstStyle/>
          <a:p>
            <a:pPr lvl="0">
              <a:buSzPts val="1200"/>
            </a:pPr>
            <a:r>
              <a:rPr lang="de-DE" sz="800" dirty="0">
                <a:solidFill>
                  <a:schemeClr val="accent1"/>
                </a:solidFill>
                <a:hlinkClick r:id="rId3">
                  <a:extLst>
                    <a:ext uri="{A12FA001-AC4F-418D-AE19-62706E023703}">
                      <ahyp:hlinkClr xmlns:ahyp="http://schemas.microsoft.com/office/drawing/2018/hyperlinkcolor" val="tx"/>
                    </a:ext>
                  </a:extLst>
                </a:hlinkClick>
              </a:rPr>
              <a:t>https://www.unwomen.org/-/media/headquarters/attachments/sections/multimedia/2017/infographic-spotlight-sdg5-all-data-cards-web-en.pdf?la=en&amp;vs=4644</a:t>
            </a:r>
            <a:r>
              <a:rPr lang="de-DE" sz="800" dirty="0">
                <a:solidFill>
                  <a:schemeClr val="accent1"/>
                </a:solidFill>
              </a:rPr>
              <a:t>   </a:t>
            </a:r>
            <a:endParaRPr sz="800" b="0" i="0" u="none" strike="noStrike" cap="none" dirty="0">
              <a:solidFill>
                <a:schemeClr val="accent1"/>
              </a:solidFill>
              <a:sym typeface="Arial"/>
            </a:endParaRPr>
          </a:p>
        </p:txBody>
      </p:sp>
      <p:pic>
        <p:nvPicPr>
          <p:cNvPr id="5" name="Grafik 4">
            <a:extLst>
              <a:ext uri="{FF2B5EF4-FFF2-40B4-BE49-F238E27FC236}">
                <a16:creationId xmlns:a16="http://schemas.microsoft.com/office/drawing/2014/main" id="{E1CD649B-0B23-424F-A6D6-03A45B4B622E}"/>
              </a:ext>
            </a:extLst>
          </p:cNvPr>
          <p:cNvPicPr>
            <a:picLocks noChangeAspect="1"/>
          </p:cNvPicPr>
          <p:nvPr/>
        </p:nvPicPr>
        <p:blipFill rotWithShape="1">
          <a:blip r:embed="rId4"/>
          <a:srcRect l="599" r="790"/>
          <a:stretch/>
        </p:blipFill>
        <p:spPr>
          <a:xfrm>
            <a:off x="1425649" y="824686"/>
            <a:ext cx="6292702" cy="4053385"/>
          </a:xfrm>
          <a:prstGeom prst="rect">
            <a:avLst/>
          </a:prstGeom>
        </p:spPr>
      </p:pic>
      <p:sp>
        <p:nvSpPr>
          <p:cNvPr id="6" name="Google Shape;261;p34">
            <a:extLst>
              <a:ext uri="{FF2B5EF4-FFF2-40B4-BE49-F238E27FC236}">
                <a16:creationId xmlns:a16="http://schemas.microsoft.com/office/drawing/2014/main" id="{694C5943-0A63-4603-ACE9-9CAAE014E0C8}"/>
              </a:ext>
            </a:extLst>
          </p:cNvPr>
          <p:cNvSpPr txBox="1">
            <a:spLocks noGrp="1"/>
          </p:cNvSpPr>
          <p:nvPr>
            <p:ph type="title"/>
          </p:nvPr>
        </p:nvSpPr>
        <p:spPr>
          <a:xfrm>
            <a:off x="311700" y="24662"/>
            <a:ext cx="8520600" cy="801000"/>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de-DE" sz="3800" dirty="0">
                <a:latin typeface="Arial"/>
                <a:ea typeface="Arial"/>
                <a:cs typeface="Arial"/>
                <a:sym typeface="Arial"/>
              </a:rPr>
              <a:t>Diskussion</a:t>
            </a:r>
            <a:endParaRPr sz="3800" dirty="0">
              <a:latin typeface="Arial"/>
              <a:ea typeface="Arial"/>
              <a:cs typeface="Arial"/>
              <a:sym typeface="Arial"/>
            </a:endParaRPr>
          </a:p>
        </p:txBody>
      </p:sp>
      <p:pic>
        <p:nvPicPr>
          <p:cNvPr id="7" name="Google Shape;263;p34">
            <a:extLst>
              <a:ext uri="{FF2B5EF4-FFF2-40B4-BE49-F238E27FC236}">
                <a16:creationId xmlns:a16="http://schemas.microsoft.com/office/drawing/2014/main" id="{05715BB9-D7C5-405A-B365-C9B4467B0724}"/>
              </a:ext>
            </a:extLst>
          </p:cNvPr>
          <p:cNvPicPr preferRelativeResize="0"/>
          <p:nvPr/>
        </p:nvPicPr>
        <p:blipFill rotWithShape="1">
          <a:blip r:embed="rId5">
            <a:alphaModFix/>
          </a:blip>
          <a:srcRect/>
          <a:stretch/>
        </p:blipFill>
        <p:spPr>
          <a:xfrm>
            <a:off x="630525" y="170714"/>
            <a:ext cx="550032" cy="494700"/>
          </a:xfrm>
          <a:prstGeom prst="rect">
            <a:avLst/>
          </a:prstGeom>
          <a:noFill/>
          <a:ln>
            <a:noFill/>
          </a:ln>
        </p:spPr>
      </p:pic>
    </p:spTree>
    <p:extLst>
      <p:ext uri="{BB962C8B-B14F-4D97-AF65-F5344CB8AC3E}">
        <p14:creationId xmlns:p14="http://schemas.microsoft.com/office/powerpoint/2010/main" val="3453280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4"/>
          <p:cNvSpPr txBox="1">
            <a:spLocks noGrp="1"/>
          </p:cNvSpPr>
          <p:nvPr>
            <p:ph type="title"/>
          </p:nvPr>
        </p:nvSpPr>
        <p:spPr>
          <a:xfrm>
            <a:off x="311700" y="292850"/>
            <a:ext cx="8520600" cy="8010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3800" dirty="0">
                <a:latin typeface="Arial"/>
                <a:ea typeface="Arial"/>
                <a:cs typeface="Arial"/>
                <a:sym typeface="Arial"/>
              </a:rPr>
              <a:t>        </a:t>
            </a:r>
            <a:r>
              <a:rPr lang="de-DE" sz="3800" dirty="0">
                <a:latin typeface="Arial"/>
                <a:ea typeface="Arial"/>
                <a:cs typeface="Arial"/>
                <a:sym typeface="Arial"/>
              </a:rPr>
              <a:t>Diskussion</a:t>
            </a:r>
            <a:endParaRPr sz="3800" dirty="0">
              <a:latin typeface="Arial"/>
              <a:ea typeface="Arial"/>
              <a:cs typeface="Arial"/>
              <a:sym typeface="Arial"/>
            </a:endParaRPr>
          </a:p>
        </p:txBody>
      </p:sp>
      <p:sp>
        <p:nvSpPr>
          <p:cNvPr id="262" name="Google Shape;262;p34"/>
          <p:cNvSpPr txBox="1">
            <a:spLocks noGrp="1"/>
          </p:cNvSpPr>
          <p:nvPr>
            <p:ph type="body" idx="1"/>
          </p:nvPr>
        </p:nvSpPr>
        <p:spPr>
          <a:xfrm>
            <a:off x="311700" y="1383869"/>
            <a:ext cx="8520600" cy="237576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dirty="0">
                <a:solidFill>
                  <a:srgbClr val="FF0000"/>
                </a:solidFill>
                <a:latin typeface="Arial"/>
                <a:ea typeface="Arial"/>
                <a:cs typeface="Arial"/>
                <a:sym typeface="Arial"/>
              </a:rPr>
              <a:t>In English, consider what you have learned in the first part of this lesson.</a:t>
            </a:r>
            <a:endParaRPr b="1" dirty="0">
              <a:solidFill>
                <a:srgbClr val="FF0000"/>
              </a:solidFill>
              <a:latin typeface="Arial"/>
              <a:ea typeface="Arial"/>
              <a:cs typeface="Arial"/>
              <a:sym typeface="Arial"/>
            </a:endParaRPr>
          </a:p>
          <a:p>
            <a:pPr marL="457200" lvl="0" indent="-342900" algn="l" rtl="0">
              <a:lnSpc>
                <a:spcPct val="115000"/>
              </a:lnSpc>
              <a:spcBef>
                <a:spcPts val="1600"/>
              </a:spcBef>
              <a:spcAft>
                <a:spcPts val="0"/>
              </a:spcAft>
              <a:buClr>
                <a:srgbClr val="000000"/>
              </a:buClr>
              <a:buSzPts val="1800"/>
              <a:buFont typeface="Arial"/>
              <a:buChar char="★"/>
            </a:pPr>
            <a:r>
              <a:rPr lang="en" b="1" dirty="0">
                <a:solidFill>
                  <a:srgbClr val="000000"/>
                </a:solidFill>
                <a:latin typeface="Arial"/>
                <a:ea typeface="Arial"/>
                <a:cs typeface="Arial"/>
                <a:sym typeface="Arial"/>
              </a:rPr>
              <a:t>What do you think influences gender norms?</a:t>
            </a:r>
            <a:endParaRPr b="1" dirty="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 b="1" dirty="0">
                <a:solidFill>
                  <a:srgbClr val="000000"/>
                </a:solidFill>
                <a:latin typeface="Arial"/>
                <a:ea typeface="Arial"/>
                <a:cs typeface="Arial"/>
                <a:sym typeface="Arial"/>
              </a:rPr>
              <a:t>How much do the following factors play a part?</a:t>
            </a:r>
            <a:endParaRPr b="1" dirty="0">
              <a:solidFill>
                <a:srgbClr val="000000"/>
              </a:solidFill>
              <a:latin typeface="Arial"/>
              <a:ea typeface="Arial"/>
              <a:cs typeface="Arial"/>
              <a:sym typeface="Arial"/>
            </a:endParaRPr>
          </a:p>
          <a:p>
            <a:pPr marL="457200" lvl="0" indent="-419100" algn="l" rtl="0">
              <a:lnSpc>
                <a:spcPct val="115000"/>
              </a:lnSpc>
              <a:spcBef>
                <a:spcPts val="0"/>
              </a:spcBef>
              <a:spcAft>
                <a:spcPts val="0"/>
              </a:spcAft>
              <a:buClr>
                <a:srgbClr val="000000"/>
              </a:buClr>
              <a:buSzPts val="3000"/>
              <a:buNone/>
            </a:pPr>
            <a:r>
              <a:rPr lang="en" b="1" dirty="0">
                <a:solidFill>
                  <a:srgbClr val="000000"/>
                </a:solidFill>
                <a:latin typeface="Arial"/>
                <a:ea typeface="Arial"/>
                <a:cs typeface="Arial"/>
                <a:sym typeface="Arial"/>
              </a:rPr>
              <a:t>	</a:t>
            </a:r>
            <a:r>
              <a:rPr lang="en" b="1" dirty="0">
                <a:solidFill>
                  <a:srgbClr val="FF0000"/>
                </a:solidFill>
                <a:latin typeface="Arial"/>
                <a:ea typeface="Arial"/>
                <a:cs typeface="Arial"/>
                <a:sym typeface="Arial"/>
              </a:rPr>
              <a:t>family | society | friends | the media </a:t>
            </a:r>
            <a:endParaRPr b="1" dirty="0">
              <a:solidFill>
                <a:srgbClr val="FF0000"/>
              </a:solidFill>
              <a:latin typeface="Arial"/>
              <a:ea typeface="Arial"/>
              <a:cs typeface="Arial"/>
              <a:sym typeface="Arial"/>
            </a:endParaRPr>
          </a:p>
          <a:p>
            <a:pPr marL="457200" lvl="0" indent="-342900" algn="l" rtl="0">
              <a:lnSpc>
                <a:spcPct val="115000"/>
              </a:lnSpc>
              <a:spcBef>
                <a:spcPts val="1600"/>
              </a:spcBef>
              <a:spcAft>
                <a:spcPts val="0"/>
              </a:spcAft>
              <a:buClr>
                <a:srgbClr val="000000"/>
              </a:buClr>
              <a:buSzPts val="1800"/>
              <a:buFont typeface="Arial"/>
              <a:buChar char="★"/>
            </a:pPr>
            <a:r>
              <a:rPr lang="en" b="1" dirty="0">
                <a:solidFill>
                  <a:srgbClr val="000000"/>
                </a:solidFill>
                <a:latin typeface="Arial"/>
                <a:ea typeface="Arial"/>
                <a:cs typeface="Arial"/>
                <a:sym typeface="Arial"/>
              </a:rPr>
              <a:t>What are the consequences of stereotypes?</a:t>
            </a:r>
            <a:endParaRPr b="1" dirty="0">
              <a:solidFill>
                <a:srgbClr val="000000"/>
              </a:solidFill>
              <a:latin typeface="Arial"/>
              <a:ea typeface="Arial"/>
              <a:cs typeface="Arial"/>
              <a:sym typeface="Arial"/>
            </a:endParaRPr>
          </a:p>
          <a:p>
            <a:pPr marL="114300" lvl="0" indent="0" algn="l" rtl="0">
              <a:lnSpc>
                <a:spcPct val="115000"/>
              </a:lnSpc>
              <a:spcBef>
                <a:spcPts val="0"/>
              </a:spcBef>
              <a:spcAft>
                <a:spcPts val="0"/>
              </a:spcAft>
              <a:buClr>
                <a:srgbClr val="000000"/>
              </a:buClr>
              <a:buSzPts val="1800"/>
              <a:buNone/>
            </a:pPr>
            <a:endParaRPr b="1" dirty="0">
              <a:solidFill>
                <a:srgbClr val="000000"/>
              </a:solidFill>
              <a:latin typeface="Arial"/>
              <a:ea typeface="Arial"/>
              <a:cs typeface="Arial"/>
              <a:sym typeface="Arial"/>
            </a:endParaRPr>
          </a:p>
        </p:txBody>
      </p:sp>
      <p:pic>
        <p:nvPicPr>
          <p:cNvPr id="263" name="Google Shape;263;p34"/>
          <p:cNvPicPr preferRelativeResize="0"/>
          <p:nvPr/>
        </p:nvPicPr>
        <p:blipFill rotWithShape="1">
          <a:blip r:embed="rId3">
            <a:alphaModFix/>
          </a:blip>
          <a:srcRect/>
          <a:stretch/>
        </p:blipFill>
        <p:spPr>
          <a:xfrm>
            <a:off x="504000" y="446000"/>
            <a:ext cx="550032" cy="494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951DD706-EF74-424A-896A-6A2CED0B291A}"/>
              </a:ext>
            </a:extLst>
          </p:cNvPr>
          <p:cNvPicPr>
            <a:picLocks noChangeAspect="1"/>
          </p:cNvPicPr>
          <p:nvPr/>
        </p:nvPicPr>
        <p:blipFill rotWithShape="1">
          <a:blip r:embed="rId3"/>
          <a:srcRect t="48716" b="16349"/>
          <a:stretch/>
        </p:blipFill>
        <p:spPr>
          <a:xfrm>
            <a:off x="99053" y="478464"/>
            <a:ext cx="8945893" cy="4420487"/>
          </a:xfrm>
          <a:prstGeom prst="rect">
            <a:avLst/>
          </a:prstGeom>
        </p:spPr>
      </p:pic>
    </p:spTree>
    <p:extLst>
      <p:ext uri="{BB962C8B-B14F-4D97-AF65-F5344CB8AC3E}">
        <p14:creationId xmlns:p14="http://schemas.microsoft.com/office/powerpoint/2010/main" val="1030442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g701e8c64f0_1_0"/>
          <p:cNvPicPr preferRelativeResize="0"/>
          <p:nvPr/>
        </p:nvPicPr>
        <p:blipFill rotWithShape="1">
          <a:blip r:embed="rId3">
            <a:alphaModFix/>
          </a:blip>
          <a:srcRect/>
          <a:stretch/>
        </p:blipFill>
        <p:spPr>
          <a:xfrm>
            <a:off x="2171525" y="1729200"/>
            <a:ext cx="3658900" cy="1062600"/>
          </a:xfrm>
          <a:prstGeom prst="rect">
            <a:avLst/>
          </a:prstGeom>
          <a:noFill/>
          <a:ln>
            <a:noFill/>
          </a:ln>
        </p:spPr>
      </p:pic>
      <p:pic>
        <p:nvPicPr>
          <p:cNvPr id="277" name="Google Shape;277;g701e8c64f0_1_0"/>
          <p:cNvPicPr preferRelativeResize="0"/>
          <p:nvPr/>
        </p:nvPicPr>
        <p:blipFill rotWithShape="1">
          <a:blip r:embed="rId4">
            <a:alphaModFix/>
          </a:blip>
          <a:srcRect/>
          <a:stretch/>
        </p:blipFill>
        <p:spPr>
          <a:xfrm>
            <a:off x="2158633" y="2872175"/>
            <a:ext cx="1589491" cy="1062600"/>
          </a:xfrm>
          <a:prstGeom prst="rect">
            <a:avLst/>
          </a:prstGeom>
          <a:noFill/>
          <a:ln>
            <a:noFill/>
          </a:ln>
        </p:spPr>
      </p:pic>
      <p:sp>
        <p:nvSpPr>
          <p:cNvPr id="278" name="Google Shape;278;g701e8c64f0_1_0"/>
          <p:cNvSpPr/>
          <p:nvPr/>
        </p:nvSpPr>
        <p:spPr>
          <a:xfrm>
            <a:off x="3685475" y="2791800"/>
            <a:ext cx="2235600" cy="9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0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2" name="Picture 1">
            <a:extLst>
              <a:ext uri="{FF2B5EF4-FFF2-40B4-BE49-F238E27FC236}">
                <a16:creationId xmlns:a16="http://schemas.microsoft.com/office/drawing/2014/main" id="{5FC1BAB3-7D1E-41BE-BFC2-013237E191C1}"/>
              </a:ext>
            </a:extLst>
          </p:cNvPr>
          <p:cNvPicPr>
            <a:picLocks noChangeAspect="1"/>
          </p:cNvPicPr>
          <p:nvPr/>
        </p:nvPicPr>
        <p:blipFill rotWithShape="1">
          <a:blip r:embed="rId3"/>
          <a:srcRect t="55401" b="8217"/>
          <a:stretch/>
        </p:blipFill>
        <p:spPr>
          <a:xfrm>
            <a:off x="531628" y="685279"/>
            <a:ext cx="8314660" cy="4278748"/>
          </a:xfrm>
          <a:prstGeom prst="rect">
            <a:avLst/>
          </a:prstGeom>
        </p:spPr>
      </p:pic>
      <p:pic>
        <p:nvPicPr>
          <p:cNvPr id="4" name="Picture 3">
            <a:extLst>
              <a:ext uri="{FF2B5EF4-FFF2-40B4-BE49-F238E27FC236}">
                <a16:creationId xmlns:a16="http://schemas.microsoft.com/office/drawing/2014/main" id="{1F515420-C689-4953-9F11-D309EECC6E09}"/>
              </a:ext>
            </a:extLst>
          </p:cNvPr>
          <p:cNvPicPr>
            <a:picLocks noChangeAspect="1"/>
          </p:cNvPicPr>
          <p:nvPr/>
        </p:nvPicPr>
        <p:blipFill rotWithShape="1">
          <a:blip r:embed="rId4"/>
          <a:srcRect l="43275" b="91525"/>
          <a:stretch/>
        </p:blipFill>
        <p:spPr>
          <a:xfrm>
            <a:off x="4821359" y="0"/>
            <a:ext cx="4024929" cy="8506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2" name="Picture 1">
            <a:extLst>
              <a:ext uri="{FF2B5EF4-FFF2-40B4-BE49-F238E27FC236}">
                <a16:creationId xmlns:a16="http://schemas.microsoft.com/office/drawing/2014/main" id="{1D5EE0E1-9F1E-4EAB-AC4F-CA34D76680C6}"/>
              </a:ext>
            </a:extLst>
          </p:cNvPr>
          <p:cNvPicPr>
            <a:picLocks noChangeAspect="1"/>
          </p:cNvPicPr>
          <p:nvPr/>
        </p:nvPicPr>
        <p:blipFill rotWithShape="1">
          <a:blip r:embed="rId3"/>
          <a:srcRect l="43275" b="91525"/>
          <a:stretch/>
        </p:blipFill>
        <p:spPr>
          <a:xfrm>
            <a:off x="4746932" y="0"/>
            <a:ext cx="4024929" cy="850605"/>
          </a:xfrm>
          <a:prstGeom prst="rect">
            <a:avLst/>
          </a:prstGeom>
        </p:spPr>
      </p:pic>
      <p:pic>
        <p:nvPicPr>
          <p:cNvPr id="3" name="Picture 2">
            <a:extLst>
              <a:ext uri="{FF2B5EF4-FFF2-40B4-BE49-F238E27FC236}">
                <a16:creationId xmlns:a16="http://schemas.microsoft.com/office/drawing/2014/main" id="{017B0F80-CEC0-482F-9D86-CFACB9522869}"/>
              </a:ext>
            </a:extLst>
          </p:cNvPr>
          <p:cNvPicPr>
            <a:picLocks noChangeAspect="1"/>
          </p:cNvPicPr>
          <p:nvPr/>
        </p:nvPicPr>
        <p:blipFill rotWithShape="1">
          <a:blip r:embed="rId4"/>
          <a:srcRect t="13436" b="50000"/>
          <a:stretch/>
        </p:blipFill>
        <p:spPr>
          <a:xfrm>
            <a:off x="481951" y="850605"/>
            <a:ext cx="8180097" cy="42304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8" name="Grafik 7">
            <a:extLst>
              <a:ext uri="{FF2B5EF4-FFF2-40B4-BE49-F238E27FC236}">
                <a16:creationId xmlns:a16="http://schemas.microsoft.com/office/drawing/2014/main" id="{D5BD33CF-D98D-4B47-A2D3-9672A3B2D2EE}"/>
              </a:ext>
            </a:extLst>
          </p:cNvPr>
          <p:cNvPicPr>
            <a:picLocks noChangeAspect="1"/>
          </p:cNvPicPr>
          <p:nvPr/>
        </p:nvPicPr>
        <p:blipFill rotWithShape="1">
          <a:blip r:embed="rId3"/>
          <a:srcRect b="7691"/>
          <a:stretch/>
        </p:blipFill>
        <p:spPr>
          <a:xfrm>
            <a:off x="1552353" y="1031415"/>
            <a:ext cx="5486807" cy="3636277"/>
          </a:xfrm>
          <a:prstGeom prst="rect">
            <a:avLst/>
          </a:prstGeom>
        </p:spPr>
      </p:pic>
      <p:sp>
        <p:nvSpPr>
          <p:cNvPr id="9" name="Google Shape;58;p1">
            <a:extLst>
              <a:ext uri="{FF2B5EF4-FFF2-40B4-BE49-F238E27FC236}">
                <a16:creationId xmlns:a16="http://schemas.microsoft.com/office/drawing/2014/main" id="{23FAAE21-E4FD-4919-9B3C-B4D26F99F575}"/>
              </a:ext>
            </a:extLst>
          </p:cNvPr>
          <p:cNvSpPr/>
          <p:nvPr/>
        </p:nvSpPr>
        <p:spPr>
          <a:xfrm>
            <a:off x="-63796" y="156830"/>
            <a:ext cx="9207796"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4000" b="1" i="0" u="none" strike="noStrike" cap="none" dirty="0">
                <a:solidFill>
                  <a:srgbClr val="00527D"/>
                </a:solidFill>
              </a:rPr>
              <a:t>Gleichstellung der Geschlechter</a:t>
            </a:r>
            <a:endParaRPr sz="4000" b="1" i="0" u="none" strike="noStrike" cap="none" dirty="0">
              <a:solidFill>
                <a:srgbClr val="00527D"/>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txBox="1">
            <a:spLocks noGrp="1"/>
          </p:cNvSpPr>
          <p:nvPr>
            <p:ph type="title"/>
          </p:nvPr>
        </p:nvSpPr>
        <p:spPr>
          <a:xfrm>
            <a:off x="311700" y="292850"/>
            <a:ext cx="8520600" cy="629076"/>
          </a:xfrm>
          <a:prstGeom prst="rect">
            <a:avLst/>
          </a:prstGeom>
          <a:solidFill>
            <a:srgbClr val="00527D"/>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de-DE" sz="2400" u="sng" dirty="0">
                <a:solidFill>
                  <a:srgbClr val="FFFFFF"/>
                </a:solidFill>
                <a:latin typeface="Arial"/>
                <a:ea typeface="Arial"/>
                <a:cs typeface="Arial"/>
                <a:sym typeface="Arial"/>
              </a:rPr>
              <a:t>Was bedeutet Gleichberechtigung der Geschlechter? </a:t>
            </a:r>
            <a:endParaRPr sz="2400" dirty="0">
              <a:solidFill>
                <a:srgbClr val="FFFFFF"/>
              </a:solidFill>
              <a:latin typeface="Arial"/>
              <a:ea typeface="Arial"/>
              <a:cs typeface="Arial"/>
              <a:sym typeface="Arial"/>
            </a:endParaRPr>
          </a:p>
        </p:txBody>
      </p:sp>
      <p:pic>
        <p:nvPicPr>
          <p:cNvPr id="2" name="Grafik 1">
            <a:hlinkClick r:id="rId3"/>
            <a:extLst>
              <a:ext uri="{FF2B5EF4-FFF2-40B4-BE49-F238E27FC236}">
                <a16:creationId xmlns:a16="http://schemas.microsoft.com/office/drawing/2014/main" id="{E8554B42-351E-4AA0-9202-594E2680D89D}"/>
              </a:ext>
            </a:extLst>
          </p:cNvPr>
          <p:cNvPicPr>
            <a:picLocks noChangeAspect="1"/>
          </p:cNvPicPr>
          <p:nvPr/>
        </p:nvPicPr>
        <p:blipFill>
          <a:blip r:embed="rId4"/>
          <a:stretch>
            <a:fillRect/>
          </a:stretch>
        </p:blipFill>
        <p:spPr>
          <a:xfrm>
            <a:off x="1195498" y="1076675"/>
            <a:ext cx="5896418" cy="40348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5" name="Grafik 4">
            <a:extLst>
              <a:ext uri="{FF2B5EF4-FFF2-40B4-BE49-F238E27FC236}">
                <a16:creationId xmlns:a16="http://schemas.microsoft.com/office/drawing/2014/main" id="{5081696B-990E-457C-994F-325DACC4ECFD}"/>
              </a:ext>
            </a:extLst>
          </p:cNvPr>
          <p:cNvPicPr>
            <a:picLocks noChangeAspect="1"/>
          </p:cNvPicPr>
          <p:nvPr/>
        </p:nvPicPr>
        <p:blipFill>
          <a:blip r:embed="rId3"/>
          <a:stretch>
            <a:fillRect/>
          </a:stretch>
        </p:blipFill>
        <p:spPr>
          <a:xfrm>
            <a:off x="0" y="0"/>
            <a:ext cx="9144000" cy="1460793"/>
          </a:xfrm>
          <a:prstGeom prst="rect">
            <a:avLst/>
          </a:prstGeom>
        </p:spPr>
      </p:pic>
      <p:pic>
        <p:nvPicPr>
          <p:cNvPr id="6" name="Grafik 5">
            <a:extLst>
              <a:ext uri="{FF2B5EF4-FFF2-40B4-BE49-F238E27FC236}">
                <a16:creationId xmlns:a16="http://schemas.microsoft.com/office/drawing/2014/main" id="{CFCEBB45-012D-4CDF-B628-02C2F0155465}"/>
              </a:ext>
            </a:extLst>
          </p:cNvPr>
          <p:cNvPicPr>
            <a:picLocks noChangeAspect="1"/>
          </p:cNvPicPr>
          <p:nvPr/>
        </p:nvPicPr>
        <p:blipFill>
          <a:blip r:embed="rId4"/>
          <a:stretch>
            <a:fillRect/>
          </a:stretch>
        </p:blipFill>
        <p:spPr>
          <a:xfrm>
            <a:off x="-1" y="1460793"/>
            <a:ext cx="6996223" cy="3682707"/>
          </a:xfrm>
          <a:prstGeom prst="rect">
            <a:avLst/>
          </a:prstGeom>
        </p:spPr>
      </p:pic>
      <p:sp>
        <p:nvSpPr>
          <p:cNvPr id="7" name="Rechteck: abgerundete Ecken 6">
            <a:extLst>
              <a:ext uri="{FF2B5EF4-FFF2-40B4-BE49-F238E27FC236}">
                <a16:creationId xmlns:a16="http://schemas.microsoft.com/office/drawing/2014/main" id="{50C12E28-0B9F-42A3-B776-CA9D73A424D7}"/>
              </a:ext>
            </a:extLst>
          </p:cNvPr>
          <p:cNvSpPr/>
          <p:nvPr/>
        </p:nvSpPr>
        <p:spPr>
          <a:xfrm>
            <a:off x="7075967" y="2353929"/>
            <a:ext cx="1988288" cy="146079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err="1"/>
              <a:t>Translate</a:t>
            </a:r>
            <a:r>
              <a:rPr lang="de-DE" sz="2000" b="1" dirty="0"/>
              <a:t> </a:t>
            </a:r>
            <a:r>
              <a:rPr lang="de-DE" sz="2000" b="1" dirty="0" err="1"/>
              <a:t>the</a:t>
            </a:r>
            <a:r>
              <a:rPr lang="de-DE" sz="2000" b="1" dirty="0"/>
              <a:t> </a:t>
            </a:r>
            <a:r>
              <a:rPr lang="de-DE" sz="2000" b="1" dirty="0" err="1"/>
              <a:t>targets</a:t>
            </a:r>
            <a:r>
              <a:rPr lang="de-DE" sz="2000" b="1" dirty="0"/>
              <a:t> </a:t>
            </a:r>
            <a:r>
              <a:rPr lang="de-DE" sz="2000" b="1" dirty="0" err="1"/>
              <a:t>into</a:t>
            </a:r>
            <a:r>
              <a:rPr lang="de-DE" sz="2000" b="1" dirty="0"/>
              <a:t> English. </a:t>
            </a:r>
          </a:p>
        </p:txBody>
      </p:sp>
    </p:spTree>
    <p:extLst>
      <p:ext uri="{BB962C8B-B14F-4D97-AF65-F5344CB8AC3E}">
        <p14:creationId xmlns:p14="http://schemas.microsoft.com/office/powerpoint/2010/main" val="2721947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txBox="1">
            <a:spLocks noGrp="1"/>
          </p:cNvSpPr>
          <p:nvPr>
            <p:ph type="title"/>
          </p:nvPr>
        </p:nvSpPr>
        <p:spPr>
          <a:xfrm>
            <a:off x="311700" y="292850"/>
            <a:ext cx="8520600" cy="629076"/>
          </a:xfrm>
          <a:prstGeom prst="rect">
            <a:avLst/>
          </a:prstGeom>
          <a:solidFill>
            <a:srgbClr val="00527D"/>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de-DE" sz="2400" u="sng" dirty="0">
                <a:solidFill>
                  <a:srgbClr val="FFFFFF"/>
                </a:solidFill>
                <a:latin typeface="Arial"/>
                <a:ea typeface="Arial"/>
                <a:cs typeface="Arial"/>
                <a:sym typeface="Arial"/>
              </a:rPr>
              <a:t>Zitat</a:t>
            </a:r>
            <a:endParaRPr sz="2400" dirty="0">
              <a:solidFill>
                <a:srgbClr val="FFFFFF"/>
              </a:solidFill>
              <a:latin typeface="Arial"/>
              <a:ea typeface="Arial"/>
              <a:cs typeface="Arial"/>
              <a:sym typeface="Arial"/>
            </a:endParaRPr>
          </a:p>
        </p:txBody>
      </p:sp>
      <p:pic>
        <p:nvPicPr>
          <p:cNvPr id="3" name="Grafik 2">
            <a:extLst>
              <a:ext uri="{FF2B5EF4-FFF2-40B4-BE49-F238E27FC236}">
                <a16:creationId xmlns:a16="http://schemas.microsoft.com/office/drawing/2014/main" id="{46A13301-1223-48BF-8BB4-FB49DF15F786}"/>
              </a:ext>
            </a:extLst>
          </p:cNvPr>
          <p:cNvPicPr>
            <a:picLocks noChangeAspect="1"/>
          </p:cNvPicPr>
          <p:nvPr/>
        </p:nvPicPr>
        <p:blipFill>
          <a:blip r:embed="rId3"/>
          <a:stretch>
            <a:fillRect/>
          </a:stretch>
        </p:blipFill>
        <p:spPr>
          <a:xfrm>
            <a:off x="733425" y="1107325"/>
            <a:ext cx="7677150" cy="3743325"/>
          </a:xfrm>
          <a:prstGeom prst="rect">
            <a:avLst/>
          </a:prstGeom>
        </p:spPr>
      </p:pic>
    </p:spTree>
    <p:extLst>
      <p:ext uri="{BB962C8B-B14F-4D97-AF65-F5344CB8AC3E}">
        <p14:creationId xmlns:p14="http://schemas.microsoft.com/office/powerpoint/2010/main" val="153363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3" name="Google Shape;78;p2">
            <a:extLst>
              <a:ext uri="{FF2B5EF4-FFF2-40B4-BE49-F238E27FC236}">
                <a16:creationId xmlns:a16="http://schemas.microsoft.com/office/drawing/2014/main" id="{86D1F0D3-A51A-45FD-8656-1457B4996038}"/>
              </a:ext>
            </a:extLst>
          </p:cNvPr>
          <p:cNvSpPr txBox="1"/>
          <p:nvPr/>
        </p:nvSpPr>
        <p:spPr>
          <a:xfrm>
            <a:off x="526311" y="1636107"/>
            <a:ext cx="8941981" cy="437119"/>
          </a:xfrm>
          <a:prstGeom prst="rect">
            <a:avLst/>
          </a:prstGeom>
          <a:noFill/>
          <a:ln>
            <a:noFill/>
          </a:ln>
        </p:spPr>
        <p:txBody>
          <a:bodyPr spcFirstLastPara="1" wrap="square" lIns="91425" tIns="91425" rIns="91425" bIns="91425" anchor="t" anchorCtr="0">
            <a:noAutofit/>
          </a:bodyPr>
          <a:lstStyle/>
          <a:p>
            <a:pPr lvl="0">
              <a:buSzPts val="1200"/>
            </a:pPr>
            <a:r>
              <a:rPr lang="de-DE" sz="1200" dirty="0">
                <a:solidFill>
                  <a:schemeClr val="accent1"/>
                </a:solidFill>
                <a:hlinkClick r:id="rId3">
                  <a:extLst>
                    <a:ext uri="{A12FA001-AC4F-418D-AE19-62706E023703}">
                      <ahyp:hlinkClr xmlns:ahyp="http://schemas.microsoft.com/office/drawing/2018/hyperlinkcolor" val="tx"/>
                    </a:ext>
                  </a:extLst>
                </a:hlinkClick>
              </a:rPr>
              <a:t>https://nachhaltigkeit.bvng.org/die-globalen-ziele-fuer-nachhaltige-entwicklung/sdg-ziel-5-gleichheit-der-geschlechter</a:t>
            </a:r>
            <a:r>
              <a:rPr lang="de-DE" sz="1200" dirty="0">
                <a:hlinkClick r:id="rId3">
                  <a:extLst>
                    <a:ext uri="{A12FA001-AC4F-418D-AE19-62706E023703}">
                      <ahyp:hlinkClr xmlns:ahyp="http://schemas.microsoft.com/office/drawing/2018/hyperlinkcolor" val="tx"/>
                    </a:ext>
                  </a:extLst>
                </a:hlinkClick>
              </a:rPr>
              <a:t>/</a:t>
            </a:r>
            <a:r>
              <a:rPr lang="de-DE" sz="1200" dirty="0"/>
              <a:t> </a:t>
            </a:r>
            <a:endParaRPr sz="1200" b="0" i="0" u="none" strike="noStrike" cap="none" dirty="0">
              <a:solidFill>
                <a:srgbClr val="000000"/>
              </a:solidFill>
              <a:latin typeface="Arial"/>
              <a:ea typeface="Arial"/>
              <a:cs typeface="Arial"/>
              <a:sym typeface="Arial"/>
            </a:endParaRPr>
          </a:p>
        </p:txBody>
      </p:sp>
      <p:sp>
        <p:nvSpPr>
          <p:cNvPr id="2" name="Textfeld 1">
            <a:extLst>
              <a:ext uri="{FF2B5EF4-FFF2-40B4-BE49-F238E27FC236}">
                <a16:creationId xmlns:a16="http://schemas.microsoft.com/office/drawing/2014/main" id="{6A28D670-FD64-4164-A97A-A7A6BF588674}"/>
              </a:ext>
            </a:extLst>
          </p:cNvPr>
          <p:cNvSpPr txBox="1"/>
          <p:nvPr/>
        </p:nvSpPr>
        <p:spPr>
          <a:xfrm>
            <a:off x="1" y="15138"/>
            <a:ext cx="9144000" cy="1708160"/>
          </a:xfrm>
          <a:prstGeom prst="rect">
            <a:avLst/>
          </a:prstGeom>
          <a:noFill/>
        </p:spPr>
        <p:txBody>
          <a:bodyPr wrap="square" rtlCol="0">
            <a:spAutoFit/>
          </a:bodyPr>
          <a:lstStyle/>
          <a:p>
            <a:pPr algn="ctr"/>
            <a:r>
              <a:rPr lang="de-DE" sz="2500" b="1" dirty="0">
                <a:solidFill>
                  <a:schemeClr val="accent1"/>
                </a:solidFill>
              </a:rPr>
              <a:t>Create a </a:t>
            </a:r>
            <a:r>
              <a:rPr lang="de-DE" sz="2500" b="1" dirty="0" err="1">
                <a:solidFill>
                  <a:schemeClr val="accent1"/>
                </a:solidFill>
              </a:rPr>
              <a:t>mind</a:t>
            </a:r>
            <a:r>
              <a:rPr lang="de-DE" sz="2500" b="1" dirty="0">
                <a:solidFill>
                  <a:schemeClr val="accent1"/>
                </a:solidFill>
              </a:rPr>
              <a:t> </a:t>
            </a:r>
            <a:r>
              <a:rPr lang="de-DE" sz="2500" b="1" dirty="0" err="1">
                <a:solidFill>
                  <a:schemeClr val="accent1"/>
                </a:solidFill>
              </a:rPr>
              <a:t>map</a:t>
            </a:r>
            <a:r>
              <a:rPr lang="de-DE" sz="2500" b="1" dirty="0">
                <a:solidFill>
                  <a:schemeClr val="accent1"/>
                </a:solidFill>
              </a:rPr>
              <a:t> </a:t>
            </a:r>
            <a:r>
              <a:rPr lang="de-DE" sz="2500" b="1" dirty="0" err="1">
                <a:solidFill>
                  <a:schemeClr val="accent1"/>
                </a:solidFill>
              </a:rPr>
              <a:t>about</a:t>
            </a:r>
            <a:r>
              <a:rPr lang="de-DE" sz="2500" b="1" dirty="0">
                <a:solidFill>
                  <a:schemeClr val="accent1"/>
                </a:solidFill>
              </a:rPr>
              <a:t> </a:t>
            </a:r>
            <a:r>
              <a:rPr lang="de-DE" sz="2500" b="1" dirty="0" err="1">
                <a:solidFill>
                  <a:schemeClr val="accent1"/>
                </a:solidFill>
              </a:rPr>
              <a:t>gender</a:t>
            </a:r>
            <a:r>
              <a:rPr lang="de-DE" sz="2500" b="1" dirty="0">
                <a:solidFill>
                  <a:schemeClr val="accent1"/>
                </a:solidFill>
              </a:rPr>
              <a:t> </a:t>
            </a:r>
            <a:r>
              <a:rPr lang="de-DE" sz="2500" b="1" dirty="0" err="1">
                <a:solidFill>
                  <a:schemeClr val="accent1"/>
                </a:solidFill>
              </a:rPr>
              <a:t>equality</a:t>
            </a:r>
            <a:r>
              <a:rPr lang="de-DE" sz="2500" b="1" dirty="0">
                <a:solidFill>
                  <a:schemeClr val="accent1"/>
                </a:solidFill>
              </a:rPr>
              <a:t> in German. </a:t>
            </a:r>
          </a:p>
          <a:p>
            <a:pPr algn="ctr"/>
            <a:r>
              <a:rPr lang="de-DE" sz="2000" b="1" dirty="0">
                <a:solidFill>
                  <a:schemeClr val="accent1"/>
                </a:solidFill>
              </a:rPr>
              <a:t>(</a:t>
            </a:r>
            <a:r>
              <a:rPr lang="de-DE" sz="2000" b="1" dirty="0" err="1">
                <a:solidFill>
                  <a:schemeClr val="accent1"/>
                </a:solidFill>
              </a:rPr>
              <a:t>see</a:t>
            </a:r>
            <a:r>
              <a:rPr lang="de-DE" sz="2000" b="1" dirty="0">
                <a:solidFill>
                  <a:schemeClr val="accent1"/>
                </a:solidFill>
              </a:rPr>
              <a:t> </a:t>
            </a:r>
            <a:r>
              <a:rPr lang="de-DE" sz="2000" b="1" dirty="0" err="1">
                <a:solidFill>
                  <a:schemeClr val="accent1"/>
                </a:solidFill>
              </a:rPr>
              <a:t>example</a:t>
            </a:r>
            <a:r>
              <a:rPr lang="de-DE" sz="2000" b="1" dirty="0">
                <a:solidFill>
                  <a:schemeClr val="accent1"/>
                </a:solidFill>
              </a:rPr>
              <a:t> </a:t>
            </a:r>
            <a:r>
              <a:rPr lang="de-DE" sz="2000" b="1" dirty="0" err="1">
                <a:solidFill>
                  <a:schemeClr val="accent1"/>
                </a:solidFill>
              </a:rPr>
              <a:t>below</a:t>
            </a:r>
            <a:r>
              <a:rPr lang="de-DE" sz="2000" b="1" dirty="0">
                <a:solidFill>
                  <a:schemeClr val="accent1"/>
                </a:solidFill>
              </a:rPr>
              <a:t>) </a:t>
            </a:r>
          </a:p>
          <a:p>
            <a:pPr algn="ctr"/>
            <a:endParaRPr lang="de-DE" sz="2000" b="1" dirty="0">
              <a:solidFill>
                <a:schemeClr val="accent1"/>
              </a:solidFill>
            </a:endParaRPr>
          </a:p>
          <a:p>
            <a:pPr algn="ctr"/>
            <a:r>
              <a:rPr lang="de-DE" sz="2000" dirty="0">
                <a:solidFill>
                  <a:schemeClr val="accent1"/>
                </a:solidFill>
              </a:rPr>
              <a:t>***Use </a:t>
            </a:r>
            <a:r>
              <a:rPr lang="de-DE" sz="2000" dirty="0" err="1">
                <a:solidFill>
                  <a:schemeClr val="accent1"/>
                </a:solidFill>
              </a:rPr>
              <a:t>vocabulary</a:t>
            </a:r>
            <a:r>
              <a:rPr lang="de-DE" sz="2000" dirty="0">
                <a:solidFill>
                  <a:schemeClr val="accent1"/>
                </a:solidFill>
              </a:rPr>
              <a:t> </a:t>
            </a:r>
            <a:r>
              <a:rPr lang="de-DE" sz="2000" dirty="0" err="1">
                <a:solidFill>
                  <a:schemeClr val="accent1"/>
                </a:solidFill>
              </a:rPr>
              <a:t>from</a:t>
            </a:r>
            <a:r>
              <a:rPr lang="de-DE" sz="2000" dirty="0">
                <a:solidFill>
                  <a:schemeClr val="accent1"/>
                </a:solidFill>
              </a:rPr>
              <a:t> </a:t>
            </a:r>
            <a:r>
              <a:rPr lang="de-DE" sz="2000" dirty="0" err="1">
                <a:solidFill>
                  <a:schemeClr val="accent1"/>
                </a:solidFill>
              </a:rPr>
              <a:t>the</a:t>
            </a:r>
            <a:r>
              <a:rPr lang="de-DE" sz="2000" dirty="0">
                <a:solidFill>
                  <a:schemeClr val="accent1"/>
                </a:solidFill>
              </a:rPr>
              <a:t> </a:t>
            </a:r>
            <a:r>
              <a:rPr lang="de-DE" sz="2000" dirty="0" err="1">
                <a:solidFill>
                  <a:schemeClr val="accent1"/>
                </a:solidFill>
              </a:rPr>
              <a:t>previous</a:t>
            </a:r>
            <a:r>
              <a:rPr lang="de-DE" sz="2000" dirty="0">
                <a:solidFill>
                  <a:schemeClr val="accent1"/>
                </a:solidFill>
              </a:rPr>
              <a:t> </a:t>
            </a:r>
            <a:r>
              <a:rPr lang="de-DE" sz="2000" dirty="0" err="1">
                <a:solidFill>
                  <a:schemeClr val="accent1"/>
                </a:solidFill>
              </a:rPr>
              <a:t>activities</a:t>
            </a:r>
            <a:r>
              <a:rPr lang="de-DE" sz="2000" dirty="0">
                <a:solidFill>
                  <a:schemeClr val="accent1"/>
                </a:solidFill>
              </a:rPr>
              <a:t>.  </a:t>
            </a:r>
            <a:r>
              <a:rPr lang="de-DE" sz="2000" dirty="0" err="1">
                <a:solidFill>
                  <a:schemeClr val="accent1"/>
                </a:solidFill>
              </a:rPr>
              <a:t>You</a:t>
            </a:r>
            <a:r>
              <a:rPr lang="de-DE" sz="2000" dirty="0">
                <a:solidFill>
                  <a:schemeClr val="accent1"/>
                </a:solidFill>
              </a:rPr>
              <a:t> </a:t>
            </a:r>
            <a:r>
              <a:rPr lang="de-DE" sz="2000" dirty="0" err="1">
                <a:solidFill>
                  <a:schemeClr val="accent1"/>
                </a:solidFill>
              </a:rPr>
              <a:t>can</a:t>
            </a:r>
            <a:r>
              <a:rPr lang="de-DE" sz="2000" dirty="0">
                <a:solidFill>
                  <a:schemeClr val="accent1"/>
                </a:solidFill>
              </a:rPr>
              <a:t> find </a:t>
            </a:r>
            <a:r>
              <a:rPr lang="de-DE" sz="2000" dirty="0" err="1">
                <a:solidFill>
                  <a:schemeClr val="accent1"/>
                </a:solidFill>
              </a:rPr>
              <a:t>more</a:t>
            </a:r>
            <a:r>
              <a:rPr lang="de-DE" sz="2000" dirty="0">
                <a:solidFill>
                  <a:schemeClr val="accent1"/>
                </a:solidFill>
              </a:rPr>
              <a:t> </a:t>
            </a:r>
            <a:r>
              <a:rPr lang="de-DE" sz="2000" dirty="0" err="1">
                <a:solidFill>
                  <a:schemeClr val="accent1"/>
                </a:solidFill>
              </a:rPr>
              <a:t>key</a:t>
            </a:r>
            <a:r>
              <a:rPr lang="de-DE" sz="2000" dirty="0">
                <a:solidFill>
                  <a:schemeClr val="accent1"/>
                </a:solidFill>
              </a:rPr>
              <a:t> </a:t>
            </a:r>
            <a:r>
              <a:rPr lang="de-DE" sz="2000" dirty="0" err="1">
                <a:solidFill>
                  <a:schemeClr val="accent1"/>
                </a:solidFill>
              </a:rPr>
              <a:t>vocabulary</a:t>
            </a:r>
            <a:r>
              <a:rPr lang="de-DE" sz="2000" dirty="0">
                <a:solidFill>
                  <a:schemeClr val="accent1"/>
                </a:solidFill>
              </a:rPr>
              <a:t> </a:t>
            </a:r>
            <a:r>
              <a:rPr lang="de-DE" sz="2000" dirty="0" err="1">
                <a:solidFill>
                  <a:schemeClr val="accent1"/>
                </a:solidFill>
              </a:rPr>
              <a:t>for</a:t>
            </a:r>
            <a:r>
              <a:rPr lang="de-DE" sz="2000" dirty="0">
                <a:solidFill>
                  <a:schemeClr val="accent1"/>
                </a:solidFill>
              </a:rPr>
              <a:t> </a:t>
            </a:r>
            <a:r>
              <a:rPr lang="de-DE" sz="2000" dirty="0" err="1">
                <a:solidFill>
                  <a:schemeClr val="accent1"/>
                </a:solidFill>
              </a:rPr>
              <a:t>this</a:t>
            </a:r>
            <a:r>
              <a:rPr lang="de-DE" sz="2000" dirty="0">
                <a:solidFill>
                  <a:schemeClr val="accent1"/>
                </a:solidFill>
              </a:rPr>
              <a:t> </a:t>
            </a:r>
            <a:r>
              <a:rPr lang="de-DE" sz="2000" dirty="0" err="1">
                <a:solidFill>
                  <a:schemeClr val="accent1"/>
                </a:solidFill>
              </a:rPr>
              <a:t>unit</a:t>
            </a:r>
            <a:r>
              <a:rPr lang="de-DE" sz="2000" dirty="0">
                <a:solidFill>
                  <a:schemeClr val="accent1"/>
                </a:solidFill>
              </a:rPr>
              <a:t> on </a:t>
            </a:r>
            <a:r>
              <a:rPr lang="de-DE" sz="2000" dirty="0" err="1">
                <a:solidFill>
                  <a:schemeClr val="accent1"/>
                </a:solidFill>
              </a:rPr>
              <a:t>the</a:t>
            </a:r>
            <a:r>
              <a:rPr lang="de-DE" sz="2000" dirty="0">
                <a:solidFill>
                  <a:schemeClr val="accent1"/>
                </a:solidFill>
              </a:rPr>
              <a:t> </a:t>
            </a:r>
            <a:r>
              <a:rPr lang="de-DE" sz="2000" dirty="0" err="1">
                <a:solidFill>
                  <a:schemeClr val="accent1"/>
                </a:solidFill>
              </a:rPr>
              <a:t>following</a:t>
            </a:r>
            <a:r>
              <a:rPr lang="de-DE" sz="2000" dirty="0">
                <a:solidFill>
                  <a:schemeClr val="accent1"/>
                </a:solidFill>
              </a:rPr>
              <a:t> </a:t>
            </a:r>
            <a:r>
              <a:rPr lang="de-DE" sz="2000" dirty="0" err="1">
                <a:solidFill>
                  <a:schemeClr val="accent1"/>
                </a:solidFill>
              </a:rPr>
              <a:t>website</a:t>
            </a:r>
            <a:r>
              <a:rPr lang="de-DE" sz="2000" dirty="0">
                <a:solidFill>
                  <a:schemeClr val="accent1"/>
                </a:solidFill>
              </a:rPr>
              <a:t>: </a:t>
            </a:r>
          </a:p>
        </p:txBody>
      </p:sp>
      <p:pic>
        <p:nvPicPr>
          <p:cNvPr id="6" name="Grafik 5">
            <a:extLst>
              <a:ext uri="{FF2B5EF4-FFF2-40B4-BE49-F238E27FC236}">
                <a16:creationId xmlns:a16="http://schemas.microsoft.com/office/drawing/2014/main" id="{078779C3-2E5A-4183-B6DC-81D24E1BE1C2}"/>
              </a:ext>
            </a:extLst>
          </p:cNvPr>
          <p:cNvPicPr>
            <a:picLocks noChangeAspect="1"/>
          </p:cNvPicPr>
          <p:nvPr/>
        </p:nvPicPr>
        <p:blipFill>
          <a:blip r:embed="rId4"/>
          <a:stretch>
            <a:fillRect/>
          </a:stretch>
        </p:blipFill>
        <p:spPr>
          <a:xfrm>
            <a:off x="2039789" y="2265132"/>
            <a:ext cx="4086225" cy="1790700"/>
          </a:xfrm>
          <a:prstGeom prst="rect">
            <a:avLst/>
          </a:prstGeom>
        </p:spPr>
      </p:pic>
      <p:sp>
        <p:nvSpPr>
          <p:cNvPr id="7" name="Textfeld 6">
            <a:extLst>
              <a:ext uri="{FF2B5EF4-FFF2-40B4-BE49-F238E27FC236}">
                <a16:creationId xmlns:a16="http://schemas.microsoft.com/office/drawing/2014/main" id="{A24766E7-A237-4655-9D9E-2041707A7B30}"/>
              </a:ext>
            </a:extLst>
          </p:cNvPr>
          <p:cNvSpPr txBox="1"/>
          <p:nvPr/>
        </p:nvSpPr>
        <p:spPr>
          <a:xfrm>
            <a:off x="2567761" y="2805895"/>
            <a:ext cx="3290779" cy="707886"/>
          </a:xfrm>
          <a:prstGeom prst="rect">
            <a:avLst/>
          </a:prstGeom>
          <a:noFill/>
        </p:spPr>
        <p:txBody>
          <a:bodyPr wrap="square" rtlCol="0">
            <a:spAutoFit/>
          </a:bodyPr>
          <a:lstStyle/>
          <a:p>
            <a:r>
              <a:rPr lang="de-DE" sz="2000" b="1" dirty="0">
                <a:solidFill>
                  <a:schemeClr val="bg2">
                    <a:lumMod val="50000"/>
                  </a:schemeClr>
                </a:solidFill>
              </a:rPr>
              <a:t>Gleichberechtigung von Frauen und Männern</a:t>
            </a:r>
          </a:p>
        </p:txBody>
      </p:sp>
      <p:sp>
        <p:nvSpPr>
          <p:cNvPr id="9" name="Ellipse 8">
            <a:extLst>
              <a:ext uri="{FF2B5EF4-FFF2-40B4-BE49-F238E27FC236}">
                <a16:creationId xmlns:a16="http://schemas.microsoft.com/office/drawing/2014/main" id="{CF796BC7-8CB9-4A9D-8AB4-133DA37475B4}"/>
              </a:ext>
            </a:extLst>
          </p:cNvPr>
          <p:cNvSpPr/>
          <p:nvPr/>
        </p:nvSpPr>
        <p:spPr>
          <a:xfrm>
            <a:off x="308343" y="3272854"/>
            <a:ext cx="1913861" cy="92613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Bezahlung</a:t>
            </a:r>
          </a:p>
        </p:txBody>
      </p:sp>
      <p:sp>
        <p:nvSpPr>
          <p:cNvPr id="10" name="Ellipse 9">
            <a:extLst>
              <a:ext uri="{FF2B5EF4-FFF2-40B4-BE49-F238E27FC236}">
                <a16:creationId xmlns:a16="http://schemas.microsoft.com/office/drawing/2014/main" id="{1C196E96-3465-4EA1-A576-7ECE540430B9}"/>
              </a:ext>
            </a:extLst>
          </p:cNvPr>
          <p:cNvSpPr/>
          <p:nvPr/>
        </p:nvSpPr>
        <p:spPr>
          <a:xfrm>
            <a:off x="655560" y="4414124"/>
            <a:ext cx="1566643" cy="64149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fair/unfair</a:t>
            </a:r>
          </a:p>
        </p:txBody>
      </p:sp>
      <p:sp>
        <p:nvSpPr>
          <p:cNvPr id="11" name="Ellipse 10">
            <a:extLst>
              <a:ext uri="{FF2B5EF4-FFF2-40B4-BE49-F238E27FC236}">
                <a16:creationId xmlns:a16="http://schemas.microsoft.com/office/drawing/2014/main" id="{722F61EF-D71A-4926-ADBF-F8126707CC2E}"/>
              </a:ext>
            </a:extLst>
          </p:cNvPr>
          <p:cNvSpPr/>
          <p:nvPr/>
        </p:nvSpPr>
        <p:spPr>
          <a:xfrm>
            <a:off x="276446" y="2121977"/>
            <a:ext cx="1945758" cy="978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Arbeitswelt</a:t>
            </a:r>
          </a:p>
        </p:txBody>
      </p:sp>
      <p:sp>
        <p:nvSpPr>
          <p:cNvPr id="12" name="Ellipse 11">
            <a:extLst>
              <a:ext uri="{FF2B5EF4-FFF2-40B4-BE49-F238E27FC236}">
                <a16:creationId xmlns:a16="http://schemas.microsoft.com/office/drawing/2014/main" id="{7A8EE4DA-7C42-41B0-8565-DF969D385E17}"/>
              </a:ext>
            </a:extLst>
          </p:cNvPr>
          <p:cNvSpPr/>
          <p:nvPr/>
        </p:nvSpPr>
        <p:spPr>
          <a:xfrm>
            <a:off x="6810152" y="2082652"/>
            <a:ext cx="2052083" cy="978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Vorurteile</a:t>
            </a:r>
          </a:p>
        </p:txBody>
      </p:sp>
      <p:sp>
        <p:nvSpPr>
          <p:cNvPr id="13" name="Ellipse 12">
            <a:extLst>
              <a:ext uri="{FF2B5EF4-FFF2-40B4-BE49-F238E27FC236}">
                <a16:creationId xmlns:a16="http://schemas.microsoft.com/office/drawing/2014/main" id="{9D8EAC3B-74F5-4CC9-8756-7A6E6C4C1D12}"/>
              </a:ext>
            </a:extLst>
          </p:cNvPr>
          <p:cNvSpPr/>
          <p:nvPr/>
        </p:nvSpPr>
        <p:spPr>
          <a:xfrm>
            <a:off x="6568097" y="3272854"/>
            <a:ext cx="2294139" cy="97819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bessere/ schlechtere Chancen</a:t>
            </a:r>
          </a:p>
        </p:txBody>
      </p:sp>
      <p:cxnSp>
        <p:nvCxnSpPr>
          <p:cNvPr id="16" name="Gerader Verbinder 15">
            <a:extLst>
              <a:ext uri="{FF2B5EF4-FFF2-40B4-BE49-F238E27FC236}">
                <a16:creationId xmlns:a16="http://schemas.microsoft.com/office/drawing/2014/main" id="{D2B12F0F-BE37-4B1B-905F-AD42F5174313}"/>
              </a:ext>
            </a:extLst>
          </p:cNvPr>
          <p:cNvCxnSpPr>
            <a:cxnSpLocks/>
          </p:cNvCxnSpPr>
          <p:nvPr/>
        </p:nvCxnSpPr>
        <p:spPr>
          <a:xfrm>
            <a:off x="2222203" y="2403355"/>
            <a:ext cx="903769" cy="168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F417BA3E-6434-4A4C-94E5-DF76F6F8C446}"/>
              </a:ext>
            </a:extLst>
          </p:cNvPr>
          <p:cNvCxnSpPr>
            <a:cxnSpLocks/>
          </p:cNvCxnSpPr>
          <p:nvPr/>
        </p:nvCxnSpPr>
        <p:spPr>
          <a:xfrm flipV="1">
            <a:off x="2054075" y="3686463"/>
            <a:ext cx="620012" cy="272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A0896079-70EB-49C3-82C1-E0C9ECAF7BD9}"/>
              </a:ext>
            </a:extLst>
          </p:cNvPr>
          <p:cNvCxnSpPr>
            <a:cxnSpLocks/>
            <a:endCxn id="11" idx="4"/>
          </p:cNvCxnSpPr>
          <p:nvPr/>
        </p:nvCxnSpPr>
        <p:spPr>
          <a:xfrm flipV="1">
            <a:off x="1000288" y="3100172"/>
            <a:ext cx="249037" cy="329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38B606C0-35E8-40AD-B8EA-5E144FD0F72B}"/>
              </a:ext>
            </a:extLst>
          </p:cNvPr>
          <p:cNvCxnSpPr>
            <a:cxnSpLocks/>
          </p:cNvCxnSpPr>
          <p:nvPr/>
        </p:nvCxnSpPr>
        <p:spPr>
          <a:xfrm>
            <a:off x="797440" y="4138160"/>
            <a:ext cx="327366" cy="391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317DC0E8-9E13-4D17-8360-B0E3CED9EB66}"/>
              </a:ext>
            </a:extLst>
          </p:cNvPr>
          <p:cNvCxnSpPr>
            <a:cxnSpLocks/>
          </p:cNvCxnSpPr>
          <p:nvPr/>
        </p:nvCxnSpPr>
        <p:spPr>
          <a:xfrm flipV="1">
            <a:off x="5406655" y="2487552"/>
            <a:ext cx="1509823" cy="3124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8CE2AE58-1219-4957-B98F-9F1A99244442}"/>
              </a:ext>
            </a:extLst>
          </p:cNvPr>
          <p:cNvCxnSpPr>
            <a:cxnSpLocks/>
            <a:endCxn id="13" idx="0"/>
          </p:cNvCxnSpPr>
          <p:nvPr/>
        </p:nvCxnSpPr>
        <p:spPr>
          <a:xfrm flipH="1">
            <a:off x="7715167" y="2864688"/>
            <a:ext cx="428546" cy="408166"/>
          </a:xfrm>
          <a:prstGeom prst="line">
            <a:avLst/>
          </a:prstGeom>
        </p:spPr>
        <p:style>
          <a:lnRef idx="1">
            <a:schemeClr val="accent1"/>
          </a:lnRef>
          <a:fillRef idx="0">
            <a:schemeClr val="accent1"/>
          </a:fillRef>
          <a:effectRef idx="0">
            <a:schemeClr val="accent1"/>
          </a:effectRef>
          <a:fontRef idx="minor">
            <a:schemeClr val="tx1"/>
          </a:fontRef>
        </p:style>
      </p:cxnSp>
      <p:sp>
        <p:nvSpPr>
          <p:cNvPr id="28" name="Ellipse 27">
            <a:extLst>
              <a:ext uri="{FF2B5EF4-FFF2-40B4-BE49-F238E27FC236}">
                <a16:creationId xmlns:a16="http://schemas.microsoft.com/office/drawing/2014/main" id="{03ED3148-400C-4DA8-9CF6-CC5B3CC77658}"/>
              </a:ext>
            </a:extLst>
          </p:cNvPr>
          <p:cNvSpPr/>
          <p:nvPr/>
        </p:nvSpPr>
        <p:spPr>
          <a:xfrm>
            <a:off x="3843668" y="3997665"/>
            <a:ext cx="1913861" cy="92613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gleiche Rechte haben</a:t>
            </a:r>
          </a:p>
        </p:txBody>
      </p:sp>
      <p:cxnSp>
        <p:nvCxnSpPr>
          <p:cNvPr id="29" name="Gerader Verbinder 28">
            <a:extLst>
              <a:ext uri="{FF2B5EF4-FFF2-40B4-BE49-F238E27FC236}">
                <a16:creationId xmlns:a16="http://schemas.microsoft.com/office/drawing/2014/main" id="{4A03AA05-4655-440A-80F2-1642E53C83A4}"/>
              </a:ext>
            </a:extLst>
          </p:cNvPr>
          <p:cNvCxnSpPr>
            <a:cxnSpLocks/>
            <a:stCxn id="28" idx="0"/>
          </p:cNvCxnSpPr>
          <p:nvPr/>
        </p:nvCxnSpPr>
        <p:spPr>
          <a:xfrm flipH="1" flipV="1">
            <a:off x="4553225" y="3656937"/>
            <a:ext cx="247374" cy="34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E5CD8351-4817-40F6-AF5C-8064EB6817BC}"/>
              </a:ext>
            </a:extLst>
          </p:cNvPr>
          <p:cNvCxnSpPr>
            <a:cxnSpLocks/>
            <a:endCxn id="9" idx="5"/>
          </p:cNvCxnSpPr>
          <p:nvPr/>
        </p:nvCxnSpPr>
        <p:spPr>
          <a:xfrm flipH="1" flipV="1">
            <a:off x="1941926" y="4063358"/>
            <a:ext cx="2043622" cy="3319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974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2" name="Textfeld 1">
            <a:extLst>
              <a:ext uri="{FF2B5EF4-FFF2-40B4-BE49-F238E27FC236}">
                <a16:creationId xmlns:a16="http://schemas.microsoft.com/office/drawing/2014/main" id="{6A28D670-FD64-4164-A97A-A7A6BF588674}"/>
              </a:ext>
            </a:extLst>
          </p:cNvPr>
          <p:cNvSpPr txBox="1"/>
          <p:nvPr/>
        </p:nvSpPr>
        <p:spPr>
          <a:xfrm>
            <a:off x="478465" y="-91188"/>
            <a:ext cx="8187069" cy="1169551"/>
          </a:xfrm>
          <a:prstGeom prst="rect">
            <a:avLst/>
          </a:prstGeom>
          <a:noFill/>
        </p:spPr>
        <p:txBody>
          <a:bodyPr wrap="square" rtlCol="0">
            <a:spAutoFit/>
          </a:bodyPr>
          <a:lstStyle/>
          <a:p>
            <a:endParaRPr lang="de-DE" sz="2500" b="1" dirty="0">
              <a:solidFill>
                <a:schemeClr val="accent1"/>
              </a:solidFill>
            </a:endParaRPr>
          </a:p>
          <a:p>
            <a:r>
              <a:rPr lang="de-DE" sz="2500" b="1" dirty="0">
                <a:solidFill>
                  <a:schemeClr val="accent1"/>
                </a:solidFill>
              </a:rPr>
              <a:t>Ungleiche Bezahlung von Frauen – ein Experiment</a:t>
            </a:r>
          </a:p>
          <a:p>
            <a:r>
              <a:rPr lang="de-DE" sz="2000" b="1" dirty="0">
                <a:solidFill>
                  <a:schemeClr val="accent1"/>
                </a:solidFill>
              </a:rPr>
              <a:t> </a:t>
            </a:r>
          </a:p>
        </p:txBody>
      </p:sp>
      <p:pic>
        <p:nvPicPr>
          <p:cNvPr id="4" name="Grafik 3">
            <a:hlinkClick r:id="rId3"/>
            <a:extLst>
              <a:ext uri="{FF2B5EF4-FFF2-40B4-BE49-F238E27FC236}">
                <a16:creationId xmlns:a16="http://schemas.microsoft.com/office/drawing/2014/main" id="{3F12CEE5-E087-4D09-BA34-2F2701BBA0D6}"/>
              </a:ext>
            </a:extLst>
          </p:cNvPr>
          <p:cNvPicPr>
            <a:picLocks noChangeAspect="1"/>
          </p:cNvPicPr>
          <p:nvPr/>
        </p:nvPicPr>
        <p:blipFill>
          <a:blip r:embed="rId4"/>
          <a:stretch>
            <a:fillRect/>
          </a:stretch>
        </p:blipFill>
        <p:spPr>
          <a:xfrm>
            <a:off x="1506832" y="1078363"/>
            <a:ext cx="5407320" cy="3795382"/>
          </a:xfrm>
          <a:prstGeom prst="rect">
            <a:avLst/>
          </a:prstGeom>
        </p:spPr>
      </p:pic>
    </p:spTree>
    <p:extLst>
      <p:ext uri="{BB962C8B-B14F-4D97-AF65-F5344CB8AC3E}">
        <p14:creationId xmlns:p14="http://schemas.microsoft.com/office/powerpoint/2010/main" val="1906450355"/>
      </p:ext>
    </p:extLst>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548</Words>
  <Application>Microsoft Office PowerPoint</Application>
  <PresentationFormat>On-screen Show (16:9)</PresentationFormat>
  <Paragraphs>48</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Amatic SC</vt:lpstr>
      <vt:lpstr>Calibri</vt:lpstr>
      <vt:lpstr>Source Code Pro</vt:lpstr>
      <vt:lpstr>Arial</vt:lpstr>
      <vt:lpstr>Beach Day</vt:lpstr>
      <vt:lpstr>PowerPoint Presentation</vt:lpstr>
      <vt:lpstr>PowerPoint Presentation</vt:lpstr>
      <vt:lpstr>PowerPoint Presentation</vt:lpstr>
      <vt:lpstr>PowerPoint Presentation</vt:lpstr>
      <vt:lpstr>Was bedeutet Gleichberechtigung der Geschlechter? </vt:lpstr>
      <vt:lpstr>PowerPoint Presentation</vt:lpstr>
      <vt:lpstr>Zitat</vt:lpstr>
      <vt:lpstr>PowerPoint Presentation</vt:lpstr>
      <vt:lpstr>PowerPoint Presentation</vt:lpstr>
      <vt:lpstr>Diskussion</vt:lpstr>
      <vt:lpstr>        Diskussion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Hannah</dc:creator>
  <cp:lastModifiedBy>Hannah Langdana</cp:lastModifiedBy>
  <cp:revision>17</cp:revision>
  <dcterms:created xsi:type="dcterms:W3CDTF">2019-09-19T14:00:03Z</dcterms:created>
  <dcterms:modified xsi:type="dcterms:W3CDTF">2020-08-05T15:38:44Z</dcterms:modified>
</cp:coreProperties>
</file>