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5" r:id="rId5"/>
    <p:sldId id="276" r:id="rId6"/>
    <p:sldId id="293" r:id="rId7"/>
    <p:sldId id="264" r:id="rId8"/>
    <p:sldId id="265" r:id="rId9"/>
    <p:sldId id="266" r:id="rId10"/>
    <p:sldId id="267" r:id="rId11"/>
    <p:sldId id="268" r:id="rId12"/>
    <p:sldId id="269" r:id="rId13"/>
    <p:sldId id="270" r:id="rId14"/>
    <p:sldId id="271" r:id="rId15"/>
    <p:sldId id="272" r:id="rId16"/>
    <p:sldId id="273" r:id="rId17"/>
    <p:sldId id="294" r:id="rId18"/>
    <p:sldId id="274" r:id="rId19"/>
  </p:sldIdLst>
  <p:sldSz cx="9144000" cy="5143500" type="screen16x9"/>
  <p:notesSz cx="6858000" cy="9144000"/>
  <p:embeddedFontLs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Source Code Pr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f+qmCLvzkaC/Xmb4yTanjo0CZ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rmAutofit/>
          </a:bodyPr>
          <a:lstStyle/>
          <a:p>
            <a:pPr marL="457200" lvl="0" indent="-298450" algn="l" rtl="0">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this poem and discuss</a:t>
            </a:r>
            <a:endParaRPr sz="1100" b="1">
              <a:solidFill>
                <a:srgbClr val="000000"/>
              </a:solidFill>
              <a:latin typeface="Amatic SC"/>
              <a:ea typeface="Amatic SC"/>
              <a:cs typeface="Amatic SC"/>
              <a:sym typeface="Amatic SC"/>
            </a:endParaRPr>
          </a:p>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7ffd2df8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87ffd2df8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7ffd2df8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87ffd2df8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e4d2070d3_0_0:notes"/>
          <p:cNvSpPr>
            <a:spLocks noGrp="1" noRot="1" noChangeAspect="1"/>
          </p:cNvSpPr>
          <p:nvPr>
            <p:ph type="sldImg" idx="2"/>
          </p:nvPr>
        </p:nvSpPr>
        <p:spPr>
          <a:xfrm>
            <a:off x="1143213" y="626073"/>
            <a:ext cx="4572300" cy="3130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7e4d2070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e4d2070d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7e4d2070d3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e4d2070d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7e4d2070d3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Photo prompts for discussion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Smiling baby girl: </a:t>
            </a:r>
            <a:r>
              <a:rPr lang="en-GB" dirty="0"/>
              <a:t>https://pixabay.com/images/id-17366/</a:t>
            </a:r>
            <a:endParaRPr lang="en" dirty="0"/>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Boy in puddle: </a:t>
            </a:r>
            <a:r>
              <a:rPr lang="en-GB" dirty="0"/>
              <a:t>https://pixabay.com/images/id-1350663/</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dirty="0"/>
              <a:t>Photo prompts for discussion </a:t>
            </a:r>
            <a:endParaRPr dirty="0"/>
          </a:p>
          <a:p>
            <a:pPr marL="0" lvl="0" indent="0" algn="l" rtl="0">
              <a:lnSpc>
                <a:spcPct val="100000"/>
              </a:lnSpc>
              <a:spcBef>
                <a:spcPts val="0"/>
              </a:spcBef>
              <a:spcAft>
                <a:spcPts val="0"/>
              </a:spcAft>
              <a:buSzPts val="1100"/>
              <a:buNone/>
            </a:pPr>
            <a:r>
              <a:rPr lang="en" u="sng" dirty="0">
                <a:solidFill>
                  <a:schemeClr val="hlink"/>
                </a:solidFill>
              </a:rPr>
              <a:t>Barble: </a:t>
            </a:r>
            <a:r>
              <a:rPr lang="en-GB" u="sng" dirty="0">
                <a:solidFill>
                  <a:schemeClr val="hlink"/>
                </a:solidFill>
              </a:rPr>
              <a:t>https://pixabay.com/images/id-1926584/</a:t>
            </a:r>
          </a:p>
          <a:p>
            <a:pPr marL="0" lvl="0" indent="0" algn="l" rtl="0">
              <a:lnSpc>
                <a:spcPct val="100000"/>
              </a:lnSpc>
              <a:spcBef>
                <a:spcPts val="0"/>
              </a:spcBef>
              <a:spcAft>
                <a:spcPts val="0"/>
              </a:spcAft>
              <a:buSzPts val="1100"/>
              <a:buNone/>
            </a:pPr>
            <a:r>
              <a:rPr lang="en-GB" u="sng" dirty="0">
                <a:solidFill>
                  <a:schemeClr val="hlink"/>
                </a:solidFill>
              </a:rPr>
              <a:t>Transformer figure: https://pixabay.com/images/id-4938714/</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Girl playing in kitchen https://pixabay.com/images/id-2156196/</a:t>
            </a:r>
          </a:p>
          <a:p>
            <a:pPr marL="158750" indent="0">
              <a:buNone/>
            </a:pPr>
            <a:endParaRPr lang="en-GB" dirty="0"/>
          </a:p>
          <a:p>
            <a:pPr marL="158750" indent="0">
              <a:buNone/>
            </a:pPr>
            <a:r>
              <a:rPr lang="en-GB" dirty="0"/>
              <a:t>Boys playing </a:t>
            </a:r>
            <a:r>
              <a:rPr lang="en-GB" dirty="0" err="1"/>
              <a:t>lego</a:t>
            </a:r>
            <a:r>
              <a:rPr lang="en-GB" dirty="0"/>
              <a:t> https://pixabay.com/images/id-4926032/</a:t>
            </a:r>
          </a:p>
        </p:txBody>
      </p:sp>
    </p:spTree>
    <p:extLst>
      <p:ext uri="{BB962C8B-B14F-4D97-AF65-F5344CB8AC3E}">
        <p14:creationId xmlns:p14="http://schemas.microsoft.com/office/powerpoint/2010/main" val="341580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Cut up the 4 headings (Boys are allowed to / not allowed to, Girls can / Girls cannot… then ask the pupils to sort the phrases</a:t>
            </a:r>
            <a:endParaRPr dirty="0"/>
          </a:p>
          <a:p>
            <a:pPr marL="0" lvl="0" indent="0" algn="l" rtl="0">
              <a:lnSpc>
                <a:spcPct val="100000"/>
              </a:lnSpc>
              <a:spcBef>
                <a:spcPts val="0"/>
              </a:spcBef>
              <a:spcAft>
                <a:spcPts val="0"/>
              </a:spcAft>
              <a:buSzPts val="1100"/>
              <a:buNone/>
            </a:pPr>
            <a:r>
              <a:rPr lang="en" dirty="0"/>
              <a:t>The English should be on the reverse of each card just in case they are unsure of any of the vocabulary - or they can use the vocabulary builder /support sheet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7ffd2df8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87ffd2df8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92"/>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5" name="Google Shape;45;p9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6" name="Google Shape;46;p92"/>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9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8" name="Google Shape;48;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9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1" name="Google Shape;51;p9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2" name="Google Shape;52;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
        <p:cNvGrpSpPr/>
        <p:nvPr/>
      </p:nvGrpSpPr>
      <p:grpSpPr>
        <a:xfrm>
          <a:off x="0" y="0"/>
          <a:ext cx="0" cy="0"/>
          <a:chOff x="0" y="0"/>
          <a:chExt cx="0" cy="0"/>
        </a:xfrm>
      </p:grpSpPr>
      <p:sp>
        <p:nvSpPr>
          <p:cNvPr id="12" name="Google Shape;12;p86"/>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13" name="Google Shape;1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
        <p:cNvGrpSpPr/>
        <p:nvPr/>
      </p:nvGrpSpPr>
      <p:grpSpPr>
        <a:xfrm>
          <a:off x="0" y="0"/>
          <a:ext cx="0" cy="0"/>
          <a:chOff x="0" y="0"/>
          <a:chExt cx="0" cy="0"/>
        </a:xfrm>
      </p:grpSpPr>
      <p:sp>
        <p:nvSpPr>
          <p:cNvPr id="15" name="Google Shape;15;p87"/>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6" name="Google Shape;1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8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9" name="Google Shape;19;p85"/>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g7e4d2070d3_0_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3" name="Google Shape;23;g7e4d2070d3_0_5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360"/>
              </a:spcBef>
              <a:spcAft>
                <a:spcPts val="0"/>
              </a:spcAft>
              <a:buClr>
                <a:schemeClr val="dk1"/>
              </a:buClr>
              <a:buSzPts val="1800"/>
              <a:buChar char="●"/>
              <a:defRPr/>
            </a:lvl7pPr>
            <a:lvl8pPr marL="3657600" lvl="7" indent="-342900" algn="l">
              <a:lnSpc>
                <a:spcPct val="115000"/>
              </a:lnSpc>
              <a:spcBef>
                <a:spcPts val="360"/>
              </a:spcBef>
              <a:spcAft>
                <a:spcPts val="0"/>
              </a:spcAft>
              <a:buClr>
                <a:schemeClr val="dk1"/>
              </a:buClr>
              <a:buSzPts val="1800"/>
              <a:buChar char="○"/>
              <a:defRPr/>
            </a:lvl8pPr>
            <a:lvl9pPr marL="4114800" lvl="8" indent="-342900" algn="l">
              <a:lnSpc>
                <a:spcPct val="115000"/>
              </a:lnSpc>
              <a:spcBef>
                <a:spcPts val="360"/>
              </a:spcBef>
              <a:spcAft>
                <a:spcPts val="1600"/>
              </a:spcAft>
              <a:buClr>
                <a:schemeClr val="dk1"/>
              </a:buClr>
              <a:buSzPts val="1800"/>
              <a:buChar char="■"/>
              <a:defRPr/>
            </a:lvl9pPr>
          </a:lstStyle>
          <a:p>
            <a:endParaRPr/>
          </a:p>
        </p:txBody>
      </p:sp>
      <p:sp>
        <p:nvSpPr>
          <p:cNvPr id="24" name="Google Shape;24;g7e4d2070d3_0_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7e4d2070d3_0_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7e4d2070d3_0_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9" name="Google Shape;29;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2" name="Google Shape;32;p89"/>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9"/>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7" name="Google Shape;37;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41" name="Google Shape;41;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27B8C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8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2.unwomen.org/es/digital-library/multimedia/2015/9/infographic-gender-equality-where-are-we-today"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qualitynow.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p:nvPr/>
        </p:nvSpPr>
        <p:spPr>
          <a:xfrm>
            <a:off x="364550" y="1010075"/>
            <a:ext cx="33957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 sz="4800" b="1">
                <a:solidFill>
                  <a:srgbClr val="00527D"/>
                </a:solidFill>
              </a:rPr>
              <a:t>Igualdad de género</a:t>
            </a:r>
            <a:r>
              <a:rPr lang="en" sz="4800" b="1" i="0" u="none" strike="noStrike" cap="none">
                <a:solidFill>
                  <a:srgbClr val="00527D"/>
                </a:solidFill>
                <a:latin typeface="Arial"/>
                <a:ea typeface="Arial"/>
                <a:cs typeface="Arial"/>
                <a:sym typeface="Arial"/>
              </a:rPr>
              <a:t>:</a:t>
            </a:r>
            <a:endParaRPr sz="4800" b="1" i="0" u="none" strike="noStrike" cap="none">
              <a:solidFill>
                <a:srgbClr val="00527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00527D"/>
                </a:solidFill>
                <a:latin typeface="Arial"/>
                <a:ea typeface="Arial"/>
                <a:cs typeface="Arial"/>
                <a:sym typeface="Arial"/>
              </a:rPr>
              <a:t>Lesson 2</a:t>
            </a:r>
            <a:endParaRPr sz="2400" b="1" i="0" u="none" strike="noStrike" cap="none">
              <a:solidFill>
                <a:srgbClr val="00527D"/>
              </a:solidFill>
              <a:latin typeface="Arial"/>
              <a:ea typeface="Arial"/>
              <a:cs typeface="Arial"/>
              <a:sym typeface="Arial"/>
            </a:endParaRPr>
          </a:p>
        </p:txBody>
      </p:sp>
      <p:pic>
        <p:nvPicPr>
          <p:cNvPr id="58" name="Google Shape;58;p1"/>
          <p:cNvPicPr preferRelativeResize="0"/>
          <p:nvPr/>
        </p:nvPicPr>
        <p:blipFill rotWithShape="1">
          <a:blip r:embed="rId3">
            <a:alphaModFix/>
          </a:blip>
          <a:srcRect/>
          <a:stretch/>
        </p:blipFill>
        <p:spPr>
          <a:xfrm>
            <a:off x="4137425" y="0"/>
            <a:ext cx="5006575"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6"/>
          <p:cNvSpPr/>
          <p:nvPr/>
        </p:nvSpPr>
        <p:spPr>
          <a:xfrm>
            <a:off x="297525" y="1267475"/>
            <a:ext cx="8520600" cy="3259200"/>
          </a:xfrm>
          <a:prstGeom prst="roundRect">
            <a:avLst>
              <a:gd name="adj" fmla="val 1194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6"/>
          <p:cNvSpPr txBox="1">
            <a:spLocks noGrp="1"/>
          </p:cNvSpPr>
          <p:nvPr>
            <p:ph type="body" idx="1"/>
          </p:nvPr>
        </p:nvSpPr>
        <p:spPr>
          <a:xfrm>
            <a:off x="461725" y="1318950"/>
            <a:ext cx="8370600" cy="32592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Ser tímida</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Participar en clase</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Ser profesora</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Ser enfermera, veterinaria o trabajadora social</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Soñar con ser princesa y vivir en un castillo</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Ser romántica y sensible</a:t>
            </a:r>
            <a:endParaRPr sz="2000" b="1">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000000"/>
                </a:solidFill>
                <a:latin typeface="Arial"/>
                <a:ea typeface="Arial"/>
                <a:cs typeface="Arial"/>
                <a:sym typeface="Arial"/>
              </a:rPr>
              <a:t>Cuidar tu aspecto físico</a:t>
            </a:r>
            <a:endParaRPr sz="2000" b="1">
              <a:solidFill>
                <a:srgbClr val="000000"/>
              </a:solidFill>
              <a:latin typeface="Arial"/>
              <a:ea typeface="Arial"/>
              <a:cs typeface="Arial"/>
              <a:sym typeface="Arial"/>
            </a:endParaRPr>
          </a:p>
          <a:p>
            <a:pPr marL="0" lvl="0" indent="0" algn="l" rtl="0">
              <a:lnSpc>
                <a:spcPct val="115000"/>
              </a:lnSpc>
              <a:spcBef>
                <a:spcPts val="1600"/>
              </a:spcBef>
              <a:spcAft>
                <a:spcPts val="0"/>
              </a:spcAft>
              <a:buSzPts val="1800"/>
              <a:buNone/>
            </a:pPr>
            <a:endParaRPr sz="2400">
              <a:solidFill>
                <a:srgbClr val="000000"/>
              </a:solidFill>
              <a:latin typeface="Amatic SC"/>
              <a:ea typeface="Amatic SC"/>
              <a:cs typeface="Amatic SC"/>
              <a:sym typeface="Amatic SC"/>
            </a:endParaRPr>
          </a:p>
          <a:p>
            <a:pPr marL="0" lvl="0" indent="0" algn="l" rtl="0">
              <a:lnSpc>
                <a:spcPct val="115000"/>
              </a:lnSpc>
              <a:spcBef>
                <a:spcPts val="1600"/>
              </a:spcBef>
              <a:spcAft>
                <a:spcPts val="0"/>
              </a:spcAft>
              <a:buSzPts val="1800"/>
              <a:buNone/>
            </a:pPr>
            <a:endParaRPr sz="2400">
              <a:solidFill>
                <a:srgbClr val="000000"/>
              </a:solidFill>
              <a:latin typeface="Amatic SC"/>
              <a:ea typeface="Amatic SC"/>
              <a:cs typeface="Amatic SC"/>
              <a:sym typeface="Amatic SC"/>
            </a:endParaRPr>
          </a:p>
          <a:p>
            <a:pPr marL="0" lvl="0" indent="0" algn="l" rtl="0">
              <a:lnSpc>
                <a:spcPct val="115000"/>
              </a:lnSpc>
              <a:spcBef>
                <a:spcPts val="1600"/>
              </a:spcBef>
              <a:spcAft>
                <a:spcPts val="1600"/>
              </a:spcAft>
              <a:buSzPts val="1800"/>
              <a:buNone/>
            </a:pPr>
            <a:endParaRPr sz="2400">
              <a:solidFill>
                <a:srgbClr val="000000"/>
              </a:solidFill>
              <a:latin typeface="Amatic SC"/>
              <a:ea typeface="Amatic SC"/>
              <a:cs typeface="Amatic SC"/>
              <a:sym typeface="Amatic SC"/>
            </a:endParaRPr>
          </a:p>
        </p:txBody>
      </p:sp>
      <p:sp>
        <p:nvSpPr>
          <p:cNvPr id="132" name="Google Shape;132;p46"/>
          <p:cNvSpPr txBox="1">
            <a:spLocks noGrp="1"/>
          </p:cNvSpPr>
          <p:nvPr>
            <p:ph type="title"/>
          </p:nvPr>
        </p:nvSpPr>
        <p:spPr>
          <a:xfrm>
            <a:off x="311700" y="292850"/>
            <a:ext cx="8520600" cy="801000"/>
          </a:xfrm>
          <a:prstGeom prst="rect">
            <a:avLst/>
          </a:prstGeom>
          <a:solidFill>
            <a:srgbClr val="F145F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000">
                <a:solidFill>
                  <a:srgbClr val="FFFFFF"/>
                </a:solidFill>
                <a:latin typeface="Arial"/>
                <a:ea typeface="Arial"/>
                <a:cs typeface="Arial"/>
                <a:sym typeface="Arial"/>
              </a:rPr>
              <a:t>Si eres una ni</a:t>
            </a:r>
            <a:r>
              <a:rPr lang="en" sz="3000">
                <a:solidFill>
                  <a:schemeClr val="lt1"/>
                </a:solidFill>
                <a:latin typeface="Arial"/>
                <a:ea typeface="Arial"/>
                <a:cs typeface="Arial"/>
                <a:sym typeface="Arial"/>
              </a:rPr>
              <a:t>ña</a:t>
            </a:r>
            <a:r>
              <a:rPr lang="en" sz="3000">
                <a:solidFill>
                  <a:srgbClr val="FFFFFF"/>
                </a:solidFill>
                <a:latin typeface="Arial"/>
                <a:ea typeface="Arial"/>
                <a:cs typeface="Arial"/>
                <a:sym typeface="Arial"/>
              </a:rPr>
              <a:t>, puedes...</a:t>
            </a:r>
            <a:endParaRPr sz="3000">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7"/>
          <p:cNvSpPr/>
          <p:nvPr/>
        </p:nvSpPr>
        <p:spPr>
          <a:xfrm>
            <a:off x="325925" y="1385175"/>
            <a:ext cx="8510100" cy="3204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7"/>
          <p:cNvSpPr txBox="1">
            <a:spLocks noGrp="1"/>
          </p:cNvSpPr>
          <p:nvPr>
            <p:ph type="title"/>
          </p:nvPr>
        </p:nvSpPr>
        <p:spPr>
          <a:xfrm>
            <a:off x="449601" y="292850"/>
            <a:ext cx="4821000" cy="8238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600" dirty="0">
                <a:solidFill>
                  <a:srgbClr val="FFFFFF"/>
                </a:solidFill>
                <a:latin typeface="Arial"/>
                <a:ea typeface="Arial"/>
                <a:cs typeface="Arial"/>
                <a:sym typeface="Arial"/>
              </a:rPr>
              <a:t>La igualdad</a:t>
            </a:r>
            <a:endParaRPr sz="3600" dirty="0">
              <a:solidFill>
                <a:srgbClr val="FFFFFF"/>
              </a:solidFill>
              <a:latin typeface="Arial"/>
              <a:ea typeface="Arial"/>
              <a:cs typeface="Arial"/>
              <a:sym typeface="Arial"/>
            </a:endParaRPr>
          </a:p>
        </p:txBody>
      </p:sp>
      <p:sp>
        <p:nvSpPr>
          <p:cNvPr id="139" name="Google Shape;139;p47"/>
          <p:cNvSpPr txBox="1">
            <a:spLocks noGrp="1"/>
          </p:cNvSpPr>
          <p:nvPr>
            <p:ph type="body" idx="1"/>
          </p:nvPr>
        </p:nvSpPr>
        <p:spPr>
          <a:xfrm>
            <a:off x="311700" y="1228675"/>
            <a:ext cx="48210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dirty="0"/>
          </a:p>
          <a:p>
            <a:pPr marL="0" lvl="0" indent="0" algn="ctr" rtl="0">
              <a:lnSpc>
                <a:spcPct val="115000"/>
              </a:lnSpc>
              <a:spcBef>
                <a:spcPts val="1600"/>
              </a:spcBef>
              <a:spcAft>
                <a:spcPts val="0"/>
              </a:spcAft>
              <a:buSzPts val="1800"/>
              <a:buNone/>
            </a:pPr>
            <a:r>
              <a:rPr lang="en" sz="2000" b="1" dirty="0">
                <a:solidFill>
                  <a:schemeClr val="accent1"/>
                </a:solidFill>
                <a:latin typeface="Arial"/>
                <a:ea typeface="Arial"/>
                <a:cs typeface="Arial"/>
                <a:sym typeface="Arial"/>
              </a:rPr>
              <a:t>¡</a:t>
            </a:r>
            <a:r>
              <a:rPr lang="en" sz="2400" b="1" dirty="0">
                <a:solidFill>
                  <a:srgbClr val="000000"/>
                </a:solidFill>
                <a:latin typeface="Arial"/>
                <a:ea typeface="Arial"/>
                <a:cs typeface="Arial"/>
                <a:sym typeface="Arial"/>
              </a:rPr>
              <a:t>Niño o niña, todo vale!</a:t>
            </a:r>
            <a:endParaRPr sz="2400" b="1" dirty="0">
              <a:solidFill>
                <a:srgbClr val="000000"/>
              </a:solidFill>
              <a:latin typeface="Arial"/>
              <a:ea typeface="Arial"/>
              <a:cs typeface="Arial"/>
              <a:sym typeface="Arial"/>
            </a:endParaRPr>
          </a:p>
          <a:p>
            <a:pPr marL="0" lvl="0" indent="0" algn="ctr" rtl="0">
              <a:lnSpc>
                <a:spcPct val="115000"/>
              </a:lnSpc>
              <a:spcBef>
                <a:spcPts val="1600"/>
              </a:spcBef>
              <a:spcAft>
                <a:spcPts val="0"/>
              </a:spcAft>
              <a:buSzPts val="1800"/>
              <a:buNone/>
            </a:pPr>
            <a:r>
              <a:rPr lang="en" sz="2400" b="1" dirty="0">
                <a:solidFill>
                  <a:srgbClr val="000000"/>
                </a:solidFill>
                <a:latin typeface="Arial"/>
                <a:ea typeface="Arial"/>
                <a:cs typeface="Arial"/>
                <a:sym typeface="Arial"/>
              </a:rPr>
              <a:t>En el colegio, en casa, en el jardín o con tus amigos. Puedes ser quien quieras. </a:t>
            </a:r>
            <a:r>
              <a:rPr lang="en" sz="2000" b="1" dirty="0">
                <a:solidFill>
                  <a:schemeClr val="accent1"/>
                </a:solidFill>
                <a:latin typeface="Arial"/>
                <a:ea typeface="Arial"/>
                <a:cs typeface="Arial"/>
                <a:sym typeface="Arial"/>
              </a:rPr>
              <a:t>¡</a:t>
            </a:r>
            <a:r>
              <a:rPr lang="en" sz="2400" b="1" dirty="0">
                <a:solidFill>
                  <a:srgbClr val="000000"/>
                </a:solidFill>
                <a:latin typeface="Arial"/>
                <a:ea typeface="Arial"/>
                <a:cs typeface="Arial"/>
                <a:sym typeface="Arial"/>
              </a:rPr>
              <a:t>Lo importante es ser feliz!</a:t>
            </a:r>
            <a:endParaRPr sz="2400" b="1" dirty="0">
              <a:solidFill>
                <a:srgbClr val="000000"/>
              </a:solidFill>
              <a:latin typeface="Arial"/>
              <a:ea typeface="Arial"/>
              <a:cs typeface="Arial"/>
              <a:sym typeface="Arial"/>
            </a:endParaRPr>
          </a:p>
          <a:p>
            <a:pPr marL="0" lvl="0" indent="0" algn="l" rtl="0">
              <a:lnSpc>
                <a:spcPct val="115000"/>
              </a:lnSpc>
              <a:spcBef>
                <a:spcPts val="1600"/>
              </a:spcBef>
              <a:spcAft>
                <a:spcPts val="1600"/>
              </a:spcAft>
              <a:buSzPts val="1800"/>
              <a:buNone/>
            </a:pPr>
            <a:endParaRPr sz="3000" b="1" dirty="0">
              <a:solidFill>
                <a:srgbClr val="000000"/>
              </a:solidFill>
              <a:latin typeface="Amatic SC"/>
              <a:ea typeface="Amatic SC"/>
              <a:cs typeface="Amatic SC"/>
              <a:sym typeface="Amatic SC"/>
            </a:endParaRPr>
          </a:p>
        </p:txBody>
      </p:sp>
      <p:pic>
        <p:nvPicPr>
          <p:cNvPr id="140" name="Google Shape;140;p47"/>
          <p:cNvPicPr preferRelativeResize="0"/>
          <p:nvPr/>
        </p:nvPicPr>
        <p:blipFill>
          <a:blip r:embed="rId3">
            <a:alphaModFix/>
          </a:blip>
          <a:stretch>
            <a:fillRect/>
          </a:stretch>
        </p:blipFill>
        <p:spPr>
          <a:xfrm>
            <a:off x="5408501" y="292850"/>
            <a:ext cx="3409574" cy="46889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7ffd2df82_0_14"/>
          <p:cNvSpPr/>
          <p:nvPr/>
        </p:nvSpPr>
        <p:spPr>
          <a:xfrm>
            <a:off x="325925" y="1212550"/>
            <a:ext cx="8510100" cy="3313500"/>
          </a:xfrm>
          <a:prstGeom prst="roundRect">
            <a:avLst>
              <a:gd name="adj" fmla="val 1202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87ffd2df82_0_14"/>
          <p:cNvSpPr txBox="1">
            <a:spLocks noGrp="1"/>
          </p:cNvSpPr>
          <p:nvPr>
            <p:ph type="title"/>
          </p:nvPr>
        </p:nvSpPr>
        <p:spPr>
          <a:xfrm>
            <a:off x="311700" y="292850"/>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dirty="0">
                <a:solidFill>
                  <a:srgbClr val="FFFFFF"/>
                </a:solidFill>
                <a:latin typeface="Arial"/>
                <a:ea typeface="Arial"/>
                <a:cs typeface="Arial"/>
                <a:sym typeface="Arial"/>
              </a:rPr>
              <a:t>¿Existe la igualdad de género?</a:t>
            </a:r>
            <a:endParaRPr sz="3000" dirty="0">
              <a:solidFill>
                <a:srgbClr val="FFFFFF"/>
              </a:solidFill>
              <a:latin typeface="Arial"/>
              <a:ea typeface="Arial"/>
              <a:cs typeface="Arial"/>
              <a:sym typeface="Arial"/>
            </a:endParaRPr>
          </a:p>
        </p:txBody>
      </p:sp>
      <p:sp>
        <p:nvSpPr>
          <p:cNvPr id="147" name="Google Shape;147;g87ffd2df82_0_14"/>
          <p:cNvSpPr txBox="1">
            <a:spLocks noGrp="1"/>
          </p:cNvSpPr>
          <p:nvPr>
            <p:ph type="body" idx="1"/>
          </p:nvPr>
        </p:nvSpPr>
        <p:spPr>
          <a:xfrm>
            <a:off x="447475" y="1212550"/>
            <a:ext cx="8370600" cy="308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2000" b="1" dirty="0">
                <a:solidFill>
                  <a:srgbClr val="FF0000"/>
                </a:solidFill>
                <a:latin typeface="Arial"/>
                <a:ea typeface="Arial"/>
                <a:cs typeface="Arial"/>
                <a:sym typeface="Arial"/>
              </a:rPr>
              <a:t>¿Sí o no?</a:t>
            </a:r>
            <a:br>
              <a:rPr lang="en" sz="2000" b="1" dirty="0">
                <a:solidFill>
                  <a:srgbClr val="FF0000"/>
                </a:solidFill>
                <a:latin typeface="Arial"/>
                <a:ea typeface="Arial"/>
                <a:cs typeface="Arial"/>
                <a:sym typeface="Arial"/>
              </a:rPr>
            </a:br>
            <a:endParaRPr sz="20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tienen derecho a votar.</a:t>
            </a:r>
            <a:endParaRPr sz="1700" b="1"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del mundo pueden abrir una cuenta bancaria.</a:t>
            </a:r>
            <a:endParaRPr sz="1700" b="1"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están bien representadas en la vida política.</a:t>
            </a:r>
            <a:endParaRPr sz="1700" b="1"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experimentan la misma violencia doméstica que los hombres.</a:t>
            </a:r>
            <a:endParaRPr sz="1700" b="1"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cobran menos que los hombres en su profesión.</a:t>
            </a:r>
            <a:endParaRPr sz="1700" b="1"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tienen derecho a elegir a su marido y a decidir si casarse.</a:t>
            </a:r>
            <a:endParaRPr sz="1700" b="1"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8"/>
          <p:cNvSpPr/>
          <p:nvPr/>
        </p:nvSpPr>
        <p:spPr>
          <a:xfrm>
            <a:off x="233916" y="1212549"/>
            <a:ext cx="8718697" cy="3763487"/>
          </a:xfrm>
          <a:prstGeom prst="roundRect">
            <a:avLst>
              <a:gd name="adj" fmla="val 1202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8"/>
          <p:cNvSpPr txBox="1">
            <a:spLocks noGrp="1"/>
          </p:cNvSpPr>
          <p:nvPr>
            <p:ph type="title"/>
          </p:nvPr>
        </p:nvSpPr>
        <p:spPr>
          <a:xfrm>
            <a:off x="311700" y="292850"/>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solidFill>
                  <a:srgbClr val="FFFFFF"/>
                </a:solidFill>
                <a:latin typeface="Arial"/>
                <a:ea typeface="Arial"/>
                <a:cs typeface="Arial"/>
                <a:sym typeface="Arial"/>
              </a:rPr>
              <a:t>¿Existe la igualdad de género?</a:t>
            </a:r>
            <a:endParaRPr sz="3000">
              <a:solidFill>
                <a:srgbClr val="FFFFFF"/>
              </a:solidFill>
              <a:latin typeface="Arial"/>
              <a:ea typeface="Arial"/>
              <a:cs typeface="Arial"/>
              <a:sym typeface="Arial"/>
            </a:endParaRPr>
          </a:p>
        </p:txBody>
      </p:sp>
      <p:sp>
        <p:nvSpPr>
          <p:cNvPr id="154" name="Google Shape;154;p48"/>
          <p:cNvSpPr txBox="1">
            <a:spLocks noGrp="1"/>
          </p:cNvSpPr>
          <p:nvPr>
            <p:ph type="body" idx="1"/>
          </p:nvPr>
        </p:nvSpPr>
        <p:spPr>
          <a:xfrm>
            <a:off x="162900" y="1299935"/>
            <a:ext cx="8818200" cy="308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2000" b="1" dirty="0">
                <a:solidFill>
                  <a:srgbClr val="FF0000"/>
                </a:solidFill>
                <a:latin typeface="Arial"/>
                <a:ea typeface="Arial"/>
                <a:cs typeface="Arial"/>
                <a:sym typeface="Arial"/>
              </a:rPr>
              <a:t>¿Sí o no?</a:t>
            </a:r>
            <a:br>
              <a:rPr lang="en" sz="2000" b="1" dirty="0">
                <a:solidFill>
                  <a:srgbClr val="FF0000"/>
                </a:solidFill>
                <a:latin typeface="Arial"/>
                <a:ea typeface="Arial"/>
                <a:cs typeface="Arial"/>
                <a:sym typeface="Arial"/>
              </a:rPr>
            </a:br>
            <a:endParaRPr sz="2000" b="1" dirty="0">
              <a:solidFill>
                <a:srgbClr val="FF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tienen derecho a votar. </a:t>
            </a:r>
            <a:r>
              <a:rPr lang="en" sz="1700" b="1" dirty="0">
                <a:solidFill>
                  <a:srgbClr val="FF0000"/>
                </a:solidFill>
                <a:latin typeface="Arial"/>
                <a:ea typeface="Arial"/>
                <a:cs typeface="Arial"/>
                <a:sym typeface="Arial"/>
              </a:rPr>
              <a:t>No, no en todo el mundo.</a:t>
            </a:r>
            <a:endParaRPr sz="1700" b="1" dirty="0">
              <a:solidFill>
                <a:srgbClr val="FF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del mundo pueden abrir una cuenta bancaria. </a:t>
            </a:r>
            <a:r>
              <a:rPr lang="en" sz="1700" b="1" dirty="0">
                <a:solidFill>
                  <a:srgbClr val="FF0000"/>
                </a:solidFill>
                <a:latin typeface="Arial"/>
                <a:ea typeface="Arial"/>
                <a:cs typeface="Arial"/>
                <a:sym typeface="Arial"/>
              </a:rPr>
              <a:t>Sí, es verdad</a:t>
            </a:r>
            <a:endParaRPr sz="1700" b="1" dirty="0">
              <a:solidFill>
                <a:srgbClr val="FF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están bien representadas en la vida política. </a:t>
            </a:r>
            <a:r>
              <a:rPr lang="en" sz="1700" b="1" dirty="0">
                <a:solidFill>
                  <a:srgbClr val="FF0000"/>
                </a:solidFill>
                <a:latin typeface="Arial"/>
                <a:ea typeface="Arial"/>
                <a:cs typeface="Arial"/>
                <a:sym typeface="Arial"/>
              </a:rPr>
              <a:t>No, para nada.</a:t>
            </a:r>
            <a:endParaRPr sz="1700" b="1" dirty="0">
              <a:solidFill>
                <a:srgbClr val="FF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experimentan la misma violencia doméstica que los hombres. </a:t>
            </a:r>
            <a:r>
              <a:rPr lang="en" sz="1700" b="1" dirty="0">
                <a:solidFill>
                  <a:srgbClr val="FF0000"/>
                </a:solidFill>
                <a:latin typeface="Arial"/>
                <a:ea typeface="Arial"/>
                <a:cs typeface="Arial"/>
                <a:sym typeface="Arial"/>
              </a:rPr>
              <a:t>No</a:t>
            </a:r>
            <a:endParaRPr sz="1700" b="1" dirty="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cobran menos que los hombres en su profesión. </a:t>
            </a:r>
            <a:r>
              <a:rPr lang="en" sz="1700" b="1" dirty="0">
                <a:solidFill>
                  <a:srgbClr val="FF0000"/>
                </a:solidFill>
                <a:latin typeface="Arial"/>
                <a:ea typeface="Arial"/>
                <a:cs typeface="Arial"/>
                <a:sym typeface="Arial"/>
              </a:rPr>
              <a:t>No, no es cierto</a:t>
            </a:r>
            <a:endParaRPr sz="1700" b="1" dirty="0">
              <a:solidFill>
                <a:srgbClr val="FF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tienen derecho a elegir a su marido y a decidir si casarse. </a:t>
            </a:r>
            <a:br>
              <a:rPr lang="en" sz="1700" b="1" dirty="0">
                <a:solidFill>
                  <a:srgbClr val="000000"/>
                </a:solidFill>
                <a:latin typeface="Arial"/>
                <a:ea typeface="Arial"/>
                <a:cs typeface="Arial"/>
                <a:sym typeface="Arial"/>
              </a:rPr>
            </a:br>
            <a:r>
              <a:rPr lang="en" sz="1700" b="1" dirty="0">
                <a:solidFill>
                  <a:srgbClr val="FF0000"/>
                </a:solidFill>
                <a:latin typeface="Arial"/>
                <a:ea typeface="Arial"/>
                <a:cs typeface="Arial"/>
                <a:sym typeface="Arial"/>
              </a:rPr>
              <a:t>No, no en todos los países.</a:t>
            </a:r>
            <a:endParaRPr sz="1700" b="1" dirty="0">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0"/>
          <p:cNvSpPr/>
          <p:nvPr/>
        </p:nvSpPr>
        <p:spPr>
          <a:xfrm>
            <a:off x="307825" y="1222225"/>
            <a:ext cx="8510100" cy="3322500"/>
          </a:xfrm>
          <a:prstGeom prst="roundRect">
            <a:avLst>
              <a:gd name="adj" fmla="val 1198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0"/>
          <p:cNvSpPr txBox="1">
            <a:spLocks noGrp="1"/>
          </p:cNvSpPr>
          <p:nvPr>
            <p:ph type="body" idx="1"/>
          </p:nvPr>
        </p:nvSpPr>
        <p:spPr>
          <a:xfrm>
            <a:off x="322075" y="1254650"/>
            <a:ext cx="8745600" cy="31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FF0000"/>
                </a:solidFill>
                <a:latin typeface="Arial"/>
                <a:ea typeface="Arial"/>
                <a:cs typeface="Arial"/>
                <a:sym typeface="Arial"/>
              </a:rPr>
              <a:t>¿Sí o no?</a:t>
            </a:r>
            <a:endParaRPr sz="2000" b="1" dirty="0">
              <a:solidFill>
                <a:srgbClr val="FF0000"/>
              </a:solidFill>
              <a:latin typeface="Arial"/>
              <a:ea typeface="Arial"/>
              <a:cs typeface="Arial"/>
              <a:sym typeface="Arial"/>
            </a:endParaRPr>
          </a:p>
          <a:p>
            <a:pPr marL="457200" lvl="0" indent="-336550" algn="l" rtl="0">
              <a:lnSpc>
                <a:spcPct val="115000"/>
              </a:lnSpc>
              <a:spcBef>
                <a:spcPts val="160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tienen derecho a conducir.</a:t>
            </a:r>
            <a:endParaRPr sz="1700" b="1" dirty="0">
              <a:solidFill>
                <a:srgbClr val="000000"/>
              </a:solidFill>
              <a:latin typeface="Arial"/>
              <a:ea typeface="Arial"/>
              <a:cs typeface="Arial"/>
              <a:sym typeface="Arial"/>
            </a:endParaRPr>
          </a:p>
          <a:p>
            <a:pPr marL="457200" lvl="0" indent="-336550" algn="l" rtl="0">
              <a:lnSpc>
                <a:spcPct val="115000"/>
              </a:lnSpc>
              <a:spcBef>
                <a:spcPts val="160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pueden practicar deportes.</a:t>
            </a:r>
            <a:endParaRPr sz="1700" b="1" dirty="0">
              <a:solidFill>
                <a:srgbClr val="000000"/>
              </a:solidFill>
              <a:latin typeface="Arial"/>
              <a:ea typeface="Arial"/>
              <a:cs typeface="Arial"/>
              <a:sym typeface="Arial"/>
            </a:endParaRPr>
          </a:p>
          <a:p>
            <a:pPr marL="457200" lvl="0" indent="-336550" algn="l" rtl="0">
              <a:lnSpc>
                <a:spcPct val="115000"/>
              </a:lnSpc>
              <a:spcBef>
                <a:spcPts val="160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no pueden llevar la ropa que quieran.</a:t>
            </a:r>
            <a:endParaRPr sz="1700" b="1" dirty="0">
              <a:solidFill>
                <a:srgbClr val="000000"/>
              </a:solidFill>
              <a:latin typeface="Arial"/>
              <a:ea typeface="Arial"/>
              <a:cs typeface="Arial"/>
              <a:sym typeface="Arial"/>
            </a:endParaRPr>
          </a:p>
          <a:p>
            <a:pPr marL="457200" lvl="0" indent="-336550" algn="l" rtl="0">
              <a:lnSpc>
                <a:spcPct val="115000"/>
              </a:lnSpc>
              <a:spcBef>
                <a:spcPts val="160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pueden ser parte del ejército.</a:t>
            </a:r>
            <a:endParaRPr sz="1700" b="1" dirty="0">
              <a:solidFill>
                <a:srgbClr val="000000"/>
              </a:solidFill>
              <a:latin typeface="Arial"/>
              <a:ea typeface="Arial"/>
              <a:cs typeface="Arial"/>
              <a:sym typeface="Arial"/>
            </a:endParaRPr>
          </a:p>
          <a:p>
            <a:pPr marL="457200" lvl="0" indent="-336550" algn="l" rtl="0">
              <a:lnSpc>
                <a:spcPct val="115000"/>
              </a:lnSpc>
              <a:spcBef>
                <a:spcPts val="160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pasan menos tiempo haciendo tareas de casa que los hombres.</a:t>
            </a:r>
            <a:endParaRPr sz="1700" b="1" dirty="0">
              <a:solidFill>
                <a:srgbClr val="000000"/>
              </a:solidFill>
              <a:latin typeface="Arial"/>
              <a:ea typeface="Arial"/>
              <a:cs typeface="Arial"/>
              <a:sym typeface="Arial"/>
            </a:endParaRPr>
          </a:p>
        </p:txBody>
      </p:sp>
      <p:sp>
        <p:nvSpPr>
          <p:cNvPr id="161" name="Google Shape;161;p50"/>
          <p:cNvSpPr txBox="1">
            <a:spLocks noGrp="1"/>
          </p:cNvSpPr>
          <p:nvPr>
            <p:ph type="title"/>
          </p:nvPr>
        </p:nvSpPr>
        <p:spPr>
          <a:xfrm>
            <a:off x="311700" y="292850"/>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solidFill>
                  <a:srgbClr val="FFFFFF"/>
                </a:solidFill>
                <a:latin typeface="Arial"/>
                <a:ea typeface="Arial"/>
                <a:cs typeface="Arial"/>
                <a:sym typeface="Arial"/>
              </a:rPr>
              <a:t>¿Existe la igualdad de género?</a:t>
            </a:r>
            <a:endParaRPr sz="3000">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7ffd2df82_0_22"/>
          <p:cNvSpPr/>
          <p:nvPr/>
        </p:nvSpPr>
        <p:spPr>
          <a:xfrm>
            <a:off x="307825" y="1222224"/>
            <a:ext cx="8510100" cy="3732547"/>
          </a:xfrm>
          <a:prstGeom prst="roundRect">
            <a:avLst>
              <a:gd name="adj" fmla="val 1198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87ffd2df82_0_22"/>
          <p:cNvSpPr txBox="1">
            <a:spLocks noGrp="1"/>
          </p:cNvSpPr>
          <p:nvPr>
            <p:ph type="body" idx="1"/>
          </p:nvPr>
        </p:nvSpPr>
        <p:spPr>
          <a:xfrm>
            <a:off x="322075" y="1254650"/>
            <a:ext cx="8510100" cy="31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FF0000"/>
                </a:solidFill>
                <a:latin typeface="Arial"/>
                <a:ea typeface="Arial"/>
                <a:cs typeface="Arial"/>
                <a:sym typeface="Arial"/>
              </a:rPr>
              <a:t>¿Sí o no?</a:t>
            </a:r>
            <a:endParaRPr sz="2000" b="1" dirty="0">
              <a:solidFill>
                <a:srgbClr val="FF0000"/>
              </a:solidFill>
              <a:latin typeface="Arial"/>
              <a:ea typeface="Arial"/>
              <a:cs typeface="Arial"/>
              <a:sym typeface="Arial"/>
            </a:endParaRPr>
          </a:p>
          <a:p>
            <a:pPr marL="0" lvl="0" indent="0" algn="l" rtl="0">
              <a:spcBef>
                <a:spcPts val="0"/>
              </a:spcBef>
              <a:spcAft>
                <a:spcPts val="0"/>
              </a:spcAft>
              <a:buNone/>
            </a:pPr>
            <a:endParaRPr sz="20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tienen derecho a conducir. </a:t>
            </a:r>
            <a:r>
              <a:rPr lang="en" sz="1700" b="1" dirty="0">
                <a:solidFill>
                  <a:srgbClr val="FF0000"/>
                </a:solidFill>
                <a:latin typeface="Arial"/>
                <a:ea typeface="Arial"/>
                <a:cs typeface="Arial"/>
                <a:sym typeface="Arial"/>
              </a:rPr>
              <a:t>No</a:t>
            </a:r>
            <a:endParaRPr sz="17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Todas las mujeres pueden practicar deportes. </a:t>
            </a:r>
            <a:r>
              <a:rPr lang="en" sz="1700" b="1" dirty="0">
                <a:solidFill>
                  <a:srgbClr val="FF0000"/>
                </a:solidFill>
                <a:latin typeface="Arial"/>
                <a:ea typeface="Arial"/>
                <a:cs typeface="Arial"/>
                <a:sym typeface="Arial"/>
              </a:rPr>
              <a:t>No</a:t>
            </a:r>
            <a:endParaRPr sz="17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no pueden llevar la ropa que quieran. </a:t>
            </a:r>
            <a:r>
              <a:rPr lang="en" sz="1700" b="1" dirty="0">
                <a:solidFill>
                  <a:srgbClr val="FF0000"/>
                </a:solidFill>
                <a:latin typeface="Arial"/>
                <a:ea typeface="Arial"/>
                <a:cs typeface="Arial"/>
                <a:sym typeface="Arial"/>
              </a:rPr>
              <a:t>Sí</a:t>
            </a:r>
            <a:endParaRPr sz="17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pueden ser parte del ejército. </a:t>
            </a:r>
            <a:r>
              <a:rPr lang="en" sz="1700" b="1" dirty="0">
                <a:solidFill>
                  <a:srgbClr val="FF0000"/>
                </a:solidFill>
                <a:latin typeface="Arial"/>
                <a:ea typeface="Arial"/>
                <a:cs typeface="Arial"/>
                <a:sym typeface="Arial"/>
              </a:rPr>
              <a:t>No</a:t>
            </a:r>
            <a:endParaRPr sz="1700" b="1" dirty="0">
              <a:solidFill>
                <a:srgbClr val="FF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b="1" dirty="0">
                <a:solidFill>
                  <a:srgbClr val="000000"/>
                </a:solidFill>
                <a:latin typeface="Arial"/>
                <a:ea typeface="Arial"/>
                <a:cs typeface="Arial"/>
                <a:sym typeface="Arial"/>
              </a:rPr>
              <a:t>Las mujeres pasan menos tiempo haciendo tareas de casa que los hombres.</a:t>
            </a:r>
            <a:endParaRPr sz="1700" b="1" dirty="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r>
              <a:rPr lang="en" sz="1700" b="1" dirty="0">
                <a:solidFill>
                  <a:srgbClr val="FF0000"/>
                </a:solidFill>
                <a:latin typeface="Arial"/>
                <a:ea typeface="Arial"/>
                <a:cs typeface="Arial"/>
                <a:sym typeface="Arial"/>
              </a:rPr>
              <a:t>No, al contrario.</a:t>
            </a:r>
            <a:endParaRPr sz="1700" b="1" dirty="0">
              <a:solidFill>
                <a:srgbClr val="FF0000"/>
              </a:solidFill>
              <a:latin typeface="Arial"/>
              <a:ea typeface="Arial"/>
              <a:cs typeface="Arial"/>
              <a:sym typeface="Arial"/>
            </a:endParaRPr>
          </a:p>
        </p:txBody>
      </p:sp>
      <p:sp>
        <p:nvSpPr>
          <p:cNvPr id="168" name="Google Shape;168;g87ffd2df82_0_22"/>
          <p:cNvSpPr txBox="1">
            <a:spLocks noGrp="1"/>
          </p:cNvSpPr>
          <p:nvPr>
            <p:ph type="title"/>
          </p:nvPr>
        </p:nvSpPr>
        <p:spPr>
          <a:xfrm>
            <a:off x="311700" y="292850"/>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000">
                <a:solidFill>
                  <a:srgbClr val="FFFFFF"/>
                </a:solidFill>
                <a:latin typeface="Arial"/>
                <a:ea typeface="Arial"/>
                <a:cs typeface="Arial"/>
                <a:sym typeface="Arial"/>
              </a:rPr>
              <a:t>¿Existe la igualdad de género?</a:t>
            </a:r>
            <a:endParaRPr sz="3000">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id="{78888E4C-364C-4B4D-8A2E-6F34B144A25C}"/>
              </a:ext>
            </a:extLst>
          </p:cNvPr>
          <p:cNvPicPr>
            <a:picLocks noChangeAspect="1"/>
          </p:cNvPicPr>
          <p:nvPr/>
        </p:nvPicPr>
        <p:blipFill>
          <a:blip r:embed="rId3"/>
          <a:stretch>
            <a:fillRect/>
          </a:stretch>
        </p:blipFill>
        <p:spPr>
          <a:xfrm>
            <a:off x="116503" y="460400"/>
            <a:ext cx="8910994" cy="4434478"/>
          </a:xfrm>
          <a:prstGeom prst="rect">
            <a:avLst/>
          </a:prstGeom>
        </p:spPr>
      </p:pic>
      <p:pic>
        <p:nvPicPr>
          <p:cNvPr id="173" name="Google Shape;173;p52"/>
          <p:cNvPicPr preferRelativeResize="0"/>
          <p:nvPr/>
        </p:nvPicPr>
        <p:blipFill rotWithShape="1">
          <a:blip r:embed="rId4">
            <a:alphaModFix/>
          </a:blip>
          <a:srcRect l="15217" t="52912" r="15797" b="20106"/>
          <a:stretch/>
        </p:blipFill>
        <p:spPr>
          <a:xfrm>
            <a:off x="457201" y="680484"/>
            <a:ext cx="8314660" cy="1573618"/>
          </a:xfrm>
          <a:prstGeom prst="rect">
            <a:avLst/>
          </a:prstGeom>
          <a:noFill/>
          <a:ln>
            <a:noFill/>
          </a:ln>
        </p:spPr>
      </p:pic>
      <p:sp>
        <p:nvSpPr>
          <p:cNvPr id="174" name="Google Shape;174;p52"/>
          <p:cNvSpPr txBox="1"/>
          <p:nvPr/>
        </p:nvSpPr>
        <p:spPr>
          <a:xfrm>
            <a:off x="-22175" y="0"/>
            <a:ext cx="9144000" cy="5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FFFFFF"/>
                </a:solidFill>
                <a:hlinkClick r:id="rId5"/>
              </a:rPr>
              <a:t>https://www2.unwomen.org/es/digital-library/multimedia/2015/9/infographic-gender-equality-where-are-we-today</a:t>
            </a:r>
            <a:endParaRPr sz="1600" b="1">
              <a:solidFill>
                <a:srgbClr val="FFFFFF"/>
              </a:solidFill>
            </a:endParaRPr>
          </a:p>
        </p:txBody>
      </p:sp>
      <p:pic>
        <p:nvPicPr>
          <p:cNvPr id="175" name="Google Shape;175;p52"/>
          <p:cNvPicPr preferRelativeResize="0"/>
          <p:nvPr/>
        </p:nvPicPr>
        <p:blipFill rotWithShape="1">
          <a:blip r:embed="rId6">
            <a:alphaModFix/>
          </a:blip>
          <a:srcRect l="37032" t="35797" r="15666" b="23934"/>
          <a:stretch/>
        </p:blipFill>
        <p:spPr>
          <a:xfrm>
            <a:off x="3118979" y="2254102"/>
            <a:ext cx="5652882" cy="2530549"/>
          </a:xfrm>
          <a:prstGeom prst="rect">
            <a:avLst/>
          </a:prstGeom>
          <a:noFill/>
          <a:ln>
            <a:noFill/>
          </a:ln>
        </p:spPr>
      </p:pic>
      <p:pic>
        <p:nvPicPr>
          <p:cNvPr id="176" name="Google Shape;176;p52"/>
          <p:cNvPicPr preferRelativeResize="0"/>
          <p:nvPr/>
        </p:nvPicPr>
        <p:blipFill rotWithShape="1">
          <a:blip r:embed="rId6">
            <a:alphaModFix/>
          </a:blip>
          <a:srcRect l="14008" t="35409" r="62674" b="23936"/>
          <a:stretch/>
        </p:blipFill>
        <p:spPr>
          <a:xfrm>
            <a:off x="595423" y="2254102"/>
            <a:ext cx="2587978" cy="2530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0F5676E1-F1BE-4AB5-BEA8-709852DA7E0E}"/>
              </a:ext>
            </a:extLst>
          </p:cNvPr>
          <p:cNvPicPr>
            <a:picLocks noChangeAspect="1"/>
          </p:cNvPicPr>
          <p:nvPr/>
        </p:nvPicPr>
        <p:blipFill rotWithShape="1">
          <a:blip r:embed="rId3"/>
          <a:srcRect t="52920" b="14625"/>
          <a:stretch/>
        </p:blipFill>
        <p:spPr>
          <a:xfrm>
            <a:off x="310170" y="615359"/>
            <a:ext cx="8523660" cy="3912782"/>
          </a:xfrm>
          <a:prstGeom prst="rect">
            <a:avLst/>
          </a:prstGeom>
        </p:spPr>
      </p:pic>
    </p:spTree>
    <p:extLst>
      <p:ext uri="{BB962C8B-B14F-4D97-AF65-F5344CB8AC3E}">
        <p14:creationId xmlns:p14="http://schemas.microsoft.com/office/powerpoint/2010/main" val="40071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7e4d2070d3_0_0"/>
          <p:cNvPicPr preferRelativeResize="0"/>
          <p:nvPr/>
        </p:nvPicPr>
        <p:blipFill rotWithShape="1">
          <a:blip r:embed="rId3">
            <a:alphaModFix/>
          </a:blip>
          <a:srcRect/>
          <a:stretch/>
        </p:blipFill>
        <p:spPr>
          <a:xfrm>
            <a:off x="2171525" y="1729200"/>
            <a:ext cx="3658900" cy="1062600"/>
          </a:xfrm>
          <a:prstGeom prst="rect">
            <a:avLst/>
          </a:prstGeom>
          <a:noFill/>
          <a:ln>
            <a:noFill/>
          </a:ln>
        </p:spPr>
      </p:pic>
      <p:pic>
        <p:nvPicPr>
          <p:cNvPr id="182" name="Google Shape;182;g7e4d2070d3_0_0"/>
          <p:cNvPicPr preferRelativeResize="0"/>
          <p:nvPr/>
        </p:nvPicPr>
        <p:blipFill rotWithShape="1">
          <a:blip r:embed="rId4">
            <a:alphaModFix/>
          </a:blip>
          <a:srcRect/>
          <a:stretch/>
        </p:blipFill>
        <p:spPr>
          <a:xfrm>
            <a:off x="2158633" y="2872175"/>
            <a:ext cx="1589491" cy="1062600"/>
          </a:xfrm>
          <a:prstGeom prst="rect">
            <a:avLst/>
          </a:prstGeom>
          <a:noFill/>
          <a:ln>
            <a:noFill/>
          </a:ln>
        </p:spPr>
      </p:pic>
      <p:sp>
        <p:nvSpPr>
          <p:cNvPr id="183" name="Google Shape;183;g7e4d2070d3_0_0"/>
          <p:cNvSpPr/>
          <p:nvPr/>
        </p:nvSpPr>
        <p:spPr>
          <a:xfrm>
            <a:off x="3685475" y="2791800"/>
            <a:ext cx="2235600" cy="99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a:extLst>
              <a:ext uri="{FF2B5EF4-FFF2-40B4-BE49-F238E27FC236}">
                <a16:creationId xmlns:a16="http://schemas.microsoft.com/office/drawing/2014/main" id="{2D94583C-4E95-44FB-8EF1-7E132146FBE8}"/>
              </a:ext>
            </a:extLst>
          </p:cNvPr>
          <p:cNvPicPr>
            <a:picLocks noChangeAspect="1"/>
          </p:cNvPicPr>
          <p:nvPr/>
        </p:nvPicPr>
        <p:blipFill rotWithShape="1">
          <a:blip r:embed="rId3"/>
          <a:srcRect l="43860" b="91938"/>
          <a:stretch/>
        </p:blipFill>
        <p:spPr>
          <a:xfrm>
            <a:off x="4896655" y="0"/>
            <a:ext cx="3768940" cy="765544"/>
          </a:xfrm>
          <a:prstGeom prst="rect">
            <a:avLst/>
          </a:prstGeom>
        </p:spPr>
      </p:pic>
      <p:pic>
        <p:nvPicPr>
          <p:cNvPr id="5" name="Picture 4">
            <a:extLst>
              <a:ext uri="{FF2B5EF4-FFF2-40B4-BE49-F238E27FC236}">
                <a16:creationId xmlns:a16="http://schemas.microsoft.com/office/drawing/2014/main" id="{1CF68CC9-20E6-48E9-9CFD-B2F45E0DEC74}"/>
              </a:ext>
            </a:extLst>
          </p:cNvPr>
          <p:cNvPicPr>
            <a:picLocks noChangeAspect="1"/>
          </p:cNvPicPr>
          <p:nvPr/>
        </p:nvPicPr>
        <p:blipFill rotWithShape="1">
          <a:blip r:embed="rId4"/>
          <a:srcRect t="52920" b="3669"/>
          <a:stretch/>
        </p:blipFill>
        <p:spPr>
          <a:xfrm>
            <a:off x="1001267" y="765544"/>
            <a:ext cx="7141465" cy="43849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3" name="Picture 2">
            <a:extLst>
              <a:ext uri="{FF2B5EF4-FFF2-40B4-BE49-F238E27FC236}">
                <a16:creationId xmlns:a16="http://schemas.microsoft.com/office/drawing/2014/main" id="{1CB6113C-65F6-4C11-BD00-58810022B11D}"/>
              </a:ext>
            </a:extLst>
          </p:cNvPr>
          <p:cNvPicPr>
            <a:picLocks noChangeAspect="1"/>
          </p:cNvPicPr>
          <p:nvPr/>
        </p:nvPicPr>
        <p:blipFill rotWithShape="1">
          <a:blip r:embed="rId3"/>
          <a:srcRect t="13850" b="47494"/>
          <a:stretch/>
        </p:blipFill>
        <p:spPr>
          <a:xfrm>
            <a:off x="1207097" y="946297"/>
            <a:ext cx="7379115" cy="4034645"/>
          </a:xfrm>
          <a:prstGeom prst="rect">
            <a:avLst/>
          </a:prstGeom>
        </p:spPr>
      </p:pic>
      <p:pic>
        <p:nvPicPr>
          <p:cNvPr id="4" name="Picture 3">
            <a:extLst>
              <a:ext uri="{FF2B5EF4-FFF2-40B4-BE49-F238E27FC236}">
                <a16:creationId xmlns:a16="http://schemas.microsoft.com/office/drawing/2014/main" id="{E47DBDB7-E528-4E3D-B122-C0374CC42255}"/>
              </a:ext>
            </a:extLst>
          </p:cNvPr>
          <p:cNvPicPr>
            <a:picLocks noChangeAspect="1"/>
          </p:cNvPicPr>
          <p:nvPr/>
        </p:nvPicPr>
        <p:blipFill rotWithShape="1">
          <a:blip r:embed="rId3"/>
          <a:srcRect l="43860" b="91938"/>
          <a:stretch/>
        </p:blipFill>
        <p:spPr>
          <a:xfrm>
            <a:off x="4896655" y="0"/>
            <a:ext cx="3768940" cy="7655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8" name="Google Shape;105;p43">
            <a:extLst>
              <a:ext uri="{FF2B5EF4-FFF2-40B4-BE49-F238E27FC236}">
                <a16:creationId xmlns:a16="http://schemas.microsoft.com/office/drawing/2014/main" id="{E3E62BA5-8359-4E8D-AF4D-7AE2D5D1687F}"/>
              </a:ext>
            </a:extLst>
          </p:cNvPr>
          <p:cNvSpPr/>
          <p:nvPr/>
        </p:nvSpPr>
        <p:spPr>
          <a:xfrm>
            <a:off x="334975" y="1276550"/>
            <a:ext cx="8520600" cy="3639600"/>
          </a:xfrm>
          <a:prstGeom prst="roundRect">
            <a:avLst>
              <a:gd name="adj" fmla="val 1119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8"/>
          <p:cNvSpPr txBox="1">
            <a:spLocks noGrp="1"/>
          </p:cNvSpPr>
          <p:nvPr>
            <p:ph type="title" idx="4294967295"/>
          </p:nvPr>
        </p:nvSpPr>
        <p:spPr>
          <a:xfrm>
            <a:off x="311700" y="73375"/>
            <a:ext cx="8520600" cy="801000"/>
          </a:xfrm>
          <a:prstGeom prst="rect">
            <a:avLst/>
          </a:prstGeom>
          <a:solidFill>
            <a:srgbClr val="00527D"/>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2800" dirty="0">
                <a:solidFill>
                  <a:srgbClr val="FFFFFF"/>
                </a:solidFill>
                <a:latin typeface="Arial"/>
                <a:ea typeface="Arial"/>
                <a:cs typeface="Arial"/>
                <a:sym typeface="Arial"/>
              </a:rPr>
              <a:t>Juguetes para niños y para niñas</a:t>
            </a:r>
            <a:endParaRPr sz="2800" dirty="0">
              <a:solidFill>
                <a:srgbClr val="FFFFFF"/>
              </a:solidFill>
              <a:latin typeface="Arial"/>
              <a:ea typeface="Arial"/>
              <a:cs typeface="Arial"/>
              <a:sym typeface="Arial"/>
            </a:endParaRPr>
          </a:p>
        </p:txBody>
      </p:sp>
      <p:pic>
        <p:nvPicPr>
          <p:cNvPr id="5" name="Picture 4">
            <a:extLst>
              <a:ext uri="{FF2B5EF4-FFF2-40B4-BE49-F238E27FC236}">
                <a16:creationId xmlns:a16="http://schemas.microsoft.com/office/drawing/2014/main" id="{13859167-EBF2-4B54-811E-850600867270}"/>
              </a:ext>
            </a:extLst>
          </p:cNvPr>
          <p:cNvPicPr>
            <a:picLocks noChangeAspect="1"/>
          </p:cNvPicPr>
          <p:nvPr/>
        </p:nvPicPr>
        <p:blipFill>
          <a:blip r:embed="rId3"/>
          <a:stretch>
            <a:fillRect/>
          </a:stretch>
        </p:blipFill>
        <p:spPr>
          <a:xfrm>
            <a:off x="452366" y="1759040"/>
            <a:ext cx="4011930" cy="2674620"/>
          </a:xfrm>
          <a:prstGeom prst="rect">
            <a:avLst/>
          </a:prstGeom>
        </p:spPr>
      </p:pic>
      <p:pic>
        <p:nvPicPr>
          <p:cNvPr id="7" name="Picture 6">
            <a:extLst>
              <a:ext uri="{FF2B5EF4-FFF2-40B4-BE49-F238E27FC236}">
                <a16:creationId xmlns:a16="http://schemas.microsoft.com/office/drawing/2014/main" id="{6727BF69-920E-4A24-BB30-7F5338250F88}"/>
              </a:ext>
            </a:extLst>
          </p:cNvPr>
          <p:cNvPicPr>
            <a:picLocks noChangeAspect="1"/>
          </p:cNvPicPr>
          <p:nvPr/>
        </p:nvPicPr>
        <p:blipFill rotWithShape="1">
          <a:blip r:embed="rId4"/>
          <a:srcRect l="12339"/>
          <a:stretch/>
        </p:blipFill>
        <p:spPr>
          <a:xfrm>
            <a:off x="4464296" y="1759040"/>
            <a:ext cx="4175871" cy="26746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4" name="Google Shape;105;p43">
            <a:extLst>
              <a:ext uri="{FF2B5EF4-FFF2-40B4-BE49-F238E27FC236}">
                <a16:creationId xmlns:a16="http://schemas.microsoft.com/office/drawing/2014/main" id="{6BA21FAD-4DFA-4037-8E4B-FADA349C79C2}"/>
              </a:ext>
            </a:extLst>
          </p:cNvPr>
          <p:cNvSpPr/>
          <p:nvPr/>
        </p:nvSpPr>
        <p:spPr>
          <a:xfrm>
            <a:off x="318600" y="884664"/>
            <a:ext cx="8520600" cy="3639600"/>
          </a:xfrm>
          <a:prstGeom prst="roundRect">
            <a:avLst>
              <a:gd name="adj" fmla="val 1119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1C6FFB27-D280-406E-AB30-151E8E8D2732}"/>
              </a:ext>
            </a:extLst>
          </p:cNvPr>
          <p:cNvPicPr>
            <a:picLocks noChangeAspect="1"/>
          </p:cNvPicPr>
          <p:nvPr/>
        </p:nvPicPr>
        <p:blipFill rotWithShape="1">
          <a:blip r:embed="rId3"/>
          <a:srcRect l="21486" r="18096"/>
          <a:stretch/>
        </p:blipFill>
        <p:spPr>
          <a:xfrm>
            <a:off x="4683009" y="1203868"/>
            <a:ext cx="2423186" cy="3007989"/>
          </a:xfrm>
          <a:prstGeom prst="rect">
            <a:avLst/>
          </a:prstGeom>
        </p:spPr>
      </p:pic>
      <p:pic>
        <p:nvPicPr>
          <p:cNvPr id="9" name="Picture 8">
            <a:extLst>
              <a:ext uri="{FF2B5EF4-FFF2-40B4-BE49-F238E27FC236}">
                <a16:creationId xmlns:a16="http://schemas.microsoft.com/office/drawing/2014/main" id="{0613B132-150F-4CDB-AD64-4B2B401269B0}"/>
              </a:ext>
            </a:extLst>
          </p:cNvPr>
          <p:cNvPicPr>
            <a:picLocks noChangeAspect="1"/>
          </p:cNvPicPr>
          <p:nvPr/>
        </p:nvPicPr>
        <p:blipFill>
          <a:blip r:embed="rId4"/>
          <a:stretch>
            <a:fillRect/>
          </a:stretch>
        </p:blipFill>
        <p:spPr>
          <a:xfrm>
            <a:off x="2275461" y="1203868"/>
            <a:ext cx="1999059" cy="3007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5;p43">
            <a:extLst>
              <a:ext uri="{FF2B5EF4-FFF2-40B4-BE49-F238E27FC236}">
                <a16:creationId xmlns:a16="http://schemas.microsoft.com/office/drawing/2014/main" id="{7A2F9E1D-522F-4A8A-97F4-072FFA7201A9}"/>
              </a:ext>
            </a:extLst>
          </p:cNvPr>
          <p:cNvSpPr/>
          <p:nvPr/>
        </p:nvSpPr>
        <p:spPr>
          <a:xfrm>
            <a:off x="318600" y="884664"/>
            <a:ext cx="8520600" cy="3639600"/>
          </a:xfrm>
          <a:prstGeom prst="roundRect">
            <a:avLst>
              <a:gd name="adj" fmla="val 1119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29D8099-6B3F-4946-8738-4A6B2579045D}"/>
              </a:ext>
            </a:extLst>
          </p:cNvPr>
          <p:cNvPicPr>
            <a:picLocks noChangeAspect="1"/>
          </p:cNvPicPr>
          <p:nvPr/>
        </p:nvPicPr>
        <p:blipFill>
          <a:blip r:embed="rId3"/>
          <a:stretch>
            <a:fillRect/>
          </a:stretch>
        </p:blipFill>
        <p:spPr>
          <a:xfrm>
            <a:off x="1259845" y="1057727"/>
            <a:ext cx="2195649" cy="3293473"/>
          </a:xfrm>
          <a:prstGeom prst="rect">
            <a:avLst/>
          </a:prstGeom>
        </p:spPr>
      </p:pic>
      <p:pic>
        <p:nvPicPr>
          <p:cNvPr id="8" name="Picture 7">
            <a:extLst>
              <a:ext uri="{FF2B5EF4-FFF2-40B4-BE49-F238E27FC236}">
                <a16:creationId xmlns:a16="http://schemas.microsoft.com/office/drawing/2014/main" id="{0126969F-CE48-47BF-9263-D82E5CD1DACE}"/>
              </a:ext>
            </a:extLst>
          </p:cNvPr>
          <p:cNvPicPr>
            <a:picLocks noChangeAspect="1"/>
          </p:cNvPicPr>
          <p:nvPr/>
        </p:nvPicPr>
        <p:blipFill>
          <a:blip r:embed="rId4"/>
          <a:stretch>
            <a:fillRect/>
          </a:stretch>
        </p:blipFill>
        <p:spPr>
          <a:xfrm>
            <a:off x="3904101" y="1143000"/>
            <a:ext cx="4673754" cy="3115836"/>
          </a:xfrm>
          <a:prstGeom prst="rect">
            <a:avLst/>
          </a:prstGeom>
        </p:spPr>
      </p:pic>
    </p:spTree>
    <p:extLst>
      <p:ext uri="{BB962C8B-B14F-4D97-AF65-F5344CB8AC3E}">
        <p14:creationId xmlns:p14="http://schemas.microsoft.com/office/powerpoint/2010/main" val="122106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3"/>
          <p:cNvSpPr/>
          <p:nvPr/>
        </p:nvSpPr>
        <p:spPr>
          <a:xfrm>
            <a:off x="334975" y="1276550"/>
            <a:ext cx="8520600" cy="3639600"/>
          </a:xfrm>
          <a:prstGeom prst="roundRect">
            <a:avLst>
              <a:gd name="adj" fmla="val 1119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3"/>
          <p:cNvSpPr txBox="1">
            <a:spLocks noGrp="1"/>
          </p:cNvSpPr>
          <p:nvPr>
            <p:ph type="title"/>
          </p:nvPr>
        </p:nvSpPr>
        <p:spPr>
          <a:xfrm>
            <a:off x="311700" y="292850"/>
            <a:ext cx="8520600" cy="804600"/>
          </a:xfrm>
          <a:prstGeom prst="rect">
            <a:avLst/>
          </a:prstGeom>
          <a:solidFill>
            <a:srgbClr val="4A86E8"/>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000">
                <a:solidFill>
                  <a:srgbClr val="FFFFFF"/>
                </a:solidFill>
                <a:latin typeface="Arial"/>
                <a:ea typeface="Arial"/>
                <a:cs typeface="Arial"/>
                <a:sym typeface="Arial"/>
              </a:rPr>
              <a:t>Si eres un niño, no tienes derecho a...</a:t>
            </a:r>
            <a:endParaRPr sz="3000">
              <a:solidFill>
                <a:srgbClr val="FFFFFF"/>
              </a:solidFill>
              <a:latin typeface="Arial"/>
              <a:ea typeface="Arial"/>
              <a:cs typeface="Arial"/>
              <a:sym typeface="Arial"/>
            </a:endParaRPr>
          </a:p>
        </p:txBody>
      </p:sp>
      <p:sp>
        <p:nvSpPr>
          <p:cNvPr id="111" name="Google Shape;111;p43"/>
          <p:cNvSpPr txBox="1">
            <a:spLocks noGrp="1"/>
          </p:cNvSpPr>
          <p:nvPr>
            <p:ph type="body" idx="1"/>
          </p:nvPr>
        </p:nvSpPr>
        <p:spPr>
          <a:xfrm>
            <a:off x="584575" y="1097450"/>
            <a:ext cx="8271000" cy="38304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Jugar con muñecas </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Usar ropa rosa</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Bailar</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Estar triste y llorar</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Mostrar tus emociones</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Tener el pelo largo</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Tener amigas</a:t>
            </a:r>
            <a:endParaRPr sz="2000" b="1" dirty="0">
              <a:solidFill>
                <a:srgbClr val="000000"/>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dirty="0">
                <a:solidFill>
                  <a:srgbClr val="000000"/>
                </a:solidFill>
                <a:latin typeface="Arial"/>
                <a:ea typeface="Arial"/>
                <a:cs typeface="Arial"/>
                <a:sym typeface="Arial"/>
              </a:rPr>
              <a:t>Tener miedo</a:t>
            </a:r>
            <a:endParaRPr sz="2000" b="1"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87ffd2df82_0_4"/>
          <p:cNvSpPr/>
          <p:nvPr/>
        </p:nvSpPr>
        <p:spPr>
          <a:xfrm>
            <a:off x="316875" y="1230675"/>
            <a:ext cx="8520600" cy="3440400"/>
          </a:xfrm>
          <a:prstGeom prst="roundRect">
            <a:avLst>
              <a:gd name="adj" fmla="val 1131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87ffd2df82_0_4"/>
          <p:cNvSpPr txBox="1">
            <a:spLocks noGrp="1"/>
          </p:cNvSpPr>
          <p:nvPr>
            <p:ph type="body" idx="1"/>
          </p:nvPr>
        </p:nvSpPr>
        <p:spPr>
          <a:xfrm>
            <a:off x="416450" y="1221625"/>
            <a:ext cx="8415900" cy="32532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Disfrazarte de un super - héroe</a:t>
            </a:r>
            <a:endParaRPr sz="2000" b="1">
              <a:solidFill>
                <a:srgbClr val="222222"/>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Jugar al fútbol</a:t>
            </a:r>
            <a:endParaRPr sz="2000" b="1">
              <a:solidFill>
                <a:srgbClr val="222222"/>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Ser deportista</a:t>
            </a:r>
            <a:endParaRPr sz="2000" b="1">
              <a:solidFill>
                <a:srgbClr val="222222"/>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Vestirte con pantalones vaqueros</a:t>
            </a:r>
            <a:endParaRPr sz="2000" b="1">
              <a:solidFill>
                <a:srgbClr val="222222"/>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Vestirte de azul, negro o gris</a:t>
            </a:r>
            <a:endParaRPr sz="2000" b="1">
              <a:solidFill>
                <a:srgbClr val="222222"/>
              </a:solidFill>
              <a:latin typeface="Arial"/>
              <a:ea typeface="Arial"/>
              <a:cs typeface="Arial"/>
              <a:sym typeface="Arial"/>
            </a:endParaRPr>
          </a:p>
          <a:p>
            <a:pPr marL="4572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Leer historias de monstruos y dinosaurios</a:t>
            </a:r>
            <a:endParaRPr sz="2000" b="1">
              <a:solidFill>
                <a:srgbClr val="222222"/>
              </a:solidFill>
              <a:latin typeface="Arial"/>
              <a:ea typeface="Arial"/>
              <a:cs typeface="Arial"/>
              <a:sym typeface="Arial"/>
            </a:endParaRPr>
          </a:p>
          <a:p>
            <a:pPr marL="457200" marR="38100" lvl="0" indent="-355600" algn="l" rtl="0">
              <a:lnSpc>
                <a:spcPct val="150000"/>
              </a:lnSpc>
              <a:spcBef>
                <a:spcPts val="0"/>
              </a:spcBef>
              <a:spcAft>
                <a:spcPts val="0"/>
              </a:spcAft>
              <a:buClr>
                <a:srgbClr val="000000"/>
              </a:buClr>
              <a:buSzPts val="2000"/>
              <a:buFont typeface="Arial"/>
              <a:buChar char="★"/>
            </a:pPr>
            <a:r>
              <a:rPr lang="en" sz="2000" b="1">
                <a:solidFill>
                  <a:srgbClr val="222222"/>
                </a:solidFill>
                <a:latin typeface="Arial"/>
                <a:ea typeface="Arial"/>
                <a:cs typeface="Arial"/>
                <a:sym typeface="Arial"/>
              </a:rPr>
              <a:t>Construir casas, reparar camiones y construir aviones</a:t>
            </a:r>
            <a:endParaRPr sz="1900" b="1">
              <a:solidFill>
                <a:srgbClr val="000000"/>
              </a:solidFill>
              <a:latin typeface="Arial"/>
              <a:ea typeface="Arial"/>
              <a:cs typeface="Arial"/>
              <a:sym typeface="Arial"/>
            </a:endParaRPr>
          </a:p>
          <a:p>
            <a:pPr marL="457200" lvl="0" indent="0" algn="l" rtl="0">
              <a:lnSpc>
                <a:spcPct val="150000"/>
              </a:lnSpc>
              <a:spcBef>
                <a:spcPts val="1600"/>
              </a:spcBef>
              <a:spcAft>
                <a:spcPts val="1600"/>
              </a:spcAft>
              <a:buSzPts val="1800"/>
              <a:buNone/>
            </a:pPr>
            <a:endParaRPr sz="2400" b="1">
              <a:solidFill>
                <a:srgbClr val="000000"/>
              </a:solidFill>
              <a:latin typeface="Amatic SC"/>
              <a:ea typeface="Amatic SC"/>
              <a:cs typeface="Amatic SC"/>
              <a:sym typeface="Amatic SC"/>
            </a:endParaRPr>
          </a:p>
        </p:txBody>
      </p:sp>
      <p:sp>
        <p:nvSpPr>
          <p:cNvPr id="118" name="Google Shape;118;g87ffd2df82_0_4"/>
          <p:cNvSpPr txBox="1">
            <a:spLocks noGrp="1"/>
          </p:cNvSpPr>
          <p:nvPr>
            <p:ph type="title"/>
          </p:nvPr>
        </p:nvSpPr>
        <p:spPr>
          <a:xfrm>
            <a:off x="311700" y="292850"/>
            <a:ext cx="8520600" cy="804600"/>
          </a:xfrm>
          <a:prstGeom prst="rect">
            <a:avLst/>
          </a:prstGeom>
          <a:solidFill>
            <a:srgbClr val="4A86E8"/>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000">
                <a:solidFill>
                  <a:srgbClr val="FFFFFF"/>
                </a:solidFill>
                <a:latin typeface="Arial"/>
                <a:ea typeface="Arial"/>
                <a:cs typeface="Arial"/>
                <a:sym typeface="Arial"/>
              </a:rPr>
              <a:t>Si eres un niño, tienes derecho a...</a:t>
            </a:r>
            <a:endParaRPr sz="30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5"/>
          <p:cNvSpPr/>
          <p:nvPr/>
        </p:nvSpPr>
        <p:spPr>
          <a:xfrm>
            <a:off x="311700" y="1249375"/>
            <a:ext cx="8669400" cy="3313500"/>
          </a:xfrm>
          <a:prstGeom prst="roundRect">
            <a:avLst>
              <a:gd name="adj" fmla="val 1174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5"/>
          <p:cNvSpPr txBox="1">
            <a:spLocks noGrp="1"/>
          </p:cNvSpPr>
          <p:nvPr>
            <p:ph type="title"/>
          </p:nvPr>
        </p:nvSpPr>
        <p:spPr>
          <a:xfrm>
            <a:off x="311700" y="292850"/>
            <a:ext cx="8520600" cy="801000"/>
          </a:xfrm>
          <a:prstGeom prst="rect">
            <a:avLst/>
          </a:prstGeom>
          <a:solidFill>
            <a:srgbClr val="F145F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000">
                <a:solidFill>
                  <a:srgbClr val="FFFFFF"/>
                </a:solidFill>
                <a:latin typeface="Arial"/>
                <a:ea typeface="Arial"/>
                <a:cs typeface="Arial"/>
                <a:sym typeface="Arial"/>
              </a:rPr>
              <a:t>Si eres una ni</a:t>
            </a:r>
            <a:r>
              <a:rPr lang="en" sz="3000">
                <a:solidFill>
                  <a:schemeClr val="lt1"/>
                </a:solidFill>
                <a:latin typeface="Arial"/>
                <a:ea typeface="Arial"/>
                <a:cs typeface="Arial"/>
                <a:sym typeface="Arial"/>
              </a:rPr>
              <a:t>ña</a:t>
            </a:r>
            <a:r>
              <a:rPr lang="en" sz="3000">
                <a:solidFill>
                  <a:srgbClr val="FFFFFF"/>
                </a:solidFill>
                <a:latin typeface="Arial"/>
                <a:ea typeface="Arial"/>
                <a:cs typeface="Arial"/>
                <a:sym typeface="Arial"/>
              </a:rPr>
              <a:t>, no puedes...</a:t>
            </a:r>
            <a:endParaRPr sz="3000">
              <a:solidFill>
                <a:srgbClr val="FFFFFF"/>
              </a:solidFill>
              <a:latin typeface="Arial"/>
              <a:ea typeface="Arial"/>
              <a:cs typeface="Arial"/>
              <a:sym typeface="Arial"/>
            </a:endParaRPr>
          </a:p>
        </p:txBody>
      </p:sp>
      <p:sp>
        <p:nvSpPr>
          <p:cNvPr id="125" name="Google Shape;125;p45"/>
          <p:cNvSpPr txBox="1">
            <a:spLocks noGrp="1"/>
          </p:cNvSpPr>
          <p:nvPr>
            <p:ph type="body" idx="1"/>
          </p:nvPr>
        </p:nvSpPr>
        <p:spPr>
          <a:xfrm>
            <a:off x="311700" y="1228675"/>
            <a:ext cx="8706000" cy="3340200"/>
          </a:xfrm>
          <a:prstGeom prst="rect">
            <a:avLst/>
          </a:prstGeom>
          <a:noFill/>
          <a:ln>
            <a:noFill/>
          </a:ln>
        </p:spPr>
        <p:txBody>
          <a:bodyPr spcFirstLastPara="1" wrap="square" lIns="91425" tIns="91425" rIns="91425" bIns="91425" anchor="t" anchorCtr="0">
            <a:noAutofit/>
          </a:bodyPr>
          <a:lstStyle/>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Tener el pelo corto</a:t>
            </a:r>
            <a:endParaRPr sz="1900">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Mancharte, mojarte o ensuciarte</a:t>
            </a:r>
            <a:endParaRPr sz="1900" b="1">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Disfrazarte de pirata o de obrero</a:t>
            </a:r>
            <a:endParaRPr sz="1900" b="1">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Disfrutar de los experimentos científicos</a:t>
            </a:r>
            <a:endParaRPr sz="1900" b="1">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Observar las estrellas, los insectos y las plantas</a:t>
            </a:r>
            <a:endParaRPr sz="1900" b="1">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Soñar con ser bombero o policía</a:t>
            </a:r>
            <a:endParaRPr sz="1900" b="1">
              <a:solidFill>
                <a:srgbClr val="000000"/>
              </a:solidFill>
              <a:latin typeface="Arial"/>
              <a:ea typeface="Arial"/>
              <a:cs typeface="Arial"/>
              <a:sym typeface="Arial"/>
            </a:endParaRPr>
          </a:p>
          <a:p>
            <a:pPr marL="457200" lvl="0" indent="-349250" algn="l" rtl="0">
              <a:lnSpc>
                <a:spcPct val="150000"/>
              </a:lnSpc>
              <a:spcBef>
                <a:spcPts val="0"/>
              </a:spcBef>
              <a:spcAft>
                <a:spcPts val="0"/>
              </a:spcAft>
              <a:buClr>
                <a:srgbClr val="000000"/>
              </a:buClr>
              <a:buSzPts val="1900"/>
              <a:buFont typeface="Arial"/>
              <a:buChar char="★"/>
            </a:pPr>
            <a:r>
              <a:rPr lang="en" sz="1900" b="1">
                <a:solidFill>
                  <a:srgbClr val="000000"/>
                </a:solidFill>
                <a:latin typeface="Arial"/>
                <a:ea typeface="Arial"/>
                <a:cs typeface="Arial"/>
                <a:sym typeface="Arial"/>
              </a:rPr>
              <a:t>Ser imperfecta</a:t>
            </a:r>
            <a:endParaRPr sz="1900" b="1">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751</Words>
  <Application>Microsoft Office PowerPoint</Application>
  <PresentationFormat>On-screen Show (16:9)</PresentationFormat>
  <Paragraphs>91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Amatic SC</vt:lpstr>
      <vt:lpstr>Source Code Pro</vt:lpstr>
      <vt:lpstr>Arial</vt:lpstr>
      <vt:lpstr>Calibri</vt:lpstr>
      <vt:lpstr>Beach Day</vt:lpstr>
      <vt:lpstr>PowerPoint Presentation</vt:lpstr>
      <vt:lpstr>PowerPoint Presentation</vt:lpstr>
      <vt:lpstr>PowerPoint Presentation</vt:lpstr>
      <vt:lpstr>Juguetes para niños y para niñas</vt:lpstr>
      <vt:lpstr>PowerPoint Presentation</vt:lpstr>
      <vt:lpstr>PowerPoint Presentation</vt:lpstr>
      <vt:lpstr>Si eres un niño, no tienes derecho a...</vt:lpstr>
      <vt:lpstr>Si eres un niño, tienes derecho a...</vt:lpstr>
      <vt:lpstr>Si eres una niña, no puedes...</vt:lpstr>
      <vt:lpstr>Si eres una niña, puedes...</vt:lpstr>
      <vt:lpstr>La igualdad</vt:lpstr>
      <vt:lpstr>¿Existe la igualdad de género?</vt:lpstr>
      <vt:lpstr>¿Existe la igualdad de género?</vt:lpstr>
      <vt:lpstr>¿Existe la igualdad de género?</vt:lpstr>
      <vt:lpstr>¿Existe la igualdad de género?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 Langdana</cp:lastModifiedBy>
  <cp:revision>3</cp:revision>
  <dcterms:created xsi:type="dcterms:W3CDTF">2019-09-19T14:00:03Z</dcterms:created>
  <dcterms:modified xsi:type="dcterms:W3CDTF">2020-10-23T15:50:53Z</dcterms:modified>
</cp:coreProperties>
</file>