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Amatic SC" panose="020B0604020202020204" charset="-79"/>
      <p:regular r:id="rId36"/>
      <p:bold r:id="rId37"/>
    </p:embeddedFont>
    <p:embeddedFont>
      <p:font typeface="Arimo"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Open Sans" panose="020B0604020202020204" charset="0"/>
      <p:regular r:id="rId46"/>
      <p:bold r:id="rId47"/>
      <p:italic r:id="rId48"/>
      <p:boldItalic r:id="rId49"/>
    </p:embeddedFont>
    <p:embeddedFont>
      <p:font typeface="Open Sans Light" panose="020B0604020202020204" charset="0"/>
      <p:regular r:id="rId50"/>
      <p:bold r:id="rId51"/>
      <p:italic r:id="rId52"/>
      <p:boldItalic r:id="rId53"/>
    </p:embeddedFont>
    <p:embeddedFont>
      <p:font typeface="Source Code Pro"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jxBD83SHwNNSED2kRWFkDdbI0u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ceipnuestrasenoradelvillar.centros.educa.jcyl.es/sitio/upload/La-mitad-de-Juan.-Gemma-Lineas-y-Africa-Fanlo.-Ed.-La-Galera.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ommons.wikimedia.org/wiki/File:Map_of_Africa.jp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rwandahc.or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rmAutofit/>
          </a:bodyPr>
          <a:lstStyle/>
          <a:p>
            <a:pPr marL="457200" lvl="0" indent="-298450" algn="l" rtl="0">
              <a:lnSpc>
                <a:spcPct val="100000"/>
              </a:lnSpc>
              <a:spcBef>
                <a:spcPts val="0"/>
              </a:spcBef>
              <a:spcAft>
                <a:spcPts val="0"/>
              </a:spcAft>
              <a:buSzPts val="1100"/>
              <a:buNone/>
            </a:pPr>
            <a:r>
              <a:rPr lang="en"/>
              <a:t>Image source: https://pixabay.com/illustrations/equality-gender-woman-duality-sky-2110561/</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152" name="Google Shape;1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170" name="Google Shape;1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200" name="Google Shape;2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218" name="Google Shape;21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247" name="Google Shape;2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80ce20bf9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g80ce20bf91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272" name="Google Shape;27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Images created in Canva</a:t>
            </a:r>
            <a:endParaRPr/>
          </a:p>
        </p:txBody>
      </p:sp>
      <p:sp>
        <p:nvSpPr>
          <p:cNvPr id="309" name="Google Shape;3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Possible follow on story ‘La mitad de Juan’ about ‘boys’ and ‘girls’ games : </a:t>
            </a:r>
            <a:r>
              <a:rPr lang="en" sz="1200" b="0" i="0" u="none" strike="noStrike" cap="none">
                <a:solidFill>
                  <a:srgbClr val="000000"/>
                </a:solidFill>
                <a:latin typeface="Arial"/>
                <a:ea typeface="Arial"/>
                <a:cs typeface="Arial"/>
                <a:sym typeface="Arial"/>
              </a:rPr>
              <a:t>: </a:t>
            </a:r>
            <a:r>
              <a:rPr lang="en" sz="1100" u="sng">
                <a:solidFill>
                  <a:schemeClr val="hlink"/>
                </a:solidFill>
                <a:hlinkClick r:id="rId3"/>
              </a:rPr>
              <a:t>http://ceipnuestrasenoradelvillar.centros.educa.jcyl.es/sitio/upload/La-mitad-de-Juan.-Gemma-Lineas-y-Africa-Fanlo.-Ed.-La-Galera.pdf</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 source:</a:t>
            </a:r>
            <a:r>
              <a:rPr lang="en" u="sng">
                <a:solidFill>
                  <a:srgbClr val="DB4437"/>
                </a:solidFill>
                <a:hlinkClick r:id="rId3">
                  <a:extLst>
                    <a:ext uri="{A12FA001-AC4F-418D-AE19-62706E023703}">
                      <ahyp:hlinkClr xmlns:ahyp="http://schemas.microsoft.com/office/drawing/2018/hyperlinkcolor" val="tx"/>
                    </a:ext>
                  </a:extLst>
                </a:hlinkClick>
              </a:rPr>
              <a:t>https://commons.wikimedia.org/wiki/File:Map_of_Africa.jpg</a:t>
            </a:r>
            <a:endParaRPr/>
          </a:p>
        </p:txBody>
      </p:sp>
      <p:sp>
        <p:nvSpPr>
          <p:cNvPr id="358" name="Google Shape;358;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0ce20bf9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80ce20bf91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a:t>Answer: Over 60%; Sources: https://www.npr.org/sections/goatsandsoda/2016/07/29/487360094/invisibilia-no-one-thought-this-all-womans-debate-team-could-crush-it?t=1581433181878; https://www.unwomen.org/en/news/stories/2018/8/feature-rwanda-women-in-parliament;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Rwandan High Commission </a:t>
            </a:r>
            <a:r>
              <a:rPr lang="en" u="sng">
                <a:solidFill>
                  <a:schemeClr val="hlink"/>
                </a:solidFill>
                <a:hlinkClick r:id="rId3"/>
              </a:rPr>
              <a:t>https://www.rwandahc.org/</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Extension for students: </a:t>
            </a:r>
            <a:r>
              <a:rPr lang="en" sz="1100" b="0" i="0" u="none" strike="noStrike" cap="none">
                <a:solidFill>
                  <a:srgbClr val="000000"/>
                </a:solidFill>
                <a:latin typeface="Arial"/>
                <a:ea typeface="Arial"/>
                <a:cs typeface="Arial"/>
                <a:sym typeface="Arial"/>
              </a:rPr>
              <a:t>What would  you expect </a:t>
            </a:r>
            <a:r>
              <a:rPr lang="en"/>
              <a:t>that would </a:t>
            </a:r>
            <a:r>
              <a:rPr lang="en" sz="1100" b="0" i="0" u="none" strike="noStrike" cap="none">
                <a:solidFill>
                  <a:srgbClr val="000000"/>
                </a:solidFill>
                <a:latin typeface="Arial"/>
                <a:ea typeface="Arial"/>
                <a:cs typeface="Arial"/>
                <a:sym typeface="Arial"/>
              </a:rPr>
              <a:t>change if 60% of MPs in the UK were women?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80ce20bf91_0_0:notes"/>
          <p:cNvSpPr>
            <a:spLocks noGrp="1" noRot="1" noChangeAspect="1"/>
          </p:cNvSpPr>
          <p:nvPr>
            <p:ph type="sldImg" idx="2"/>
          </p:nvPr>
        </p:nvSpPr>
        <p:spPr>
          <a:xfrm>
            <a:off x="1143213" y="626073"/>
            <a:ext cx="4572300" cy="3130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80ce20bf9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80" name="Google Shape;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2"/>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4" name="Google Shape;44;p92"/>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45" name="Google Shape;45;p92"/>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46" name="Google Shape;46;p92"/>
          <p:cNvSpPr txBox="1">
            <a:spLocks noGrp="1"/>
          </p:cNvSpPr>
          <p:nvPr>
            <p:ph type="subTitle" idx="1"/>
          </p:nvPr>
        </p:nvSpPr>
        <p:spPr>
          <a:xfrm>
            <a:off x="265500" y="2845223"/>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7" name="Google Shape;47;p9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marL="914400" lvl="1"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2pPr>
            <a:lvl3pPr marL="1371600" lvl="2"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3pPr>
            <a:lvl4pPr marL="1828800" lvl="3"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4pPr>
            <a:lvl5pPr marL="2286000" lvl="4"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5pPr>
            <a:lvl6pPr marL="2743200" lvl="5"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6pPr>
            <a:lvl7pPr marL="3200400" lvl="6"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7pPr>
            <a:lvl8pPr marL="3657600" lvl="7"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8pPr>
            <a:lvl9pPr marL="4114800" lvl="8" indent="-317500" algn="l">
              <a:lnSpc>
                <a:spcPct val="115000"/>
              </a:lnSpc>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8" name="Google Shape;48;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93"/>
          <p:cNvSpPr txBox="1">
            <a:spLocks noGrp="1"/>
          </p:cNvSpPr>
          <p:nvPr>
            <p:ph type="title" hasCustomPrompt="1"/>
          </p:nvPr>
        </p:nvSpPr>
        <p:spPr>
          <a:xfrm>
            <a:off x="311700" y="1240275"/>
            <a:ext cx="8520600" cy="198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51" name="Google Shape;51;p93"/>
          <p:cNvSpPr txBox="1">
            <a:spLocks noGrp="1"/>
          </p:cNvSpPr>
          <p:nvPr>
            <p:ph type="body" idx="1"/>
          </p:nvPr>
        </p:nvSpPr>
        <p:spPr>
          <a:xfrm>
            <a:off x="311700" y="33046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lnSpc>
                <a:spcPct val="115000"/>
              </a:lnSpc>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52" name="Google Shape;52;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85"/>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3" name="Google Shape;13;p85"/>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 name="Google Shape;14;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g80ce20bf91_0_5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7" name="Google Shape;17;g80ce20bf91_0_5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15000"/>
              </a:lnSpc>
              <a:spcBef>
                <a:spcPts val="360"/>
              </a:spcBef>
              <a:spcAft>
                <a:spcPts val="0"/>
              </a:spcAft>
              <a:buClr>
                <a:schemeClr val="dk1"/>
              </a:buClr>
              <a:buSzPts val="1800"/>
              <a:buChar char="●"/>
              <a:defRPr/>
            </a:lvl1pPr>
            <a:lvl2pPr marL="914400" lvl="1" indent="-342900" algn="l">
              <a:lnSpc>
                <a:spcPct val="115000"/>
              </a:lnSpc>
              <a:spcBef>
                <a:spcPts val="360"/>
              </a:spcBef>
              <a:spcAft>
                <a:spcPts val="0"/>
              </a:spcAft>
              <a:buClr>
                <a:schemeClr val="dk1"/>
              </a:buClr>
              <a:buSzPts val="1800"/>
              <a:buChar char="○"/>
              <a:defRPr/>
            </a:lvl2pPr>
            <a:lvl3pPr marL="1371600" lvl="2" indent="-342900" algn="l">
              <a:lnSpc>
                <a:spcPct val="115000"/>
              </a:lnSpc>
              <a:spcBef>
                <a:spcPts val="360"/>
              </a:spcBef>
              <a:spcAft>
                <a:spcPts val="0"/>
              </a:spcAft>
              <a:buClr>
                <a:schemeClr val="dk1"/>
              </a:buClr>
              <a:buSzPts val="1800"/>
              <a:buChar char="■"/>
              <a:defRPr/>
            </a:lvl3pPr>
            <a:lvl4pPr marL="1828800" lvl="3" indent="-342900" algn="l">
              <a:lnSpc>
                <a:spcPct val="115000"/>
              </a:lnSpc>
              <a:spcBef>
                <a:spcPts val="360"/>
              </a:spcBef>
              <a:spcAft>
                <a:spcPts val="0"/>
              </a:spcAft>
              <a:buClr>
                <a:schemeClr val="dk1"/>
              </a:buClr>
              <a:buSzPts val="1800"/>
              <a:buChar char="●"/>
              <a:defRPr/>
            </a:lvl4pPr>
            <a:lvl5pPr marL="2286000" lvl="4" indent="-342900" algn="l">
              <a:lnSpc>
                <a:spcPct val="115000"/>
              </a:lnSpc>
              <a:spcBef>
                <a:spcPts val="360"/>
              </a:spcBef>
              <a:spcAft>
                <a:spcPts val="0"/>
              </a:spcAft>
              <a:buClr>
                <a:schemeClr val="dk1"/>
              </a:buClr>
              <a:buSzPts val="1800"/>
              <a:buChar char="○"/>
              <a:defRPr/>
            </a:lvl5pPr>
            <a:lvl6pPr marL="2743200" lvl="5" indent="-342900" algn="l">
              <a:lnSpc>
                <a:spcPct val="115000"/>
              </a:lnSpc>
              <a:spcBef>
                <a:spcPts val="360"/>
              </a:spcBef>
              <a:spcAft>
                <a:spcPts val="0"/>
              </a:spcAft>
              <a:buClr>
                <a:schemeClr val="dk1"/>
              </a:buClr>
              <a:buSzPts val="1800"/>
              <a:buChar char="■"/>
              <a:defRPr/>
            </a:lvl6pPr>
            <a:lvl7pPr marL="3200400" lvl="6" indent="-342900" algn="l">
              <a:lnSpc>
                <a:spcPct val="115000"/>
              </a:lnSpc>
              <a:spcBef>
                <a:spcPts val="360"/>
              </a:spcBef>
              <a:spcAft>
                <a:spcPts val="0"/>
              </a:spcAft>
              <a:buClr>
                <a:schemeClr val="dk1"/>
              </a:buClr>
              <a:buSzPts val="1800"/>
              <a:buChar char="●"/>
              <a:defRPr/>
            </a:lvl7pPr>
            <a:lvl8pPr marL="3657600" lvl="7" indent="-342900" algn="l">
              <a:lnSpc>
                <a:spcPct val="115000"/>
              </a:lnSpc>
              <a:spcBef>
                <a:spcPts val="360"/>
              </a:spcBef>
              <a:spcAft>
                <a:spcPts val="0"/>
              </a:spcAft>
              <a:buClr>
                <a:schemeClr val="dk1"/>
              </a:buClr>
              <a:buSzPts val="1800"/>
              <a:buChar char="○"/>
              <a:defRPr/>
            </a:lvl8pPr>
            <a:lvl9pPr marL="4114800" lvl="8" indent="-342900" algn="l">
              <a:lnSpc>
                <a:spcPct val="115000"/>
              </a:lnSpc>
              <a:spcBef>
                <a:spcPts val="360"/>
              </a:spcBef>
              <a:spcAft>
                <a:spcPts val="1600"/>
              </a:spcAft>
              <a:buClr>
                <a:schemeClr val="dk1"/>
              </a:buClr>
              <a:buSzPts val="1800"/>
              <a:buChar char="■"/>
              <a:defRPr/>
            </a:lvl9pPr>
          </a:lstStyle>
          <a:p>
            <a:endParaRPr/>
          </a:p>
        </p:txBody>
      </p:sp>
      <p:sp>
        <p:nvSpPr>
          <p:cNvPr id="18" name="Google Shape;18;g80ce20bf91_0_5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g80ce20bf91_0_5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g80ce20bf91_0_5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
        <p:cNvGrpSpPr/>
        <p:nvPr/>
      </p:nvGrpSpPr>
      <p:grpSpPr>
        <a:xfrm>
          <a:off x="0" y="0"/>
          <a:ext cx="0" cy="0"/>
          <a:chOff x="0" y="0"/>
          <a:chExt cx="0" cy="0"/>
        </a:xfrm>
      </p:grpSpPr>
      <p:sp>
        <p:nvSpPr>
          <p:cNvPr id="22" name="Google Shape;22;p86"/>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23" name="Google Shape;23;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87"/>
          <p:cNvSpPr txBox="1">
            <a:spLocks noGrp="1"/>
          </p:cNvSpPr>
          <p:nvPr>
            <p:ph type="title"/>
          </p:nvPr>
        </p:nvSpPr>
        <p:spPr>
          <a:xfrm>
            <a:off x="304800" y="309350"/>
            <a:ext cx="8537700" cy="74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26" name="Google Shape;26;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8"/>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9" name="Google Shape;29;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89"/>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32" name="Google Shape;32;p89"/>
          <p:cNvSpPr txBox="1">
            <a:spLocks noGrp="1"/>
          </p:cNvSpPr>
          <p:nvPr>
            <p:ph type="body" idx="1"/>
          </p:nvPr>
        </p:nvSpPr>
        <p:spPr>
          <a:xfrm>
            <a:off x="311700" y="1228675"/>
            <a:ext cx="3999900" cy="334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89"/>
          <p:cNvSpPr txBox="1">
            <a:spLocks noGrp="1"/>
          </p:cNvSpPr>
          <p:nvPr>
            <p:ph type="body" idx="2"/>
          </p:nvPr>
        </p:nvSpPr>
        <p:spPr>
          <a:xfrm>
            <a:off x="4832400" y="1228675"/>
            <a:ext cx="3999900" cy="334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9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a:endParaRPr/>
          </a:p>
        </p:txBody>
      </p:sp>
      <p:sp>
        <p:nvSpPr>
          <p:cNvPr id="37" name="Google Shape;37;p9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8" name="Google Shape;38;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91"/>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41" name="Google Shape;41;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rgbClr val="27B8CF"/>
        </a:solidFill>
        <a:effectLst/>
      </p:bgPr>
    </p:bg>
    <p:spTree>
      <p:nvGrpSpPr>
        <p:cNvPr id="1" name="Shape 5"/>
        <p:cNvGrpSpPr/>
        <p:nvPr/>
      </p:nvGrpSpPr>
      <p:grpSpPr>
        <a:xfrm>
          <a:off x="0" y="0"/>
          <a:ext cx="0" cy="0"/>
          <a:chOff x="0" y="0"/>
          <a:chExt cx="0" cy="0"/>
        </a:xfrm>
      </p:grpSpPr>
      <p:sp>
        <p:nvSpPr>
          <p:cNvPr id="6" name="Google Shape;6;p8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1pPr>
            <a:lvl2pPr marR="0" lvl="1"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2pPr>
            <a:lvl3pPr marR="0" lvl="2"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3pPr>
            <a:lvl4pPr marR="0" lvl="3"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4pPr>
            <a:lvl5pPr marR="0" lvl="4"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5pPr>
            <a:lvl6pPr marR="0" lvl="5"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6pPr>
            <a:lvl7pPr marR="0" lvl="6"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7pPr>
            <a:lvl8pPr marR="0" lvl="7"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8pPr>
            <a:lvl9pPr marR="0" lvl="8"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9pPr>
          </a:lstStyle>
          <a:p>
            <a:endParaRPr/>
          </a:p>
        </p:txBody>
      </p:sp>
      <p:sp>
        <p:nvSpPr>
          <p:cNvPr id="7" name="Google Shape;7;p83"/>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8" name="Google Shape;8;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un.org/es/sections/issues-depth/gender-equality/index.html" TargetMode="Externa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1K6CsTefO2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
        <p:cNvGrpSpPr/>
        <p:nvPr/>
      </p:nvGrpSpPr>
      <p:grpSpPr>
        <a:xfrm>
          <a:off x="0" y="0"/>
          <a:ext cx="0" cy="0"/>
          <a:chOff x="0" y="0"/>
          <a:chExt cx="0" cy="0"/>
        </a:xfrm>
      </p:grpSpPr>
      <p:sp>
        <p:nvSpPr>
          <p:cNvPr id="57" name="Google Shape;57;p1"/>
          <p:cNvSpPr/>
          <p:nvPr/>
        </p:nvSpPr>
        <p:spPr>
          <a:xfrm>
            <a:off x="537475" y="768950"/>
            <a:ext cx="3343500" cy="210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 sz="4800" b="1" i="0" u="none" strike="noStrike" cap="none">
                <a:solidFill>
                  <a:srgbClr val="27B8CF"/>
                </a:solidFill>
                <a:latin typeface="Arial"/>
                <a:ea typeface="Arial"/>
                <a:cs typeface="Arial"/>
                <a:sym typeface="Arial"/>
              </a:rPr>
              <a:t>Igualdad de género:</a:t>
            </a:r>
            <a:endParaRPr sz="4800" b="1" i="0" u="none" strike="noStrike" cap="none">
              <a:solidFill>
                <a:srgbClr val="27B8C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27B8CF"/>
                </a:solidFill>
                <a:latin typeface="Arial"/>
                <a:ea typeface="Arial"/>
                <a:cs typeface="Arial"/>
                <a:sym typeface="Arial"/>
              </a:rPr>
              <a:t>Lesson 3</a:t>
            </a:r>
            <a:endParaRPr sz="2400" b="1" i="0" u="none" strike="noStrike" cap="none">
              <a:solidFill>
                <a:srgbClr val="27B8CF"/>
              </a:solidFill>
              <a:latin typeface="Arial"/>
              <a:ea typeface="Arial"/>
              <a:cs typeface="Arial"/>
              <a:sym typeface="Arial"/>
            </a:endParaRPr>
          </a:p>
        </p:txBody>
      </p:sp>
      <p:pic>
        <p:nvPicPr>
          <p:cNvPr id="58" name="Google Shape;58;p1"/>
          <p:cNvPicPr preferRelativeResize="0"/>
          <p:nvPr/>
        </p:nvPicPr>
        <p:blipFill rotWithShape="1">
          <a:blip r:embed="rId3">
            <a:alphaModFix/>
          </a:blip>
          <a:srcRect/>
          <a:stretch/>
        </p:blipFill>
        <p:spPr>
          <a:xfrm>
            <a:off x="4418100" y="0"/>
            <a:ext cx="47259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1"/>
          <p:cNvSpPr/>
          <p:nvPr/>
        </p:nvSpPr>
        <p:spPr>
          <a:xfrm>
            <a:off x="298775" y="1276550"/>
            <a:ext cx="8591700" cy="2860800"/>
          </a:xfrm>
          <a:prstGeom prst="roundRect">
            <a:avLst>
              <a:gd name="adj" fmla="val 1170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6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400" b="0">
                <a:latin typeface="Arial"/>
                <a:ea typeface="Arial"/>
                <a:cs typeface="Arial"/>
                <a:sym typeface="Arial"/>
              </a:rPr>
              <a:t>CONFLICT</a:t>
            </a:r>
            <a:endParaRPr sz="4400" b="0">
              <a:latin typeface="Arial"/>
              <a:ea typeface="Arial"/>
              <a:cs typeface="Arial"/>
              <a:sym typeface="Arial"/>
            </a:endParaRPr>
          </a:p>
        </p:txBody>
      </p:sp>
      <p:sp>
        <p:nvSpPr>
          <p:cNvPr id="149" name="Google Shape;149;p61"/>
          <p:cNvSpPr txBox="1">
            <a:spLocks noGrp="1"/>
          </p:cNvSpPr>
          <p:nvPr>
            <p:ph type="body" idx="1"/>
          </p:nvPr>
        </p:nvSpPr>
        <p:spPr>
          <a:xfrm>
            <a:off x="561325" y="1376125"/>
            <a:ext cx="8084700" cy="319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In 2000, the Resolution 1325 of the UN Security Council acknowledged for the first time the different consequences of war for women and it put emphasis on the necessity to encourage women to participate in country negotiations. </a:t>
            </a:r>
            <a:endParaRPr>
              <a:solidFill>
                <a:srgbClr val="000000"/>
              </a:solidFill>
              <a:latin typeface="Arial"/>
              <a:ea typeface="Arial"/>
              <a:cs typeface="Arial"/>
              <a:sym typeface="Arial"/>
            </a:endParaRPr>
          </a:p>
          <a:p>
            <a:pPr marL="0" lvl="0" indent="0" algn="l" rtl="0">
              <a:lnSpc>
                <a:spcPct val="115000"/>
              </a:lnSpc>
              <a:spcBef>
                <a:spcPts val="1600"/>
              </a:spcBef>
              <a:spcAft>
                <a:spcPts val="1600"/>
              </a:spcAft>
              <a:buSzPts val="1800"/>
              <a:buNone/>
            </a:pPr>
            <a:r>
              <a:rPr lang="en">
                <a:solidFill>
                  <a:srgbClr val="000000"/>
                </a:solidFill>
                <a:latin typeface="Arial"/>
                <a:ea typeface="Arial"/>
                <a:cs typeface="Arial"/>
                <a:sym typeface="Arial"/>
              </a:rPr>
              <a:t>However, only 8% of the participants of the the trial and peace negotiations between 1990 and 2017 were women.</a:t>
            </a:r>
            <a:endParaRPr>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p:nvPr/>
        </p:nvSpPr>
        <p:spPr>
          <a:xfrm>
            <a:off x="298775" y="1276550"/>
            <a:ext cx="8591700" cy="3521028"/>
          </a:xfrm>
          <a:prstGeom prst="roundRect">
            <a:avLst>
              <a:gd name="adj" fmla="val 1170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
          <p:cNvSpPr txBox="1"/>
          <p:nvPr/>
        </p:nvSpPr>
        <p:spPr>
          <a:xfrm>
            <a:off x="4683072" y="1877475"/>
            <a:ext cx="2013900" cy="5238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Pero las mujeres siguen representando más de dos terceras partes de las personas analfabetas a escala mundial</a:t>
            </a:r>
            <a:endParaRPr sz="700" b="0" i="0" u="none" strike="noStrike" cap="none">
              <a:solidFill>
                <a:srgbClr val="000000"/>
              </a:solidFill>
              <a:latin typeface="Arial"/>
              <a:ea typeface="Arial"/>
              <a:cs typeface="Arial"/>
              <a:sym typeface="Arial"/>
            </a:endParaRPr>
          </a:p>
        </p:txBody>
      </p:sp>
      <p:sp>
        <p:nvSpPr>
          <p:cNvPr id="156" name="Google Shape;156;p5"/>
          <p:cNvSpPr txBox="1"/>
          <p:nvPr/>
        </p:nvSpPr>
        <p:spPr>
          <a:xfrm>
            <a:off x="514350" y="1334558"/>
            <a:ext cx="3618600" cy="5238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La tasa de alfabetización entre personas adultas ha aumentado del 76% en 1990 al 86% actualmente</a:t>
            </a:r>
            <a:endParaRPr sz="700" b="0" i="0" u="none" strike="noStrike" cap="none">
              <a:solidFill>
                <a:srgbClr val="000000"/>
              </a:solidFill>
              <a:latin typeface="Arial"/>
              <a:ea typeface="Arial"/>
              <a:cs typeface="Arial"/>
              <a:sym typeface="Arial"/>
            </a:endParaRPr>
          </a:p>
        </p:txBody>
      </p:sp>
      <p:sp>
        <p:nvSpPr>
          <p:cNvPr id="157" name="Google Shape;157;p5"/>
          <p:cNvSpPr txBox="1"/>
          <p:nvPr/>
        </p:nvSpPr>
        <p:spPr>
          <a:xfrm>
            <a:off x="514350" y="428625"/>
            <a:ext cx="6553500" cy="771600"/>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ALFABETIZACIÓN</a:t>
            </a:r>
            <a:endParaRPr sz="700" b="0" i="0" u="none" strike="noStrike" cap="none">
              <a:solidFill>
                <a:srgbClr val="000000"/>
              </a:solidFill>
              <a:latin typeface="Arial"/>
              <a:ea typeface="Arial"/>
              <a:cs typeface="Arial"/>
              <a:sym typeface="Arial"/>
            </a:endParaRPr>
          </a:p>
        </p:txBody>
      </p:sp>
      <p:pic>
        <p:nvPicPr>
          <p:cNvPr id="158" name="Google Shape;158;p5"/>
          <p:cNvPicPr preferRelativeResize="0"/>
          <p:nvPr/>
        </p:nvPicPr>
        <p:blipFill rotWithShape="1">
          <a:blip r:embed="rId3">
            <a:alphaModFix/>
          </a:blip>
          <a:srcRect/>
          <a:stretch/>
        </p:blipFill>
        <p:spPr>
          <a:xfrm>
            <a:off x="7275788" y="1877484"/>
            <a:ext cx="1353861" cy="2920094"/>
          </a:xfrm>
          <a:prstGeom prst="rect">
            <a:avLst/>
          </a:prstGeom>
          <a:noFill/>
          <a:ln>
            <a:noFill/>
          </a:ln>
        </p:spPr>
      </p:pic>
      <p:sp>
        <p:nvSpPr>
          <p:cNvPr id="159" name="Google Shape;159;p5"/>
          <p:cNvSpPr txBox="1"/>
          <p:nvPr/>
        </p:nvSpPr>
        <p:spPr>
          <a:xfrm>
            <a:off x="0" y="4968875"/>
            <a:ext cx="70677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pic>
        <p:nvPicPr>
          <p:cNvPr id="160" name="Google Shape;160;p5" title="Points scored"/>
          <p:cNvPicPr preferRelativeResize="0"/>
          <p:nvPr/>
        </p:nvPicPr>
        <p:blipFill rotWithShape="1">
          <a:blip r:embed="rId4">
            <a:alphaModFix/>
          </a:blip>
          <a:srcRect t="10386"/>
          <a:stretch/>
        </p:blipFill>
        <p:spPr>
          <a:xfrm>
            <a:off x="635150" y="2788550"/>
            <a:ext cx="3377001" cy="1871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3"/>
          <p:cNvSpPr/>
          <p:nvPr/>
        </p:nvSpPr>
        <p:spPr>
          <a:xfrm>
            <a:off x="253500" y="1195050"/>
            <a:ext cx="8578800" cy="3277200"/>
          </a:xfrm>
          <a:prstGeom prst="roundRect">
            <a:avLst>
              <a:gd name="adj" fmla="val 1187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6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000" b="0">
                <a:latin typeface="Arial"/>
                <a:ea typeface="Arial"/>
                <a:cs typeface="Arial"/>
                <a:sym typeface="Arial"/>
              </a:rPr>
              <a:t>LITERACY RATES</a:t>
            </a:r>
            <a:endParaRPr sz="4000" b="0">
              <a:latin typeface="Arial"/>
              <a:ea typeface="Arial"/>
              <a:cs typeface="Arial"/>
              <a:sym typeface="Arial"/>
            </a:endParaRPr>
          </a:p>
        </p:txBody>
      </p:sp>
      <p:sp>
        <p:nvSpPr>
          <p:cNvPr id="167" name="Google Shape;167;p63"/>
          <p:cNvSpPr txBox="1">
            <a:spLocks noGrp="1"/>
          </p:cNvSpPr>
          <p:nvPr>
            <p:ph type="body" idx="1"/>
          </p:nvPr>
        </p:nvSpPr>
        <p:spPr>
          <a:xfrm>
            <a:off x="407400" y="1330850"/>
            <a:ext cx="8013000" cy="323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The literacy rate of adults has increased from 76% in 1990 to 86% in 2018. </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r>
              <a:rPr lang="en">
                <a:solidFill>
                  <a:srgbClr val="000000"/>
                </a:solidFill>
                <a:latin typeface="Arial"/>
                <a:ea typeface="Arial"/>
                <a:cs typeface="Arial"/>
                <a:sym typeface="Arial"/>
              </a:rPr>
              <a:t>However, women represent more than two thirds of the illiterate in the world.  </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r>
              <a:rPr lang="en">
                <a:solidFill>
                  <a:srgbClr val="000000"/>
                </a:solidFill>
                <a:latin typeface="Arial"/>
                <a:ea typeface="Arial"/>
                <a:cs typeface="Arial"/>
                <a:sym typeface="Arial"/>
              </a:rPr>
              <a:t>The rate of literate woman in low-income countries is 56%, compared to 71% in men. </a:t>
            </a:r>
            <a:endParaRPr>
              <a:solidFill>
                <a:srgbClr val="000000"/>
              </a:solidFill>
              <a:latin typeface="Arial"/>
              <a:ea typeface="Arial"/>
              <a:cs typeface="Arial"/>
              <a:sym typeface="Arial"/>
            </a:endParaRPr>
          </a:p>
          <a:p>
            <a:pPr marL="0" lvl="0" indent="0" algn="l" rtl="0">
              <a:lnSpc>
                <a:spcPct val="115000"/>
              </a:lnSpc>
              <a:spcBef>
                <a:spcPts val="1600"/>
              </a:spcBef>
              <a:spcAft>
                <a:spcPts val="1600"/>
              </a:spcAft>
              <a:buSzPts val="1800"/>
              <a:buNone/>
            </a:pPr>
            <a:endParaRPr>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p:nvPr/>
        </p:nvSpPr>
        <p:spPr>
          <a:xfrm>
            <a:off x="253500" y="1195049"/>
            <a:ext cx="8578800" cy="3773825"/>
          </a:xfrm>
          <a:prstGeom prst="roundRect">
            <a:avLst>
              <a:gd name="adj" fmla="val 1187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6"/>
          <p:cNvSpPr txBox="1"/>
          <p:nvPr/>
        </p:nvSpPr>
        <p:spPr>
          <a:xfrm>
            <a:off x="514350" y="1353608"/>
            <a:ext cx="3169800" cy="7905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Todas las regiones en desarrollo han, o han casi, conseguido la paridad de género en la educación primaria</a:t>
            </a:r>
            <a:endParaRPr sz="700" b="0" i="0" u="none" strike="noStrike" cap="none">
              <a:solidFill>
                <a:srgbClr val="000000"/>
              </a:solidFill>
              <a:latin typeface="Arial"/>
              <a:ea typeface="Arial"/>
              <a:cs typeface="Arial"/>
              <a:sym typeface="Arial"/>
            </a:endParaRPr>
          </a:p>
        </p:txBody>
      </p:sp>
      <p:sp>
        <p:nvSpPr>
          <p:cNvPr id="174" name="Google Shape;174;p6"/>
          <p:cNvSpPr txBox="1"/>
          <p:nvPr/>
        </p:nvSpPr>
        <p:spPr>
          <a:xfrm>
            <a:off x="4572000" y="2868019"/>
            <a:ext cx="2018700" cy="23304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1" i="0" u="none" strike="noStrike" cap="none">
                <a:solidFill>
                  <a:srgbClr val="000000"/>
                </a:solidFill>
                <a:latin typeface="Open Sans"/>
                <a:ea typeface="Open Sans"/>
                <a:cs typeface="Open Sans"/>
                <a:sym typeface="Open Sans"/>
              </a:rPr>
              <a:t>70 mujeres jóvenes por cada 100 hombres </a:t>
            </a:r>
            <a:r>
              <a:rPr lang="en" sz="1500" b="1" i="0" u="none" strike="noStrike" cap="none">
                <a:solidFill>
                  <a:schemeClr val="accent1"/>
                </a:solidFill>
                <a:latin typeface="Open Sans"/>
                <a:ea typeface="Open Sans"/>
                <a:cs typeface="Open Sans"/>
                <a:sym typeface="Open Sans"/>
              </a:rPr>
              <a:t>jóvenes</a:t>
            </a:r>
            <a:endParaRPr sz="700" b="0" i="0" u="none" strike="noStrike" cap="none">
              <a:solidFill>
                <a:schemeClr val="accent1"/>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Acaban el bachillerato en países de bajos ingresos</a:t>
            </a:r>
            <a:endParaRPr sz="700" b="0" i="0" u="none" strike="noStrike" cap="none">
              <a:solidFill>
                <a:srgbClr val="000000"/>
              </a:solidFill>
              <a:latin typeface="Arial"/>
              <a:ea typeface="Arial"/>
              <a:cs typeface="Arial"/>
              <a:sym typeface="Arial"/>
            </a:endParaRPr>
          </a:p>
        </p:txBody>
      </p:sp>
      <p:sp>
        <p:nvSpPr>
          <p:cNvPr id="175" name="Google Shape;175;p6"/>
          <p:cNvSpPr txBox="1"/>
          <p:nvPr/>
        </p:nvSpPr>
        <p:spPr>
          <a:xfrm>
            <a:off x="491421" y="165850"/>
            <a:ext cx="5010300" cy="771600"/>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EDUCACIÓN</a:t>
            </a:r>
            <a:endParaRPr sz="700" b="0" i="0" u="none" strike="noStrike" cap="none">
              <a:solidFill>
                <a:srgbClr val="000000"/>
              </a:solidFill>
              <a:latin typeface="Arial"/>
              <a:ea typeface="Arial"/>
              <a:cs typeface="Arial"/>
              <a:sym typeface="Arial"/>
            </a:endParaRPr>
          </a:p>
        </p:txBody>
      </p:sp>
      <p:pic>
        <p:nvPicPr>
          <p:cNvPr id="176" name="Google Shape;176;p6"/>
          <p:cNvPicPr preferRelativeResize="0"/>
          <p:nvPr/>
        </p:nvPicPr>
        <p:blipFill rotWithShape="1">
          <a:blip r:embed="rId3">
            <a:alphaModFix/>
          </a:blip>
          <a:srcRect/>
          <a:stretch/>
        </p:blipFill>
        <p:spPr>
          <a:xfrm>
            <a:off x="7297026" y="1877484"/>
            <a:ext cx="1332625" cy="2920094"/>
          </a:xfrm>
          <a:prstGeom prst="rect">
            <a:avLst/>
          </a:prstGeom>
          <a:noFill/>
          <a:ln>
            <a:noFill/>
          </a:ln>
        </p:spPr>
      </p:pic>
      <p:sp>
        <p:nvSpPr>
          <p:cNvPr id="177" name="Google Shape;177;p6"/>
          <p:cNvSpPr txBox="1"/>
          <p:nvPr/>
        </p:nvSpPr>
        <p:spPr>
          <a:xfrm>
            <a:off x="0" y="4968875"/>
            <a:ext cx="21939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sp>
        <p:nvSpPr>
          <p:cNvPr id="178" name="Google Shape;178;p6"/>
          <p:cNvSpPr txBox="1"/>
          <p:nvPr/>
        </p:nvSpPr>
        <p:spPr>
          <a:xfrm>
            <a:off x="4112189" y="1638884"/>
            <a:ext cx="3374100" cy="7905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Sin embargo, en muchos países la disparidad de género aumenta en la educación secundaria y superior</a:t>
            </a:r>
            <a:endParaRPr sz="700" b="0" i="0" u="none" strike="noStrike" cap="none">
              <a:solidFill>
                <a:srgbClr val="000000"/>
              </a:solidFill>
              <a:latin typeface="Arial"/>
              <a:ea typeface="Arial"/>
              <a:cs typeface="Arial"/>
              <a:sym typeface="Arial"/>
            </a:endParaRPr>
          </a:p>
        </p:txBody>
      </p:sp>
      <p:grpSp>
        <p:nvGrpSpPr>
          <p:cNvPr id="179" name="Google Shape;179;p6"/>
          <p:cNvGrpSpPr/>
          <p:nvPr/>
        </p:nvGrpSpPr>
        <p:grpSpPr>
          <a:xfrm>
            <a:off x="514350" y="3256232"/>
            <a:ext cx="3597869" cy="1372899"/>
            <a:chOff x="0" y="0"/>
            <a:chExt cx="9594318" cy="3661063"/>
          </a:xfrm>
        </p:grpSpPr>
        <p:sp>
          <p:nvSpPr>
            <p:cNvPr id="180" name="Google Shape;180;p6"/>
            <p:cNvSpPr/>
            <p:nvPr/>
          </p:nvSpPr>
          <p:spPr>
            <a:xfrm>
              <a:off x="1433778" y="0"/>
              <a:ext cx="7905020" cy="3138615"/>
            </a:xfrm>
            <a:custGeom>
              <a:avLst/>
              <a:gdLst/>
              <a:ahLst/>
              <a:cxnLst/>
              <a:rect l="l" t="t" r="r" b="b"/>
              <a:pathLst>
                <a:path w="10299700" h="4089400" extrusionOk="0">
                  <a:moveTo>
                    <a:pt x="0" y="0"/>
                  </a:moveTo>
                  <a:lnTo>
                    <a:pt x="12700" y="0"/>
                  </a:lnTo>
                  <a:lnTo>
                    <a:pt x="12700" y="4089400"/>
                  </a:lnTo>
                  <a:lnTo>
                    <a:pt x="0" y="4089400"/>
                  </a:lnTo>
                  <a:close/>
                  <a:moveTo>
                    <a:pt x="2571750" y="0"/>
                  </a:moveTo>
                  <a:lnTo>
                    <a:pt x="2584450" y="0"/>
                  </a:lnTo>
                  <a:lnTo>
                    <a:pt x="2584450" y="4089400"/>
                  </a:lnTo>
                  <a:lnTo>
                    <a:pt x="2571750" y="4089400"/>
                  </a:lnTo>
                  <a:close/>
                  <a:moveTo>
                    <a:pt x="5143500" y="0"/>
                  </a:moveTo>
                  <a:lnTo>
                    <a:pt x="5156200" y="0"/>
                  </a:lnTo>
                  <a:lnTo>
                    <a:pt x="5156200" y="4089400"/>
                  </a:lnTo>
                  <a:lnTo>
                    <a:pt x="5143500" y="4089400"/>
                  </a:lnTo>
                  <a:close/>
                  <a:moveTo>
                    <a:pt x="7715250" y="0"/>
                  </a:moveTo>
                  <a:lnTo>
                    <a:pt x="7727950" y="0"/>
                  </a:lnTo>
                  <a:lnTo>
                    <a:pt x="7727950" y="4089400"/>
                  </a:lnTo>
                  <a:lnTo>
                    <a:pt x="7715250" y="4089400"/>
                  </a:lnTo>
                  <a:close/>
                  <a:moveTo>
                    <a:pt x="10287000" y="0"/>
                  </a:moveTo>
                  <a:lnTo>
                    <a:pt x="10299700" y="0"/>
                  </a:lnTo>
                  <a:lnTo>
                    <a:pt x="10299700" y="4089400"/>
                  </a:lnTo>
                  <a:lnTo>
                    <a:pt x="10287000" y="4089400"/>
                  </a:lnTo>
                  <a:close/>
                </a:path>
              </a:pathLst>
            </a:custGeom>
            <a:solidFill>
              <a:srgbClr val="000000">
                <a:alpha val="23921"/>
              </a:srgbClr>
            </a:solidFill>
            <a:ln>
              <a:noFill/>
            </a:ln>
          </p:spPr>
        </p:sp>
        <p:sp>
          <p:nvSpPr>
            <p:cNvPr id="181" name="Google Shape;181;p6"/>
            <p:cNvSpPr txBox="1"/>
            <p:nvPr/>
          </p:nvSpPr>
          <p:spPr>
            <a:xfrm>
              <a:off x="1351915" y="3237463"/>
              <a:ext cx="173400" cy="423600"/>
            </a:xfrm>
            <a:prstGeom prst="rect">
              <a:avLst/>
            </a:prstGeom>
            <a:noFill/>
            <a:ln>
              <a:noFill/>
            </a:ln>
          </p:spPr>
          <p:txBody>
            <a:bodyPr spcFirstLastPara="1" wrap="square" lIns="0" tIns="0" rIns="0" bIns="0" anchor="t" anchorCtr="0">
              <a:noAutofit/>
            </a:bodyPr>
            <a:lstStyle/>
            <a:p>
              <a:pPr marL="0" marR="0" lvl="0" indent="0" algn="ctr" rtl="0">
                <a:lnSpc>
                  <a:spcPct val="139956"/>
                </a:lnSpc>
                <a:spcBef>
                  <a:spcPts val="0"/>
                </a:spcBef>
                <a:spcAft>
                  <a:spcPts val="0"/>
                </a:spcAft>
                <a:buClr>
                  <a:srgbClr val="000000"/>
                </a:buClr>
                <a:buSzPts val="900"/>
                <a:buFont typeface="Arial"/>
                <a:buNone/>
              </a:pPr>
              <a:r>
                <a:rPr lang="en" sz="900" b="0" i="0" u="none" strike="noStrike" cap="none">
                  <a:solidFill>
                    <a:srgbClr val="000000"/>
                  </a:solidFill>
                  <a:latin typeface="Arimo"/>
                  <a:ea typeface="Arimo"/>
                  <a:cs typeface="Arimo"/>
                  <a:sym typeface="Arimo"/>
                </a:rPr>
                <a:t>0</a:t>
              </a:r>
              <a:endParaRPr sz="700" b="0" i="0" u="none" strike="noStrike" cap="none">
                <a:solidFill>
                  <a:srgbClr val="000000"/>
                </a:solidFill>
                <a:latin typeface="Arial"/>
                <a:ea typeface="Arial"/>
                <a:cs typeface="Arial"/>
                <a:sym typeface="Arial"/>
              </a:endParaRPr>
            </a:p>
          </p:txBody>
        </p:sp>
        <p:sp>
          <p:nvSpPr>
            <p:cNvPr id="182" name="Google Shape;182;p6"/>
            <p:cNvSpPr txBox="1"/>
            <p:nvPr/>
          </p:nvSpPr>
          <p:spPr>
            <a:xfrm>
              <a:off x="3239023" y="3237463"/>
              <a:ext cx="346800" cy="423600"/>
            </a:xfrm>
            <a:prstGeom prst="rect">
              <a:avLst/>
            </a:prstGeom>
            <a:noFill/>
            <a:ln>
              <a:noFill/>
            </a:ln>
          </p:spPr>
          <p:txBody>
            <a:bodyPr spcFirstLastPara="1" wrap="square" lIns="0" tIns="0" rIns="0" bIns="0" anchor="t" anchorCtr="0">
              <a:noAutofit/>
            </a:bodyPr>
            <a:lstStyle/>
            <a:p>
              <a:pPr marL="0" marR="0" lvl="0" indent="0" algn="ctr" rtl="0">
                <a:lnSpc>
                  <a:spcPct val="139956"/>
                </a:lnSpc>
                <a:spcBef>
                  <a:spcPts val="0"/>
                </a:spcBef>
                <a:spcAft>
                  <a:spcPts val="0"/>
                </a:spcAft>
                <a:buClr>
                  <a:srgbClr val="000000"/>
                </a:buClr>
                <a:buSzPts val="900"/>
                <a:buFont typeface="Arial"/>
                <a:buNone/>
              </a:pPr>
              <a:r>
                <a:rPr lang="en" sz="900" b="0" i="0" u="none" strike="noStrike" cap="none">
                  <a:solidFill>
                    <a:srgbClr val="000000"/>
                  </a:solidFill>
                  <a:latin typeface="Arimo"/>
                  <a:ea typeface="Arimo"/>
                  <a:cs typeface="Arimo"/>
                  <a:sym typeface="Arimo"/>
                </a:rPr>
                <a:t>25</a:t>
              </a:r>
              <a:endParaRPr sz="700" b="0" i="0" u="none" strike="noStrike" cap="none">
                <a:solidFill>
                  <a:srgbClr val="000000"/>
                </a:solidFill>
                <a:latin typeface="Arial"/>
                <a:ea typeface="Arial"/>
                <a:cs typeface="Arial"/>
                <a:sym typeface="Arial"/>
              </a:endParaRPr>
            </a:p>
          </p:txBody>
        </p:sp>
        <p:sp>
          <p:nvSpPr>
            <p:cNvPr id="183" name="Google Shape;183;p6"/>
            <p:cNvSpPr txBox="1"/>
            <p:nvPr/>
          </p:nvSpPr>
          <p:spPr>
            <a:xfrm>
              <a:off x="5212867" y="3237463"/>
              <a:ext cx="346800" cy="423600"/>
            </a:xfrm>
            <a:prstGeom prst="rect">
              <a:avLst/>
            </a:prstGeom>
            <a:noFill/>
            <a:ln>
              <a:noFill/>
            </a:ln>
          </p:spPr>
          <p:txBody>
            <a:bodyPr spcFirstLastPara="1" wrap="square" lIns="0" tIns="0" rIns="0" bIns="0" anchor="t" anchorCtr="0">
              <a:noAutofit/>
            </a:bodyPr>
            <a:lstStyle/>
            <a:p>
              <a:pPr marL="0" marR="0" lvl="0" indent="0" algn="ctr" rtl="0">
                <a:lnSpc>
                  <a:spcPct val="139956"/>
                </a:lnSpc>
                <a:spcBef>
                  <a:spcPts val="0"/>
                </a:spcBef>
                <a:spcAft>
                  <a:spcPts val="0"/>
                </a:spcAft>
                <a:buClr>
                  <a:srgbClr val="000000"/>
                </a:buClr>
                <a:buSzPts val="900"/>
                <a:buFont typeface="Arial"/>
                <a:buNone/>
              </a:pPr>
              <a:r>
                <a:rPr lang="en" sz="900" b="0" i="0" u="none" strike="noStrike" cap="none">
                  <a:solidFill>
                    <a:srgbClr val="000000"/>
                  </a:solidFill>
                  <a:latin typeface="Arimo"/>
                  <a:ea typeface="Arimo"/>
                  <a:cs typeface="Arimo"/>
                  <a:sym typeface="Arimo"/>
                </a:rPr>
                <a:t>50</a:t>
              </a:r>
              <a:endParaRPr sz="700" b="0" i="0" u="none" strike="noStrike" cap="none">
                <a:solidFill>
                  <a:srgbClr val="000000"/>
                </a:solidFill>
                <a:latin typeface="Arial"/>
                <a:ea typeface="Arial"/>
                <a:cs typeface="Arial"/>
                <a:sym typeface="Arial"/>
              </a:endParaRPr>
            </a:p>
          </p:txBody>
        </p:sp>
        <p:sp>
          <p:nvSpPr>
            <p:cNvPr id="184" name="Google Shape;184;p6"/>
            <p:cNvSpPr txBox="1"/>
            <p:nvPr/>
          </p:nvSpPr>
          <p:spPr>
            <a:xfrm>
              <a:off x="7186710" y="3237463"/>
              <a:ext cx="346800" cy="423600"/>
            </a:xfrm>
            <a:prstGeom prst="rect">
              <a:avLst/>
            </a:prstGeom>
            <a:noFill/>
            <a:ln>
              <a:noFill/>
            </a:ln>
          </p:spPr>
          <p:txBody>
            <a:bodyPr spcFirstLastPara="1" wrap="square" lIns="0" tIns="0" rIns="0" bIns="0" anchor="t" anchorCtr="0">
              <a:noAutofit/>
            </a:bodyPr>
            <a:lstStyle/>
            <a:p>
              <a:pPr marL="0" marR="0" lvl="0" indent="0" algn="ctr" rtl="0">
                <a:lnSpc>
                  <a:spcPct val="139956"/>
                </a:lnSpc>
                <a:spcBef>
                  <a:spcPts val="0"/>
                </a:spcBef>
                <a:spcAft>
                  <a:spcPts val="0"/>
                </a:spcAft>
                <a:buClr>
                  <a:srgbClr val="000000"/>
                </a:buClr>
                <a:buSzPts val="900"/>
                <a:buFont typeface="Arial"/>
                <a:buNone/>
              </a:pPr>
              <a:r>
                <a:rPr lang="en" sz="900" b="0" i="0" u="none" strike="noStrike" cap="none">
                  <a:solidFill>
                    <a:srgbClr val="000000"/>
                  </a:solidFill>
                  <a:latin typeface="Arimo"/>
                  <a:ea typeface="Arimo"/>
                  <a:cs typeface="Arimo"/>
                  <a:sym typeface="Arimo"/>
                </a:rPr>
                <a:t>75</a:t>
              </a:r>
              <a:endParaRPr sz="700" b="0" i="0" u="none" strike="noStrike" cap="none">
                <a:solidFill>
                  <a:srgbClr val="000000"/>
                </a:solidFill>
                <a:latin typeface="Arial"/>
                <a:ea typeface="Arial"/>
                <a:cs typeface="Arial"/>
                <a:sym typeface="Arial"/>
              </a:endParaRPr>
            </a:p>
          </p:txBody>
        </p:sp>
        <p:sp>
          <p:nvSpPr>
            <p:cNvPr id="185" name="Google Shape;185;p6"/>
            <p:cNvSpPr txBox="1"/>
            <p:nvPr/>
          </p:nvSpPr>
          <p:spPr>
            <a:xfrm>
              <a:off x="9073818" y="3237463"/>
              <a:ext cx="520500" cy="423600"/>
            </a:xfrm>
            <a:prstGeom prst="rect">
              <a:avLst/>
            </a:prstGeom>
            <a:noFill/>
            <a:ln>
              <a:noFill/>
            </a:ln>
          </p:spPr>
          <p:txBody>
            <a:bodyPr spcFirstLastPara="1" wrap="square" lIns="0" tIns="0" rIns="0" bIns="0" anchor="t" anchorCtr="0">
              <a:noAutofit/>
            </a:bodyPr>
            <a:lstStyle/>
            <a:p>
              <a:pPr marL="0" marR="0" lvl="0" indent="0" algn="ctr" rtl="0">
                <a:lnSpc>
                  <a:spcPct val="139956"/>
                </a:lnSpc>
                <a:spcBef>
                  <a:spcPts val="0"/>
                </a:spcBef>
                <a:spcAft>
                  <a:spcPts val="0"/>
                </a:spcAft>
                <a:buClr>
                  <a:srgbClr val="000000"/>
                </a:buClr>
                <a:buSzPts val="900"/>
                <a:buFont typeface="Arial"/>
                <a:buNone/>
              </a:pPr>
              <a:r>
                <a:rPr lang="en" sz="900" b="0" i="0" u="none" strike="noStrike" cap="none">
                  <a:solidFill>
                    <a:srgbClr val="000000"/>
                  </a:solidFill>
                  <a:latin typeface="Arimo"/>
                  <a:ea typeface="Arimo"/>
                  <a:cs typeface="Arimo"/>
                  <a:sym typeface="Arimo"/>
                </a:rPr>
                <a:t>100</a:t>
              </a:r>
              <a:endParaRPr sz="700" b="0" i="0" u="none" strike="noStrike" cap="none">
                <a:solidFill>
                  <a:srgbClr val="000000"/>
                </a:solidFill>
                <a:latin typeface="Arial"/>
                <a:ea typeface="Arial"/>
                <a:cs typeface="Arial"/>
                <a:sym typeface="Arial"/>
              </a:endParaRPr>
            </a:p>
          </p:txBody>
        </p:sp>
        <p:sp>
          <p:nvSpPr>
            <p:cNvPr id="186" name="Google Shape;186;p6"/>
            <p:cNvSpPr txBox="1"/>
            <p:nvPr/>
          </p:nvSpPr>
          <p:spPr>
            <a:xfrm>
              <a:off x="86813" y="465797"/>
              <a:ext cx="1195800" cy="423600"/>
            </a:xfrm>
            <a:prstGeom prst="rect">
              <a:avLst/>
            </a:prstGeom>
            <a:noFill/>
            <a:ln>
              <a:noFill/>
            </a:ln>
          </p:spPr>
          <p:txBody>
            <a:bodyPr spcFirstLastPara="1" wrap="square" lIns="0" tIns="0" rIns="0" bIns="0" anchor="t" anchorCtr="0">
              <a:noAutofit/>
            </a:bodyPr>
            <a:lstStyle/>
            <a:p>
              <a:pPr marL="0" marR="0" lvl="0" indent="0" algn="r" rtl="0">
                <a:lnSpc>
                  <a:spcPct val="139956"/>
                </a:lnSpc>
                <a:spcBef>
                  <a:spcPts val="0"/>
                </a:spcBef>
                <a:spcAft>
                  <a:spcPts val="0"/>
                </a:spcAft>
                <a:buClr>
                  <a:srgbClr val="000000"/>
                </a:buClr>
                <a:buSzPts val="900"/>
                <a:buFont typeface="Arial"/>
                <a:buNone/>
              </a:pPr>
              <a:r>
                <a:rPr lang="en" sz="900" b="0" i="0" u="none" strike="noStrike" cap="none">
                  <a:solidFill>
                    <a:srgbClr val="000000"/>
                  </a:solidFill>
                  <a:latin typeface="Arimo"/>
                  <a:ea typeface="Arimo"/>
                  <a:cs typeface="Arimo"/>
                  <a:sym typeface="Arimo"/>
                </a:rPr>
                <a:t>Mujeres jóvenes</a:t>
              </a:r>
              <a:endParaRPr sz="700" b="0" i="0" u="none" strike="noStrike" cap="none">
                <a:solidFill>
                  <a:srgbClr val="000000"/>
                </a:solidFill>
                <a:latin typeface="Arial"/>
                <a:ea typeface="Arial"/>
                <a:cs typeface="Arial"/>
                <a:sym typeface="Arial"/>
              </a:endParaRPr>
            </a:p>
          </p:txBody>
        </p:sp>
        <p:sp>
          <p:nvSpPr>
            <p:cNvPr id="187" name="Google Shape;187;p6"/>
            <p:cNvSpPr txBox="1"/>
            <p:nvPr/>
          </p:nvSpPr>
          <p:spPr>
            <a:xfrm>
              <a:off x="0" y="2192057"/>
              <a:ext cx="1282800" cy="423600"/>
            </a:xfrm>
            <a:prstGeom prst="rect">
              <a:avLst/>
            </a:prstGeom>
            <a:noFill/>
            <a:ln>
              <a:noFill/>
            </a:ln>
          </p:spPr>
          <p:txBody>
            <a:bodyPr spcFirstLastPara="1" wrap="square" lIns="0" tIns="0" rIns="0" bIns="0" anchor="t" anchorCtr="0">
              <a:noAutofit/>
            </a:bodyPr>
            <a:lstStyle/>
            <a:p>
              <a:pPr marL="0" marR="0" lvl="0" indent="0" algn="r" rtl="0">
                <a:lnSpc>
                  <a:spcPct val="139956"/>
                </a:lnSpc>
                <a:spcBef>
                  <a:spcPts val="0"/>
                </a:spcBef>
                <a:spcAft>
                  <a:spcPts val="0"/>
                </a:spcAft>
                <a:buClr>
                  <a:srgbClr val="000000"/>
                </a:buClr>
                <a:buSzPts val="900"/>
                <a:buFont typeface="Arial"/>
                <a:buNone/>
              </a:pPr>
              <a:r>
                <a:rPr lang="en" sz="900" b="0" i="0" u="none" strike="noStrike" cap="none">
                  <a:solidFill>
                    <a:srgbClr val="000000"/>
                  </a:solidFill>
                  <a:latin typeface="Arimo"/>
                  <a:ea typeface="Arimo"/>
                  <a:cs typeface="Arimo"/>
                  <a:sym typeface="Arimo"/>
                </a:rPr>
                <a:t>Hombres jóvenes</a:t>
              </a:r>
              <a:endParaRPr sz="700" b="0" i="0" u="none" strike="noStrike" cap="none">
                <a:solidFill>
                  <a:srgbClr val="000000"/>
                </a:solidFill>
                <a:latin typeface="Arial"/>
                <a:ea typeface="Arial"/>
                <a:cs typeface="Arial"/>
                <a:sym typeface="Arial"/>
              </a:endParaRPr>
            </a:p>
          </p:txBody>
        </p:sp>
        <p:grpSp>
          <p:nvGrpSpPr>
            <p:cNvPr id="188" name="Google Shape;188;p6"/>
            <p:cNvGrpSpPr/>
            <p:nvPr/>
          </p:nvGrpSpPr>
          <p:grpSpPr>
            <a:xfrm>
              <a:off x="1438652" y="0"/>
              <a:ext cx="7900146" cy="3138614"/>
              <a:chOff x="0" y="0"/>
              <a:chExt cx="10293350" cy="4089400"/>
            </a:xfrm>
          </p:grpSpPr>
          <p:sp>
            <p:nvSpPr>
              <p:cNvPr id="189" name="Google Shape;189;p6"/>
              <p:cNvSpPr/>
              <p:nvPr/>
            </p:nvSpPr>
            <p:spPr>
              <a:xfrm>
                <a:off x="0" y="0"/>
                <a:ext cx="7207250" cy="1840230"/>
              </a:xfrm>
              <a:custGeom>
                <a:avLst/>
                <a:gdLst/>
                <a:ahLst/>
                <a:cxnLst/>
                <a:rect l="l" t="t" r="r" b="b"/>
                <a:pathLst>
                  <a:path w="7207250" h="1840230" extrusionOk="0">
                    <a:moveTo>
                      <a:pt x="0" y="0"/>
                    </a:moveTo>
                    <a:lnTo>
                      <a:pt x="7060032" y="0"/>
                    </a:lnTo>
                    <a:lnTo>
                      <a:pt x="7060032" y="0"/>
                    </a:lnTo>
                    <a:cubicBezTo>
                      <a:pt x="7141339" y="0"/>
                      <a:pt x="7207250" y="65912"/>
                      <a:pt x="7207250" y="147218"/>
                    </a:cubicBezTo>
                    <a:lnTo>
                      <a:pt x="7207250" y="1693012"/>
                    </a:lnTo>
                    <a:cubicBezTo>
                      <a:pt x="7207250" y="1774318"/>
                      <a:pt x="7141339" y="1840230"/>
                      <a:pt x="7060032" y="1840230"/>
                    </a:cubicBezTo>
                    <a:lnTo>
                      <a:pt x="0" y="1840230"/>
                    </a:lnTo>
                    <a:close/>
                  </a:path>
                </a:pathLst>
              </a:custGeom>
              <a:solidFill>
                <a:srgbClr val="7E999E"/>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6"/>
              <p:cNvSpPr/>
              <p:nvPr/>
            </p:nvSpPr>
            <p:spPr>
              <a:xfrm>
                <a:off x="0" y="2249170"/>
                <a:ext cx="10293350" cy="1840230"/>
              </a:xfrm>
              <a:custGeom>
                <a:avLst/>
                <a:gdLst/>
                <a:ahLst/>
                <a:cxnLst/>
                <a:rect l="l" t="t" r="r" b="b"/>
                <a:pathLst>
                  <a:path w="10293350" h="1840230" extrusionOk="0">
                    <a:moveTo>
                      <a:pt x="0" y="0"/>
                    </a:moveTo>
                    <a:lnTo>
                      <a:pt x="10146132" y="0"/>
                    </a:lnTo>
                    <a:cubicBezTo>
                      <a:pt x="10227439" y="0"/>
                      <a:pt x="10293350" y="65912"/>
                      <a:pt x="10293350" y="147218"/>
                    </a:cubicBezTo>
                    <a:lnTo>
                      <a:pt x="10293350" y="1693011"/>
                    </a:lnTo>
                    <a:cubicBezTo>
                      <a:pt x="10293350" y="1774318"/>
                      <a:pt x="10227439" y="1840230"/>
                      <a:pt x="10146132" y="1840230"/>
                    </a:cubicBezTo>
                    <a:lnTo>
                      <a:pt x="0" y="1840230"/>
                    </a:lnTo>
                    <a:close/>
                  </a:path>
                </a:pathLst>
              </a:custGeom>
              <a:solidFill>
                <a:srgbClr val="7E999E"/>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65"/>
          <p:cNvSpPr/>
          <p:nvPr/>
        </p:nvSpPr>
        <p:spPr>
          <a:xfrm>
            <a:off x="311550" y="1068300"/>
            <a:ext cx="8520600" cy="3485700"/>
          </a:xfrm>
          <a:prstGeom prst="roundRect">
            <a:avLst>
              <a:gd name="adj" fmla="val 1428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65"/>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000" b="0">
                <a:latin typeface="Arial"/>
                <a:ea typeface="Arial"/>
                <a:cs typeface="Arial"/>
                <a:sym typeface="Arial"/>
              </a:rPr>
              <a:t>EDUCATION</a:t>
            </a:r>
            <a:endParaRPr sz="4000" b="0">
              <a:latin typeface="Arial"/>
              <a:ea typeface="Arial"/>
              <a:cs typeface="Arial"/>
              <a:sym typeface="Arial"/>
            </a:endParaRPr>
          </a:p>
        </p:txBody>
      </p:sp>
      <p:sp>
        <p:nvSpPr>
          <p:cNvPr id="197" name="Google Shape;197;p65"/>
          <p:cNvSpPr txBox="1">
            <a:spLocks noGrp="1"/>
          </p:cNvSpPr>
          <p:nvPr>
            <p:ph type="body" idx="1"/>
          </p:nvPr>
        </p:nvSpPr>
        <p:spPr>
          <a:xfrm>
            <a:off x="534150" y="1330850"/>
            <a:ext cx="8298000" cy="323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All developing regions have attained or nearly attained equal levels of education between the sexes in primary education.</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r>
              <a:rPr lang="en">
                <a:solidFill>
                  <a:srgbClr val="000000"/>
                </a:solidFill>
                <a:latin typeface="Arial"/>
                <a:ea typeface="Arial"/>
                <a:cs typeface="Arial"/>
                <a:sym typeface="Arial"/>
              </a:rPr>
              <a:t>However, there is a high disparity between the sexes in secondary and further education in numerous countries.</a:t>
            </a:r>
            <a:endParaRPr>
              <a:solidFill>
                <a:srgbClr val="000000"/>
              </a:solidFill>
              <a:latin typeface="Arial"/>
              <a:ea typeface="Arial"/>
              <a:cs typeface="Arial"/>
              <a:sym typeface="Arial"/>
            </a:endParaRPr>
          </a:p>
          <a:p>
            <a:pPr marL="0" lvl="0" indent="0" algn="l" rtl="0">
              <a:lnSpc>
                <a:spcPct val="115000"/>
              </a:lnSpc>
              <a:spcBef>
                <a:spcPts val="1600"/>
              </a:spcBef>
              <a:spcAft>
                <a:spcPts val="1600"/>
              </a:spcAft>
              <a:buSzPts val="1800"/>
              <a:buNone/>
            </a:pPr>
            <a:r>
              <a:rPr lang="en">
                <a:solidFill>
                  <a:srgbClr val="000000"/>
                </a:solidFill>
                <a:latin typeface="Arial"/>
                <a:ea typeface="Arial"/>
                <a:cs typeface="Arial"/>
                <a:sym typeface="Arial"/>
              </a:rPr>
              <a:t>70 girls for each 100 boys receive their International Baccalaureate qualification in low-income countries. </a:t>
            </a:r>
            <a:endParaRPr>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7"/>
          <p:cNvSpPr/>
          <p:nvPr/>
        </p:nvSpPr>
        <p:spPr>
          <a:xfrm>
            <a:off x="311550" y="1068300"/>
            <a:ext cx="8520600" cy="3729278"/>
          </a:xfrm>
          <a:prstGeom prst="roundRect">
            <a:avLst>
              <a:gd name="adj" fmla="val 1428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7"/>
          <p:cNvSpPr txBox="1"/>
          <p:nvPr/>
        </p:nvSpPr>
        <p:spPr>
          <a:xfrm>
            <a:off x="542947" y="345922"/>
            <a:ext cx="7155300" cy="771600"/>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3200"/>
              <a:buFont typeface="Arial"/>
              <a:buNone/>
            </a:pPr>
            <a:r>
              <a:rPr lang="en" sz="3200" b="0" i="0" u="none" strike="noStrike" cap="none">
                <a:solidFill>
                  <a:srgbClr val="000000"/>
                </a:solidFill>
                <a:latin typeface="Arial"/>
                <a:ea typeface="Arial"/>
                <a:cs typeface="Arial"/>
                <a:sym typeface="Arial"/>
              </a:rPr>
              <a:t>PERSONAL DIRECTIVO SUPERIOR</a:t>
            </a:r>
            <a:endParaRPr sz="3200" b="0" i="0" u="none" strike="noStrike" cap="none">
              <a:solidFill>
                <a:srgbClr val="000000"/>
              </a:solidFill>
              <a:latin typeface="Arial"/>
              <a:ea typeface="Arial"/>
              <a:cs typeface="Arial"/>
              <a:sym typeface="Arial"/>
            </a:endParaRPr>
          </a:p>
        </p:txBody>
      </p:sp>
      <p:sp>
        <p:nvSpPr>
          <p:cNvPr id="204" name="Google Shape;204;p7"/>
          <p:cNvSpPr txBox="1"/>
          <p:nvPr/>
        </p:nvSpPr>
        <p:spPr>
          <a:xfrm>
            <a:off x="360485" y="1444662"/>
            <a:ext cx="1682700" cy="13239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1" i="0" u="none" strike="noStrike" cap="none">
                <a:solidFill>
                  <a:srgbClr val="000000"/>
                </a:solidFill>
                <a:latin typeface="Open Sans"/>
                <a:ea typeface="Open Sans"/>
                <a:cs typeface="Open Sans"/>
                <a:sym typeface="Open Sans"/>
              </a:rPr>
              <a:t>33 directoras ejecutivas </a:t>
            </a:r>
            <a:r>
              <a:rPr lang="en" sz="1500" b="0" i="0" u="none" strike="noStrike" cap="none">
                <a:solidFill>
                  <a:srgbClr val="000000"/>
                </a:solidFill>
                <a:latin typeface="Open Sans"/>
                <a:ea typeface="Open Sans"/>
                <a:cs typeface="Open Sans"/>
                <a:sym typeface="Open Sans"/>
              </a:rPr>
              <a:t>lideran actualmente empresas de la lista Fortune 500, frente a la única mujer que aparecía en esa lista en 1998</a:t>
            </a:r>
            <a:endParaRPr sz="700" b="0" i="0" u="none" strike="noStrike" cap="none">
              <a:solidFill>
                <a:srgbClr val="000000"/>
              </a:solidFill>
              <a:latin typeface="Open Sans"/>
              <a:ea typeface="Open Sans"/>
              <a:cs typeface="Open Sans"/>
              <a:sym typeface="Open Sans"/>
            </a:endParaRPr>
          </a:p>
        </p:txBody>
      </p:sp>
      <p:sp>
        <p:nvSpPr>
          <p:cNvPr id="205" name="Google Shape;205;p7"/>
          <p:cNvSpPr txBox="1"/>
          <p:nvPr/>
        </p:nvSpPr>
        <p:spPr>
          <a:xfrm>
            <a:off x="2331300" y="3644848"/>
            <a:ext cx="3521400" cy="5238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No obstante, representan tan sólo un </a:t>
            </a:r>
            <a:r>
              <a:rPr lang="en" sz="1500" b="1" i="0" u="none" strike="noStrike" cap="none">
                <a:solidFill>
                  <a:srgbClr val="000000"/>
                </a:solidFill>
                <a:latin typeface="Open Sans"/>
                <a:ea typeface="Open Sans"/>
                <a:cs typeface="Open Sans"/>
                <a:sym typeface="Open Sans"/>
              </a:rPr>
              <a:t>7%</a:t>
            </a:r>
            <a:r>
              <a:rPr lang="en" sz="1500" b="0" i="0" u="none" strike="noStrike" cap="none">
                <a:solidFill>
                  <a:srgbClr val="000000"/>
                </a:solidFill>
                <a:latin typeface="Open Sans"/>
                <a:ea typeface="Open Sans"/>
                <a:cs typeface="Open Sans"/>
                <a:sym typeface="Open Sans"/>
              </a:rPr>
              <a:t> del personal directivo de la lista</a:t>
            </a:r>
            <a:endParaRPr sz="700" b="0" i="0" u="none" strike="noStrike" cap="none">
              <a:solidFill>
                <a:srgbClr val="000000"/>
              </a:solidFill>
              <a:latin typeface="Arial"/>
              <a:ea typeface="Arial"/>
              <a:cs typeface="Arial"/>
              <a:sym typeface="Arial"/>
            </a:endParaRPr>
          </a:p>
        </p:txBody>
      </p:sp>
      <p:pic>
        <p:nvPicPr>
          <p:cNvPr id="206" name="Google Shape;206;p7"/>
          <p:cNvPicPr preferRelativeResize="0"/>
          <p:nvPr/>
        </p:nvPicPr>
        <p:blipFill rotWithShape="1">
          <a:blip r:embed="rId3">
            <a:alphaModFix/>
          </a:blip>
          <a:srcRect/>
          <a:stretch/>
        </p:blipFill>
        <p:spPr>
          <a:xfrm>
            <a:off x="6198009" y="1877484"/>
            <a:ext cx="2431642" cy="2920094"/>
          </a:xfrm>
          <a:prstGeom prst="rect">
            <a:avLst/>
          </a:prstGeom>
          <a:noFill/>
          <a:ln>
            <a:noFill/>
          </a:ln>
        </p:spPr>
      </p:pic>
      <p:sp>
        <p:nvSpPr>
          <p:cNvPr id="207" name="Google Shape;207;p7"/>
          <p:cNvSpPr txBox="1"/>
          <p:nvPr/>
        </p:nvSpPr>
        <p:spPr>
          <a:xfrm>
            <a:off x="0" y="4968875"/>
            <a:ext cx="19167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pic>
        <p:nvPicPr>
          <p:cNvPr id="208" name="Google Shape;208;p7" title="Points scored"/>
          <p:cNvPicPr preferRelativeResize="0"/>
          <p:nvPr/>
        </p:nvPicPr>
        <p:blipFill rotWithShape="1">
          <a:blip r:embed="rId4">
            <a:alphaModFix/>
          </a:blip>
          <a:srcRect t="18585"/>
          <a:stretch/>
        </p:blipFill>
        <p:spPr>
          <a:xfrm>
            <a:off x="2228272" y="1620007"/>
            <a:ext cx="3784650" cy="17175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67"/>
          <p:cNvSpPr/>
          <p:nvPr/>
        </p:nvSpPr>
        <p:spPr>
          <a:xfrm>
            <a:off x="311700" y="1357450"/>
            <a:ext cx="8520600" cy="1611600"/>
          </a:xfrm>
          <a:prstGeom prst="roundRect">
            <a:avLst>
              <a:gd name="adj" fmla="val 1404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67"/>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000" b="0">
                <a:latin typeface="Arial"/>
                <a:ea typeface="Arial"/>
                <a:cs typeface="Arial"/>
                <a:sym typeface="Arial"/>
              </a:rPr>
              <a:t>MANAGERIAL STAFF</a:t>
            </a:r>
            <a:endParaRPr sz="4000" b="0">
              <a:latin typeface="Arial"/>
              <a:ea typeface="Arial"/>
              <a:cs typeface="Arial"/>
              <a:sym typeface="Arial"/>
            </a:endParaRPr>
          </a:p>
        </p:txBody>
      </p:sp>
      <p:sp>
        <p:nvSpPr>
          <p:cNvPr id="215" name="Google Shape;215;p67"/>
          <p:cNvSpPr txBox="1">
            <a:spLocks noGrp="1"/>
          </p:cNvSpPr>
          <p:nvPr>
            <p:ph type="body" idx="1"/>
          </p:nvPr>
        </p:nvSpPr>
        <p:spPr>
          <a:xfrm>
            <a:off x="552250" y="1448725"/>
            <a:ext cx="8280000" cy="312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In 2019, 33 women held the post of director in one of 500 registered companies, according to the review Fortune, in comparison to only one in 1998.</a:t>
            </a:r>
            <a:endParaRPr>
              <a:solidFill>
                <a:srgbClr val="000000"/>
              </a:solidFill>
              <a:latin typeface="Arial"/>
              <a:ea typeface="Arial"/>
              <a:cs typeface="Arial"/>
              <a:sym typeface="Arial"/>
            </a:endParaRPr>
          </a:p>
          <a:p>
            <a:pPr marL="0" lvl="0" indent="0" algn="l" rtl="0">
              <a:lnSpc>
                <a:spcPct val="115000"/>
              </a:lnSpc>
              <a:spcBef>
                <a:spcPts val="1600"/>
              </a:spcBef>
              <a:spcAft>
                <a:spcPts val="1600"/>
              </a:spcAft>
              <a:buSzPts val="1800"/>
              <a:buNone/>
            </a:pPr>
            <a:r>
              <a:rPr lang="en">
                <a:solidFill>
                  <a:srgbClr val="000000"/>
                </a:solidFill>
                <a:latin typeface="Arial"/>
                <a:ea typeface="Arial"/>
                <a:cs typeface="Arial"/>
                <a:sym typeface="Arial"/>
              </a:rPr>
              <a:t>However, this only represents 7% of all directors of this list.</a:t>
            </a:r>
            <a:endParaRPr>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8"/>
          <p:cNvSpPr/>
          <p:nvPr/>
        </p:nvSpPr>
        <p:spPr>
          <a:xfrm>
            <a:off x="311700" y="1169581"/>
            <a:ext cx="8520600" cy="3669680"/>
          </a:xfrm>
          <a:prstGeom prst="roundRect">
            <a:avLst>
              <a:gd name="adj" fmla="val 1404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8"/>
          <p:cNvSpPr txBox="1"/>
          <p:nvPr/>
        </p:nvSpPr>
        <p:spPr>
          <a:xfrm>
            <a:off x="500297" y="213014"/>
            <a:ext cx="3972000" cy="771600"/>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SALARIOS</a:t>
            </a:r>
            <a:endParaRPr sz="700" b="0" i="0" u="none" strike="noStrike" cap="none">
              <a:solidFill>
                <a:srgbClr val="000000"/>
              </a:solidFill>
              <a:latin typeface="Arial"/>
              <a:ea typeface="Arial"/>
              <a:cs typeface="Arial"/>
              <a:sym typeface="Arial"/>
            </a:endParaRPr>
          </a:p>
        </p:txBody>
      </p:sp>
      <p:sp>
        <p:nvSpPr>
          <p:cNvPr id="222" name="Google Shape;222;p8"/>
          <p:cNvSpPr txBox="1"/>
          <p:nvPr/>
        </p:nvSpPr>
        <p:spPr>
          <a:xfrm>
            <a:off x="4848691" y="3146180"/>
            <a:ext cx="2305200" cy="5238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Además, a nivel mundial, </a:t>
            </a:r>
            <a:r>
              <a:rPr lang="en" sz="1500" b="1" i="0" u="none" strike="noStrike" cap="none">
                <a:solidFill>
                  <a:srgbClr val="000000"/>
                </a:solidFill>
                <a:latin typeface="Open Sans"/>
                <a:ea typeface="Open Sans"/>
                <a:cs typeface="Open Sans"/>
                <a:sym typeface="Open Sans"/>
              </a:rPr>
              <a:t>las mujeres ganan un 23% menos</a:t>
            </a:r>
            <a:r>
              <a:rPr lang="en" sz="1500" b="0" i="0" u="none" strike="noStrike" cap="none">
                <a:solidFill>
                  <a:srgbClr val="000000"/>
                </a:solidFill>
                <a:latin typeface="Open Sans"/>
                <a:ea typeface="Open Sans"/>
                <a:cs typeface="Open Sans"/>
                <a:sym typeface="Open Sans"/>
              </a:rPr>
              <a:t> que los hombres</a:t>
            </a:r>
            <a:endParaRPr sz="700" b="0" i="0" u="none" strike="noStrike" cap="none">
              <a:solidFill>
                <a:srgbClr val="000000"/>
              </a:solidFill>
              <a:latin typeface="Arial"/>
              <a:ea typeface="Arial"/>
              <a:cs typeface="Arial"/>
              <a:sym typeface="Arial"/>
            </a:endParaRPr>
          </a:p>
        </p:txBody>
      </p:sp>
      <p:sp>
        <p:nvSpPr>
          <p:cNvPr id="223" name="Google Shape;223;p8"/>
          <p:cNvSpPr txBox="1"/>
          <p:nvPr/>
        </p:nvSpPr>
        <p:spPr>
          <a:xfrm>
            <a:off x="1125350" y="1387800"/>
            <a:ext cx="4766700" cy="10572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1" i="0" u="none" strike="noStrike" cap="none">
                <a:solidFill>
                  <a:srgbClr val="000000"/>
                </a:solidFill>
                <a:latin typeface="Open Sans"/>
                <a:ea typeface="Open Sans"/>
                <a:cs typeface="Open Sans"/>
                <a:sym typeface="Open Sans"/>
              </a:rPr>
              <a:t>En torno al 49% de las mujeres de todo el mundo en edad de trabajar participan en el mercado laboral</a:t>
            </a:r>
            <a:r>
              <a:rPr lang="en" sz="1500" b="0" i="0" u="none" strike="noStrike" cap="none">
                <a:solidFill>
                  <a:srgbClr val="000000"/>
                </a:solidFill>
                <a:latin typeface="Open Sans"/>
                <a:ea typeface="Open Sans"/>
                <a:cs typeface="Open Sans"/>
                <a:sym typeface="Open Sans"/>
              </a:rPr>
              <a:t>, en comparación con más del 75% de hombres en edad de trabajar</a:t>
            </a:r>
            <a:endParaRPr sz="700" b="0" i="0" u="none" strike="noStrike" cap="none">
              <a:solidFill>
                <a:srgbClr val="000000"/>
              </a:solidFill>
              <a:latin typeface="Arial"/>
              <a:ea typeface="Arial"/>
              <a:cs typeface="Arial"/>
              <a:sym typeface="Arial"/>
            </a:endParaRPr>
          </a:p>
        </p:txBody>
      </p:sp>
      <p:pic>
        <p:nvPicPr>
          <p:cNvPr id="224" name="Google Shape;224;p8"/>
          <p:cNvPicPr preferRelativeResize="0"/>
          <p:nvPr/>
        </p:nvPicPr>
        <p:blipFill rotWithShape="1">
          <a:blip r:embed="rId3">
            <a:alphaModFix/>
          </a:blip>
          <a:srcRect/>
          <a:stretch/>
        </p:blipFill>
        <p:spPr>
          <a:xfrm>
            <a:off x="7530633" y="1877484"/>
            <a:ext cx="1099017" cy="2920094"/>
          </a:xfrm>
          <a:prstGeom prst="rect">
            <a:avLst/>
          </a:prstGeom>
          <a:noFill/>
          <a:ln>
            <a:noFill/>
          </a:ln>
        </p:spPr>
      </p:pic>
      <p:sp>
        <p:nvSpPr>
          <p:cNvPr id="225" name="Google Shape;225;p8"/>
          <p:cNvSpPr txBox="1"/>
          <p:nvPr/>
        </p:nvSpPr>
        <p:spPr>
          <a:xfrm>
            <a:off x="-12876" y="4968875"/>
            <a:ext cx="18819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grpSp>
        <p:nvGrpSpPr>
          <p:cNvPr id="226" name="Google Shape;226;p8"/>
          <p:cNvGrpSpPr/>
          <p:nvPr/>
        </p:nvGrpSpPr>
        <p:grpSpPr>
          <a:xfrm>
            <a:off x="514350" y="2842230"/>
            <a:ext cx="3822429" cy="1786890"/>
            <a:chOff x="0" y="0"/>
            <a:chExt cx="10193143" cy="4765041"/>
          </a:xfrm>
        </p:grpSpPr>
        <p:sp>
          <p:nvSpPr>
            <p:cNvPr id="227" name="Google Shape;227;p8"/>
            <p:cNvSpPr/>
            <p:nvPr/>
          </p:nvSpPr>
          <p:spPr>
            <a:xfrm>
              <a:off x="164493" y="0"/>
              <a:ext cx="9737028" cy="4395070"/>
            </a:xfrm>
            <a:custGeom>
              <a:avLst/>
              <a:gdLst/>
              <a:ahLst/>
              <a:cxnLst/>
              <a:rect l="l" t="t" r="r" b="b"/>
              <a:pathLst>
                <a:path w="18371751" h="8292584" extrusionOk="0">
                  <a:moveTo>
                    <a:pt x="0" y="0"/>
                  </a:moveTo>
                  <a:lnTo>
                    <a:pt x="12700" y="0"/>
                  </a:lnTo>
                  <a:lnTo>
                    <a:pt x="12700" y="8292584"/>
                  </a:lnTo>
                  <a:lnTo>
                    <a:pt x="0" y="8292584"/>
                  </a:lnTo>
                  <a:close/>
                  <a:moveTo>
                    <a:pt x="4589763" y="0"/>
                  </a:moveTo>
                  <a:lnTo>
                    <a:pt x="4602463" y="0"/>
                  </a:lnTo>
                  <a:lnTo>
                    <a:pt x="4602463" y="8292584"/>
                  </a:lnTo>
                  <a:lnTo>
                    <a:pt x="4589763" y="8292584"/>
                  </a:lnTo>
                  <a:close/>
                  <a:moveTo>
                    <a:pt x="9179526" y="0"/>
                  </a:moveTo>
                  <a:lnTo>
                    <a:pt x="9192226" y="0"/>
                  </a:lnTo>
                  <a:lnTo>
                    <a:pt x="9192226" y="8292584"/>
                  </a:lnTo>
                  <a:lnTo>
                    <a:pt x="9179526" y="8292584"/>
                  </a:lnTo>
                  <a:close/>
                  <a:moveTo>
                    <a:pt x="13769288" y="0"/>
                  </a:moveTo>
                  <a:lnTo>
                    <a:pt x="13781988" y="0"/>
                  </a:lnTo>
                  <a:lnTo>
                    <a:pt x="13781988" y="8292584"/>
                  </a:lnTo>
                  <a:lnTo>
                    <a:pt x="13769288" y="8292584"/>
                  </a:lnTo>
                  <a:close/>
                  <a:moveTo>
                    <a:pt x="18359051" y="0"/>
                  </a:moveTo>
                  <a:lnTo>
                    <a:pt x="18371751" y="0"/>
                  </a:lnTo>
                  <a:lnTo>
                    <a:pt x="18371751" y="8292584"/>
                  </a:lnTo>
                  <a:lnTo>
                    <a:pt x="18359051" y="8292584"/>
                  </a:lnTo>
                  <a:close/>
                </a:path>
              </a:pathLst>
            </a:custGeom>
            <a:solidFill>
              <a:srgbClr val="000000">
                <a:alpha val="23921"/>
              </a:srgbClr>
            </a:solidFill>
            <a:ln>
              <a:noFill/>
            </a:ln>
          </p:spPr>
        </p:sp>
        <p:sp>
          <p:nvSpPr>
            <p:cNvPr id="228" name="Google Shape;228;p8"/>
            <p:cNvSpPr txBox="1"/>
            <p:nvPr/>
          </p:nvSpPr>
          <p:spPr>
            <a:xfrm>
              <a:off x="11908" y="4473441"/>
              <a:ext cx="312000" cy="291600"/>
            </a:xfrm>
            <a:prstGeom prst="rect">
              <a:avLst/>
            </a:prstGeom>
            <a:noFill/>
            <a:ln>
              <a:noFill/>
            </a:ln>
          </p:spPr>
          <p:txBody>
            <a:bodyPr spcFirstLastPara="1" wrap="square" lIns="0" tIns="0" rIns="0" bIns="0" anchor="t" anchorCtr="0">
              <a:noAutofit/>
            </a:bodyPr>
            <a:lstStyle/>
            <a:p>
              <a:pPr marL="0" marR="0" lvl="0" indent="0" algn="ctr" rtl="0">
                <a:lnSpc>
                  <a:spcPct val="140031"/>
                </a:lnSpc>
                <a:spcBef>
                  <a:spcPts val="0"/>
                </a:spcBef>
                <a:spcAft>
                  <a:spcPts val="0"/>
                </a:spcAft>
                <a:buClr>
                  <a:srgbClr val="000000"/>
                </a:buClr>
                <a:buSzPts val="600"/>
                <a:buFont typeface="Arial"/>
                <a:buNone/>
              </a:pPr>
              <a:r>
                <a:rPr lang="en" sz="600" b="0" i="0" u="none" strike="noStrike" cap="none">
                  <a:solidFill>
                    <a:srgbClr val="000000"/>
                  </a:solidFill>
                  <a:latin typeface="Arimo"/>
                  <a:ea typeface="Arimo"/>
                  <a:cs typeface="Arimo"/>
                  <a:sym typeface="Arimo"/>
                </a:rPr>
                <a:t>0%</a:t>
              </a:r>
              <a:endParaRPr sz="700" b="0" i="0" u="none" strike="noStrike" cap="none">
                <a:solidFill>
                  <a:srgbClr val="000000"/>
                </a:solidFill>
                <a:latin typeface="Arial"/>
                <a:ea typeface="Arial"/>
                <a:cs typeface="Arial"/>
                <a:sym typeface="Arial"/>
              </a:endParaRPr>
            </a:p>
          </p:txBody>
        </p:sp>
        <p:sp>
          <p:nvSpPr>
            <p:cNvPr id="229" name="Google Shape;229;p8"/>
            <p:cNvSpPr txBox="1"/>
            <p:nvPr/>
          </p:nvSpPr>
          <p:spPr>
            <a:xfrm>
              <a:off x="2389210" y="4473441"/>
              <a:ext cx="432000" cy="291600"/>
            </a:xfrm>
            <a:prstGeom prst="rect">
              <a:avLst/>
            </a:prstGeom>
            <a:noFill/>
            <a:ln>
              <a:noFill/>
            </a:ln>
          </p:spPr>
          <p:txBody>
            <a:bodyPr spcFirstLastPara="1" wrap="square" lIns="0" tIns="0" rIns="0" bIns="0" anchor="t" anchorCtr="0">
              <a:noAutofit/>
            </a:bodyPr>
            <a:lstStyle/>
            <a:p>
              <a:pPr marL="0" marR="0" lvl="0" indent="0" algn="ctr" rtl="0">
                <a:lnSpc>
                  <a:spcPct val="140031"/>
                </a:lnSpc>
                <a:spcBef>
                  <a:spcPts val="0"/>
                </a:spcBef>
                <a:spcAft>
                  <a:spcPts val="0"/>
                </a:spcAft>
                <a:buClr>
                  <a:srgbClr val="000000"/>
                </a:buClr>
                <a:buSzPts val="600"/>
                <a:buFont typeface="Arial"/>
                <a:buNone/>
              </a:pPr>
              <a:r>
                <a:rPr lang="en" sz="600" b="0" i="0" u="none" strike="noStrike" cap="none">
                  <a:solidFill>
                    <a:srgbClr val="000000"/>
                  </a:solidFill>
                  <a:latin typeface="Arimo"/>
                  <a:ea typeface="Arimo"/>
                  <a:cs typeface="Arimo"/>
                  <a:sym typeface="Arimo"/>
                </a:rPr>
                <a:t>25%</a:t>
              </a:r>
              <a:endParaRPr sz="700" b="0" i="0" u="none" strike="noStrike" cap="none">
                <a:solidFill>
                  <a:srgbClr val="000000"/>
                </a:solidFill>
                <a:latin typeface="Arial"/>
                <a:ea typeface="Arial"/>
                <a:cs typeface="Arial"/>
                <a:sym typeface="Arial"/>
              </a:endParaRPr>
            </a:p>
          </p:txBody>
        </p:sp>
        <p:sp>
          <p:nvSpPr>
            <p:cNvPr id="230" name="Google Shape;230;p8"/>
            <p:cNvSpPr txBox="1"/>
            <p:nvPr/>
          </p:nvSpPr>
          <p:spPr>
            <a:xfrm>
              <a:off x="4826525" y="4473441"/>
              <a:ext cx="432000" cy="291600"/>
            </a:xfrm>
            <a:prstGeom prst="rect">
              <a:avLst/>
            </a:prstGeom>
            <a:noFill/>
            <a:ln>
              <a:noFill/>
            </a:ln>
          </p:spPr>
          <p:txBody>
            <a:bodyPr spcFirstLastPara="1" wrap="square" lIns="0" tIns="0" rIns="0" bIns="0" anchor="t" anchorCtr="0">
              <a:noAutofit/>
            </a:bodyPr>
            <a:lstStyle/>
            <a:p>
              <a:pPr marL="0" marR="0" lvl="0" indent="0" algn="ctr" rtl="0">
                <a:lnSpc>
                  <a:spcPct val="140031"/>
                </a:lnSpc>
                <a:spcBef>
                  <a:spcPts val="0"/>
                </a:spcBef>
                <a:spcAft>
                  <a:spcPts val="0"/>
                </a:spcAft>
                <a:buClr>
                  <a:srgbClr val="000000"/>
                </a:buClr>
                <a:buSzPts val="600"/>
                <a:buFont typeface="Arial"/>
                <a:buNone/>
              </a:pPr>
              <a:r>
                <a:rPr lang="en" sz="600" b="0" i="0" u="none" strike="noStrike" cap="none">
                  <a:solidFill>
                    <a:srgbClr val="000000"/>
                  </a:solidFill>
                  <a:latin typeface="Arimo"/>
                  <a:ea typeface="Arimo"/>
                  <a:cs typeface="Arimo"/>
                  <a:sym typeface="Arimo"/>
                </a:rPr>
                <a:t>50%</a:t>
              </a:r>
              <a:endParaRPr sz="700" b="0" i="0" u="none" strike="noStrike" cap="none">
                <a:solidFill>
                  <a:srgbClr val="000000"/>
                </a:solidFill>
                <a:latin typeface="Arial"/>
                <a:ea typeface="Arial"/>
                <a:cs typeface="Arial"/>
                <a:sym typeface="Arial"/>
              </a:endParaRPr>
            </a:p>
          </p:txBody>
        </p:sp>
        <p:sp>
          <p:nvSpPr>
            <p:cNvPr id="231" name="Google Shape;231;p8"/>
            <p:cNvSpPr txBox="1"/>
            <p:nvPr/>
          </p:nvSpPr>
          <p:spPr>
            <a:xfrm>
              <a:off x="7263840" y="4473441"/>
              <a:ext cx="432000" cy="291600"/>
            </a:xfrm>
            <a:prstGeom prst="rect">
              <a:avLst/>
            </a:prstGeom>
            <a:noFill/>
            <a:ln>
              <a:noFill/>
            </a:ln>
          </p:spPr>
          <p:txBody>
            <a:bodyPr spcFirstLastPara="1" wrap="square" lIns="0" tIns="0" rIns="0" bIns="0" anchor="t" anchorCtr="0">
              <a:noAutofit/>
            </a:bodyPr>
            <a:lstStyle/>
            <a:p>
              <a:pPr marL="0" marR="0" lvl="0" indent="0" algn="ctr" rtl="0">
                <a:lnSpc>
                  <a:spcPct val="140031"/>
                </a:lnSpc>
                <a:spcBef>
                  <a:spcPts val="0"/>
                </a:spcBef>
                <a:spcAft>
                  <a:spcPts val="0"/>
                </a:spcAft>
                <a:buClr>
                  <a:srgbClr val="000000"/>
                </a:buClr>
                <a:buSzPts val="600"/>
                <a:buFont typeface="Arial"/>
                <a:buNone/>
              </a:pPr>
              <a:r>
                <a:rPr lang="en" sz="600" b="0" i="0" u="none" strike="noStrike" cap="none">
                  <a:solidFill>
                    <a:srgbClr val="000000"/>
                  </a:solidFill>
                  <a:latin typeface="Arimo"/>
                  <a:ea typeface="Arimo"/>
                  <a:cs typeface="Arimo"/>
                  <a:sym typeface="Arimo"/>
                </a:rPr>
                <a:t>75%</a:t>
              </a:r>
              <a:endParaRPr sz="700" b="0" i="0" u="none" strike="noStrike" cap="none">
                <a:solidFill>
                  <a:srgbClr val="000000"/>
                </a:solidFill>
                <a:latin typeface="Arial"/>
                <a:ea typeface="Arial"/>
                <a:cs typeface="Arial"/>
                <a:sym typeface="Arial"/>
              </a:endParaRPr>
            </a:p>
          </p:txBody>
        </p:sp>
        <p:sp>
          <p:nvSpPr>
            <p:cNvPr id="232" name="Google Shape;232;p8"/>
            <p:cNvSpPr txBox="1"/>
            <p:nvPr/>
          </p:nvSpPr>
          <p:spPr>
            <a:xfrm>
              <a:off x="9641143" y="4473441"/>
              <a:ext cx="552000" cy="291600"/>
            </a:xfrm>
            <a:prstGeom prst="rect">
              <a:avLst/>
            </a:prstGeom>
            <a:noFill/>
            <a:ln>
              <a:noFill/>
            </a:ln>
          </p:spPr>
          <p:txBody>
            <a:bodyPr spcFirstLastPara="1" wrap="square" lIns="0" tIns="0" rIns="0" bIns="0" anchor="t" anchorCtr="0">
              <a:noAutofit/>
            </a:bodyPr>
            <a:lstStyle/>
            <a:p>
              <a:pPr marL="0" marR="0" lvl="0" indent="0" algn="ctr" rtl="0">
                <a:lnSpc>
                  <a:spcPct val="140031"/>
                </a:lnSpc>
                <a:spcBef>
                  <a:spcPts val="0"/>
                </a:spcBef>
                <a:spcAft>
                  <a:spcPts val="0"/>
                </a:spcAft>
                <a:buClr>
                  <a:srgbClr val="000000"/>
                </a:buClr>
                <a:buSzPts val="600"/>
                <a:buFont typeface="Arial"/>
                <a:buNone/>
              </a:pPr>
              <a:r>
                <a:rPr lang="en" sz="600" b="0" i="0" u="none" strike="noStrike" cap="none">
                  <a:solidFill>
                    <a:srgbClr val="000000"/>
                  </a:solidFill>
                  <a:latin typeface="Arimo"/>
                  <a:ea typeface="Arimo"/>
                  <a:cs typeface="Arimo"/>
                  <a:sym typeface="Arimo"/>
                </a:rPr>
                <a:t>100%</a:t>
              </a:r>
              <a:endParaRPr sz="700" b="0" i="0" u="none" strike="noStrike" cap="none">
                <a:solidFill>
                  <a:srgbClr val="000000"/>
                </a:solidFill>
                <a:latin typeface="Arial"/>
                <a:ea typeface="Arial"/>
                <a:cs typeface="Arial"/>
                <a:sym typeface="Arial"/>
              </a:endParaRPr>
            </a:p>
          </p:txBody>
        </p:sp>
        <p:sp>
          <p:nvSpPr>
            <p:cNvPr id="233" name="Google Shape;233;p8"/>
            <p:cNvSpPr txBox="1"/>
            <p:nvPr/>
          </p:nvSpPr>
          <p:spPr>
            <a:xfrm>
              <a:off x="0" y="825928"/>
              <a:ext cx="60000" cy="291600"/>
            </a:xfrm>
            <a:prstGeom prst="rect">
              <a:avLst/>
            </a:prstGeom>
            <a:noFill/>
            <a:ln>
              <a:noFill/>
            </a:ln>
          </p:spPr>
          <p:txBody>
            <a:bodyPr spcFirstLastPara="1" wrap="square" lIns="0" tIns="0" rIns="0" bIns="0" anchor="t" anchorCtr="0">
              <a:noAutofit/>
            </a:bodyPr>
            <a:lstStyle/>
            <a:p>
              <a:pPr marL="0" marR="0" lvl="0" indent="0" algn="r" rtl="0">
                <a:lnSpc>
                  <a:spcPct val="140031"/>
                </a:lnSpc>
                <a:spcBef>
                  <a:spcPts val="0"/>
                </a:spcBef>
                <a:spcAft>
                  <a:spcPts val="0"/>
                </a:spcAft>
                <a:buClr>
                  <a:srgbClr val="000000"/>
                </a:buClr>
                <a:buSzPts val="600"/>
                <a:buFont typeface="Arial"/>
                <a:buNone/>
              </a:pPr>
              <a:r>
                <a:rPr lang="en" sz="600" b="0" i="0" u="none" strike="noStrike" cap="none">
                  <a:solidFill>
                    <a:srgbClr val="000000"/>
                  </a:solidFill>
                  <a:latin typeface="Arimo"/>
                  <a:ea typeface="Arimo"/>
                  <a:cs typeface="Arimo"/>
                  <a:sym typeface="Arimo"/>
                </a:rPr>
                <a:t> </a:t>
              </a:r>
              <a:endParaRPr sz="700" b="0" i="0" u="none" strike="noStrike" cap="none">
                <a:solidFill>
                  <a:srgbClr val="000000"/>
                </a:solidFill>
                <a:latin typeface="Arial"/>
                <a:ea typeface="Arial"/>
                <a:cs typeface="Arial"/>
                <a:sym typeface="Arial"/>
              </a:endParaRPr>
            </a:p>
          </p:txBody>
        </p:sp>
        <p:sp>
          <p:nvSpPr>
            <p:cNvPr id="234" name="Google Shape;234;p8"/>
            <p:cNvSpPr txBox="1"/>
            <p:nvPr/>
          </p:nvSpPr>
          <p:spPr>
            <a:xfrm>
              <a:off x="0" y="3247927"/>
              <a:ext cx="60000" cy="291600"/>
            </a:xfrm>
            <a:prstGeom prst="rect">
              <a:avLst/>
            </a:prstGeom>
            <a:noFill/>
            <a:ln>
              <a:noFill/>
            </a:ln>
          </p:spPr>
          <p:txBody>
            <a:bodyPr spcFirstLastPara="1" wrap="square" lIns="0" tIns="0" rIns="0" bIns="0" anchor="t" anchorCtr="0">
              <a:noAutofit/>
            </a:bodyPr>
            <a:lstStyle/>
            <a:p>
              <a:pPr marL="0" marR="0" lvl="0" indent="0" algn="r" rtl="0">
                <a:lnSpc>
                  <a:spcPct val="140031"/>
                </a:lnSpc>
                <a:spcBef>
                  <a:spcPts val="0"/>
                </a:spcBef>
                <a:spcAft>
                  <a:spcPts val="0"/>
                </a:spcAft>
                <a:buClr>
                  <a:srgbClr val="000000"/>
                </a:buClr>
                <a:buSzPts val="600"/>
                <a:buFont typeface="Arial"/>
                <a:buNone/>
              </a:pPr>
              <a:r>
                <a:rPr lang="en" sz="600" b="0" i="0" u="none" strike="noStrike" cap="none">
                  <a:solidFill>
                    <a:srgbClr val="000000"/>
                  </a:solidFill>
                  <a:latin typeface="Arimo"/>
                  <a:ea typeface="Arimo"/>
                  <a:cs typeface="Arimo"/>
                  <a:sym typeface="Arimo"/>
                </a:rPr>
                <a:t> </a:t>
              </a:r>
              <a:endParaRPr sz="700" b="0" i="0" u="none" strike="noStrike" cap="none">
                <a:solidFill>
                  <a:srgbClr val="000000"/>
                </a:solidFill>
                <a:latin typeface="Arial"/>
                <a:ea typeface="Arial"/>
                <a:cs typeface="Arial"/>
                <a:sym typeface="Arial"/>
              </a:endParaRPr>
            </a:p>
          </p:txBody>
        </p:sp>
        <p:grpSp>
          <p:nvGrpSpPr>
            <p:cNvPr id="235" name="Google Shape;235;p8"/>
            <p:cNvGrpSpPr/>
            <p:nvPr/>
          </p:nvGrpSpPr>
          <p:grpSpPr>
            <a:xfrm>
              <a:off x="167865" y="0"/>
              <a:ext cx="9752028" cy="4403362"/>
              <a:chOff x="0" y="0"/>
              <a:chExt cx="18365401" cy="8292584"/>
            </a:xfrm>
          </p:grpSpPr>
          <p:sp>
            <p:nvSpPr>
              <p:cNvPr id="236" name="Google Shape;236;p8"/>
              <p:cNvSpPr/>
              <p:nvPr/>
            </p:nvSpPr>
            <p:spPr>
              <a:xfrm>
                <a:off x="0" y="0"/>
                <a:ext cx="14142819" cy="3731663"/>
              </a:xfrm>
              <a:custGeom>
                <a:avLst/>
                <a:gdLst/>
                <a:ahLst/>
                <a:cxnLst/>
                <a:rect l="l" t="t" r="r" b="b"/>
                <a:pathLst>
                  <a:path w="14142819" h="3731663" extrusionOk="0">
                    <a:moveTo>
                      <a:pt x="0" y="0"/>
                    </a:moveTo>
                    <a:lnTo>
                      <a:pt x="13844287" y="0"/>
                    </a:lnTo>
                    <a:cubicBezTo>
                      <a:pt x="14009162" y="0"/>
                      <a:pt x="14142819" y="133658"/>
                      <a:pt x="14142819" y="298533"/>
                    </a:cubicBezTo>
                    <a:lnTo>
                      <a:pt x="14142819" y="3433130"/>
                    </a:lnTo>
                    <a:cubicBezTo>
                      <a:pt x="14142819" y="3598004"/>
                      <a:pt x="14009162" y="3731662"/>
                      <a:pt x="13844287" y="3731663"/>
                    </a:cubicBezTo>
                    <a:lnTo>
                      <a:pt x="0" y="3731663"/>
                    </a:lnTo>
                    <a:close/>
                  </a:path>
                </a:pathLst>
              </a:custGeom>
              <a:solidFill>
                <a:srgbClr val="436EBE"/>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8"/>
              <p:cNvSpPr/>
              <p:nvPr/>
            </p:nvSpPr>
            <p:spPr>
              <a:xfrm>
                <a:off x="0" y="4560921"/>
                <a:ext cx="18365401" cy="3731663"/>
              </a:xfrm>
              <a:custGeom>
                <a:avLst/>
                <a:gdLst/>
                <a:ahLst/>
                <a:cxnLst/>
                <a:rect l="l" t="t" r="r" b="b"/>
                <a:pathLst>
                  <a:path w="18365401" h="3731663" extrusionOk="0">
                    <a:moveTo>
                      <a:pt x="0" y="0"/>
                    </a:moveTo>
                    <a:lnTo>
                      <a:pt x="18066868" y="0"/>
                    </a:lnTo>
                    <a:cubicBezTo>
                      <a:pt x="18146044" y="0"/>
                      <a:pt x="18221978" y="31453"/>
                      <a:pt x="18277963" y="87438"/>
                    </a:cubicBezTo>
                    <a:cubicBezTo>
                      <a:pt x="18333949" y="143424"/>
                      <a:pt x="18365401" y="219357"/>
                      <a:pt x="18365401" y="298533"/>
                    </a:cubicBezTo>
                    <a:lnTo>
                      <a:pt x="18365401" y="3433130"/>
                    </a:lnTo>
                    <a:cubicBezTo>
                      <a:pt x="18365401" y="3512306"/>
                      <a:pt x="18333949" y="3588239"/>
                      <a:pt x="18277963" y="3644225"/>
                    </a:cubicBezTo>
                    <a:cubicBezTo>
                      <a:pt x="18221978" y="3700210"/>
                      <a:pt x="18146044" y="3731663"/>
                      <a:pt x="18066868" y="3731663"/>
                    </a:cubicBezTo>
                    <a:lnTo>
                      <a:pt x="0" y="3731663"/>
                    </a:lnTo>
                    <a:close/>
                  </a:path>
                </a:pathLst>
              </a:custGeom>
              <a:solidFill>
                <a:srgbClr val="436EBE"/>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69"/>
          <p:cNvSpPr/>
          <p:nvPr/>
        </p:nvSpPr>
        <p:spPr>
          <a:xfrm>
            <a:off x="271500" y="1247950"/>
            <a:ext cx="8605500" cy="2436600"/>
          </a:xfrm>
          <a:prstGeom prst="roundRect">
            <a:avLst>
              <a:gd name="adj" fmla="val 1273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9"/>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b="0">
                <a:latin typeface="Arial"/>
                <a:ea typeface="Arial"/>
                <a:cs typeface="Arial"/>
                <a:sym typeface="Arial"/>
              </a:rPr>
              <a:t>SALARIES</a:t>
            </a:r>
            <a:r>
              <a:rPr lang="en">
                <a:solidFill>
                  <a:srgbClr val="00527D"/>
                </a:solidFill>
                <a:latin typeface="Arial"/>
                <a:ea typeface="Arial"/>
                <a:cs typeface="Arial"/>
                <a:sym typeface="Arial"/>
              </a:rPr>
              <a:t> </a:t>
            </a:r>
            <a:endParaRPr>
              <a:solidFill>
                <a:srgbClr val="00527D"/>
              </a:solidFill>
              <a:latin typeface="Arial"/>
              <a:ea typeface="Arial"/>
              <a:cs typeface="Arial"/>
              <a:sym typeface="Arial"/>
            </a:endParaRPr>
          </a:p>
        </p:txBody>
      </p:sp>
      <p:sp>
        <p:nvSpPr>
          <p:cNvPr id="244" name="Google Shape;244;p69"/>
          <p:cNvSpPr txBox="1">
            <a:spLocks noGrp="1"/>
          </p:cNvSpPr>
          <p:nvPr>
            <p:ph type="body" idx="1"/>
          </p:nvPr>
        </p:nvSpPr>
        <p:spPr>
          <a:xfrm>
            <a:off x="311700" y="1403075"/>
            <a:ext cx="8520600" cy="316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49% of working age woman in the world (aged 15 and above) make up the active working population compared with 75% of men of working age. </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endParaRPr>
              <a:solidFill>
                <a:srgbClr val="000000"/>
              </a:solidFill>
              <a:latin typeface="Arial"/>
              <a:ea typeface="Arial"/>
              <a:cs typeface="Arial"/>
              <a:sym typeface="Arial"/>
            </a:endParaRPr>
          </a:p>
          <a:p>
            <a:pPr marL="0" lvl="0" indent="0" algn="l" rtl="0">
              <a:lnSpc>
                <a:spcPct val="115000"/>
              </a:lnSpc>
              <a:spcBef>
                <a:spcPts val="1600"/>
              </a:spcBef>
              <a:spcAft>
                <a:spcPts val="1600"/>
              </a:spcAft>
              <a:buSzPts val="1800"/>
              <a:buNone/>
            </a:pPr>
            <a:r>
              <a:rPr lang="en">
                <a:solidFill>
                  <a:srgbClr val="000000"/>
                </a:solidFill>
                <a:latin typeface="Arial"/>
                <a:ea typeface="Arial"/>
                <a:cs typeface="Arial"/>
                <a:sym typeface="Arial"/>
              </a:rPr>
              <a:t>And at global level, women earn 23% less than men. </a:t>
            </a:r>
            <a:endParaRPr>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9"/>
          <p:cNvSpPr/>
          <p:nvPr/>
        </p:nvSpPr>
        <p:spPr>
          <a:xfrm>
            <a:off x="250591" y="1095820"/>
            <a:ext cx="8560800" cy="3739175"/>
          </a:xfrm>
          <a:prstGeom prst="roundRect">
            <a:avLst>
              <a:gd name="adj" fmla="val 1362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9"/>
          <p:cNvSpPr txBox="1"/>
          <p:nvPr/>
        </p:nvSpPr>
        <p:spPr>
          <a:xfrm>
            <a:off x="514350" y="226128"/>
            <a:ext cx="2724300" cy="771600"/>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POLÍTICA</a:t>
            </a:r>
            <a:endParaRPr sz="700" b="0" i="0" u="none" strike="noStrike" cap="none">
              <a:solidFill>
                <a:srgbClr val="000000"/>
              </a:solidFill>
              <a:latin typeface="Arial"/>
              <a:ea typeface="Arial"/>
              <a:cs typeface="Arial"/>
              <a:sym typeface="Arial"/>
            </a:endParaRPr>
          </a:p>
        </p:txBody>
      </p:sp>
      <p:pic>
        <p:nvPicPr>
          <p:cNvPr id="251" name="Google Shape;251;p9"/>
          <p:cNvPicPr preferRelativeResize="0"/>
          <p:nvPr/>
        </p:nvPicPr>
        <p:blipFill rotWithShape="1">
          <a:blip r:embed="rId3">
            <a:alphaModFix/>
          </a:blip>
          <a:srcRect/>
          <a:stretch/>
        </p:blipFill>
        <p:spPr>
          <a:xfrm>
            <a:off x="7270479" y="1877484"/>
            <a:ext cx="1359171" cy="2920094"/>
          </a:xfrm>
          <a:prstGeom prst="rect">
            <a:avLst/>
          </a:prstGeom>
          <a:noFill/>
          <a:ln>
            <a:noFill/>
          </a:ln>
        </p:spPr>
      </p:pic>
      <p:sp>
        <p:nvSpPr>
          <p:cNvPr id="252" name="Google Shape;252;p9"/>
          <p:cNvSpPr txBox="1"/>
          <p:nvPr/>
        </p:nvSpPr>
        <p:spPr>
          <a:xfrm>
            <a:off x="0" y="4968875"/>
            <a:ext cx="31449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sp>
        <p:nvSpPr>
          <p:cNvPr id="253" name="Google Shape;253;p9"/>
          <p:cNvSpPr txBox="1"/>
          <p:nvPr/>
        </p:nvSpPr>
        <p:spPr>
          <a:xfrm>
            <a:off x="514350" y="1848909"/>
            <a:ext cx="3867900" cy="5238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El porcentaje de mujeres en los parlamentos </a:t>
            </a:r>
            <a:r>
              <a:rPr lang="en" sz="1500" b="1" i="0" u="none" strike="noStrike" cap="none">
                <a:solidFill>
                  <a:srgbClr val="000000"/>
                </a:solidFill>
                <a:latin typeface="Open Sans"/>
                <a:ea typeface="Open Sans"/>
                <a:cs typeface="Open Sans"/>
                <a:sym typeface="Open Sans"/>
              </a:rPr>
              <a:t>se ha duplicado</a:t>
            </a:r>
            <a:r>
              <a:rPr lang="en" sz="1500" b="0" i="0" u="none" strike="noStrike" cap="none">
                <a:solidFill>
                  <a:srgbClr val="000000"/>
                </a:solidFill>
                <a:latin typeface="Open Sans"/>
                <a:ea typeface="Open Sans"/>
                <a:cs typeface="Open Sans"/>
                <a:sym typeface="Open Sans"/>
              </a:rPr>
              <a:t> en los últimos 25 años</a:t>
            </a:r>
            <a:endParaRPr sz="700" b="0" i="0" u="none" strike="noStrike" cap="none">
              <a:solidFill>
                <a:srgbClr val="000000"/>
              </a:solidFill>
              <a:latin typeface="Arial"/>
              <a:ea typeface="Arial"/>
              <a:cs typeface="Arial"/>
              <a:sym typeface="Arial"/>
            </a:endParaRPr>
          </a:p>
        </p:txBody>
      </p:sp>
      <p:sp>
        <p:nvSpPr>
          <p:cNvPr id="254" name="Google Shape;254;p9"/>
          <p:cNvSpPr txBox="1"/>
          <p:nvPr/>
        </p:nvSpPr>
        <p:spPr>
          <a:xfrm>
            <a:off x="1343242" y="2990480"/>
            <a:ext cx="2210100" cy="10572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No obstante, hoy las mujeres sólo representan </a:t>
            </a:r>
            <a:r>
              <a:rPr lang="en" sz="1500" b="1" i="0" u="none" strike="noStrike" cap="none">
                <a:solidFill>
                  <a:srgbClr val="000000"/>
                </a:solidFill>
                <a:latin typeface="Open Sans"/>
                <a:ea typeface="Open Sans"/>
                <a:cs typeface="Open Sans"/>
                <a:sym typeface="Open Sans"/>
              </a:rPr>
              <a:t>cerca del 24%</a:t>
            </a:r>
            <a:r>
              <a:rPr lang="en" sz="1500" b="0" i="0" u="none" strike="noStrike" cap="none">
                <a:solidFill>
                  <a:srgbClr val="000000"/>
                </a:solidFill>
                <a:latin typeface="Open Sans"/>
                <a:ea typeface="Open Sans"/>
                <a:cs typeface="Open Sans"/>
                <a:sym typeface="Open Sans"/>
              </a:rPr>
              <a:t> de las y los parlamentarios</a:t>
            </a:r>
            <a:endParaRPr sz="700" b="0" i="0" u="none" strike="noStrike" cap="none">
              <a:solidFill>
                <a:srgbClr val="000000"/>
              </a:solidFill>
              <a:latin typeface="Arial"/>
              <a:ea typeface="Arial"/>
              <a:cs typeface="Arial"/>
              <a:sym typeface="Arial"/>
            </a:endParaRPr>
          </a:p>
        </p:txBody>
      </p:sp>
      <p:grpSp>
        <p:nvGrpSpPr>
          <p:cNvPr id="255" name="Google Shape;255;p9"/>
          <p:cNvGrpSpPr/>
          <p:nvPr/>
        </p:nvGrpSpPr>
        <p:grpSpPr>
          <a:xfrm>
            <a:off x="4645993" y="1801296"/>
            <a:ext cx="2251967" cy="2378368"/>
            <a:chOff x="-203400" y="0"/>
            <a:chExt cx="5345483" cy="5126790"/>
          </a:xfrm>
        </p:grpSpPr>
        <p:sp>
          <p:nvSpPr>
            <p:cNvPr id="256" name="Google Shape;256;p9"/>
            <p:cNvSpPr txBox="1"/>
            <p:nvPr/>
          </p:nvSpPr>
          <p:spPr>
            <a:xfrm>
              <a:off x="-109358" y="4337444"/>
              <a:ext cx="869100" cy="535200"/>
            </a:xfrm>
            <a:prstGeom prst="rect">
              <a:avLst/>
            </a:prstGeom>
            <a:noFill/>
            <a:ln>
              <a:noFill/>
            </a:ln>
          </p:spPr>
          <p:txBody>
            <a:bodyPr spcFirstLastPara="1" wrap="square" lIns="0" tIns="0" rIns="0" bIns="0" anchor="t" anchorCtr="0">
              <a:noAutofit/>
            </a:bodyPr>
            <a:lstStyle/>
            <a:p>
              <a:pPr marL="0" marR="0" lvl="0" indent="0" algn="ctr" rtl="0">
                <a:lnSpc>
                  <a:spcPct val="140087"/>
                </a:lnSpc>
                <a:spcBef>
                  <a:spcPts val="0"/>
                </a:spcBef>
                <a:spcAft>
                  <a:spcPts val="0"/>
                </a:spcAft>
                <a:buClr>
                  <a:srgbClr val="000000"/>
                </a:buClr>
                <a:buSzPts val="1100"/>
                <a:buFont typeface="Arial"/>
                <a:buNone/>
              </a:pPr>
              <a:r>
                <a:rPr lang="en" sz="1100" b="0" i="0" u="none" strike="noStrike" cap="none">
                  <a:solidFill>
                    <a:srgbClr val="000000"/>
                  </a:solidFill>
                  <a:latin typeface="Arimo"/>
                  <a:ea typeface="Arimo"/>
                  <a:cs typeface="Arimo"/>
                  <a:sym typeface="Arimo"/>
                </a:rPr>
                <a:t>76%</a:t>
              </a:r>
              <a:endParaRPr sz="1100" b="0" i="0" u="none" strike="noStrike" cap="none">
                <a:solidFill>
                  <a:srgbClr val="000000"/>
                </a:solidFill>
                <a:latin typeface="Arial"/>
                <a:ea typeface="Arial"/>
                <a:cs typeface="Arial"/>
                <a:sym typeface="Arial"/>
              </a:endParaRPr>
            </a:p>
          </p:txBody>
        </p:sp>
        <p:sp>
          <p:nvSpPr>
            <p:cNvPr id="257" name="Google Shape;257;p9"/>
            <p:cNvSpPr txBox="1"/>
            <p:nvPr/>
          </p:nvSpPr>
          <p:spPr>
            <a:xfrm>
              <a:off x="4272983" y="65771"/>
              <a:ext cx="869100" cy="393745"/>
            </a:xfrm>
            <a:prstGeom prst="rect">
              <a:avLst/>
            </a:prstGeom>
            <a:noFill/>
            <a:ln>
              <a:noFill/>
            </a:ln>
          </p:spPr>
          <p:txBody>
            <a:bodyPr spcFirstLastPara="1" wrap="square" lIns="0" tIns="0" rIns="0" bIns="0" anchor="t" anchorCtr="0">
              <a:noAutofit/>
            </a:bodyPr>
            <a:lstStyle/>
            <a:p>
              <a:pPr marL="0" marR="0" lvl="0" indent="0" algn="l" rtl="0">
                <a:lnSpc>
                  <a:spcPct val="140087"/>
                </a:lnSpc>
                <a:spcBef>
                  <a:spcPts val="0"/>
                </a:spcBef>
                <a:spcAft>
                  <a:spcPts val="0"/>
                </a:spcAft>
                <a:buClr>
                  <a:srgbClr val="000000"/>
                </a:buClr>
                <a:buSzPts val="1200"/>
                <a:buFont typeface="Arial"/>
                <a:buNone/>
              </a:pPr>
              <a:r>
                <a:rPr lang="en" sz="1200" b="0" i="0" u="none" strike="noStrike" cap="none">
                  <a:solidFill>
                    <a:srgbClr val="000000"/>
                  </a:solidFill>
                  <a:latin typeface="Arimo"/>
                  <a:ea typeface="Arimo"/>
                  <a:cs typeface="Arimo"/>
                  <a:sym typeface="Arimo"/>
                </a:rPr>
                <a:t>24%</a:t>
              </a:r>
              <a:endParaRPr sz="1200" b="0" i="0" u="none" strike="noStrike" cap="none">
                <a:solidFill>
                  <a:srgbClr val="000000"/>
                </a:solidFill>
                <a:latin typeface="Arial"/>
                <a:ea typeface="Arial"/>
                <a:cs typeface="Arial"/>
                <a:sym typeface="Arial"/>
              </a:endParaRPr>
            </a:p>
          </p:txBody>
        </p:sp>
        <p:grpSp>
          <p:nvGrpSpPr>
            <p:cNvPr id="258" name="Google Shape;258;p9"/>
            <p:cNvGrpSpPr/>
            <p:nvPr/>
          </p:nvGrpSpPr>
          <p:grpSpPr>
            <a:xfrm>
              <a:off x="-203400" y="0"/>
              <a:ext cx="5245976" cy="5126790"/>
              <a:chOff x="-104721" y="0"/>
              <a:chExt cx="2700909" cy="2639546"/>
            </a:xfrm>
          </p:grpSpPr>
          <p:sp>
            <p:nvSpPr>
              <p:cNvPr id="259" name="Google Shape;259;p9"/>
              <p:cNvSpPr/>
              <p:nvPr/>
            </p:nvSpPr>
            <p:spPr>
              <a:xfrm>
                <a:off x="1270000" y="0"/>
                <a:ext cx="1266366" cy="1221999"/>
              </a:xfrm>
              <a:custGeom>
                <a:avLst/>
                <a:gdLst/>
                <a:ahLst/>
                <a:cxnLst/>
                <a:rect l="l" t="t" r="r" b="b"/>
                <a:pathLst>
                  <a:path w="1266366" h="1221999" extrusionOk="0">
                    <a:moveTo>
                      <a:pt x="0" y="0"/>
                    </a:moveTo>
                    <a:cubicBezTo>
                      <a:pt x="664162" y="0"/>
                      <a:pt x="1216161" y="511737"/>
                      <a:pt x="1266366" y="1173999"/>
                    </a:cubicBezTo>
                    <a:lnTo>
                      <a:pt x="633183" y="1221999"/>
                    </a:lnTo>
                    <a:cubicBezTo>
                      <a:pt x="608081" y="890868"/>
                      <a:pt x="332081" y="635000"/>
                      <a:pt x="0" y="635000"/>
                    </a:cubicBezTo>
                    <a:close/>
                  </a:path>
                </a:pathLst>
              </a:custGeom>
              <a:solidFill>
                <a:srgbClr val="C9E265"/>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9"/>
              <p:cNvSpPr/>
              <p:nvPr/>
            </p:nvSpPr>
            <p:spPr>
              <a:xfrm>
                <a:off x="-104721" y="0"/>
                <a:ext cx="2700909" cy="2639546"/>
              </a:xfrm>
              <a:custGeom>
                <a:avLst/>
                <a:gdLst/>
                <a:ahLst/>
                <a:cxnLst/>
                <a:rect l="l" t="t" r="r" b="b"/>
                <a:pathLst>
                  <a:path w="2700909" h="2639546" extrusionOk="0">
                    <a:moveTo>
                      <a:pt x="2634707" y="1110827"/>
                    </a:moveTo>
                    <a:cubicBezTo>
                      <a:pt x="2700909" y="1634875"/>
                      <a:pt x="2435831" y="2145189"/>
                      <a:pt x="1969020" y="2392368"/>
                    </a:cubicBezTo>
                    <a:cubicBezTo>
                      <a:pt x="1502209" y="2639546"/>
                      <a:pt x="931139" y="2571977"/>
                      <a:pt x="534903" y="2222683"/>
                    </a:cubicBezTo>
                    <a:cubicBezTo>
                      <a:pt x="138666" y="1873389"/>
                      <a:pt x="0" y="1315304"/>
                      <a:pt x="186673" y="821176"/>
                    </a:cubicBezTo>
                    <a:cubicBezTo>
                      <a:pt x="373347" y="327048"/>
                      <a:pt x="846380" y="53"/>
                      <a:pt x="1374594" y="0"/>
                    </a:cubicBezTo>
                    <a:lnTo>
                      <a:pt x="1374658" y="635000"/>
                    </a:lnTo>
                    <a:cubicBezTo>
                      <a:pt x="1110551" y="635026"/>
                      <a:pt x="874034" y="798524"/>
                      <a:pt x="780697" y="1045588"/>
                    </a:cubicBezTo>
                    <a:cubicBezTo>
                      <a:pt x="687361" y="1292652"/>
                      <a:pt x="756694" y="1571694"/>
                      <a:pt x="954812" y="1746341"/>
                    </a:cubicBezTo>
                    <a:cubicBezTo>
                      <a:pt x="1152930" y="1920989"/>
                      <a:pt x="1438465" y="1954773"/>
                      <a:pt x="1671871" y="1831184"/>
                    </a:cubicBezTo>
                    <a:cubicBezTo>
                      <a:pt x="1905276" y="1707594"/>
                      <a:pt x="2037815" y="1452438"/>
                      <a:pt x="2004714" y="1190413"/>
                    </a:cubicBezTo>
                    <a:close/>
                  </a:path>
                </a:pathLst>
              </a:custGeom>
              <a:solidFill>
                <a:srgbClr val="74C36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9"/>
              <p:cNvSpPr/>
              <p:nvPr/>
            </p:nvSpPr>
            <p:spPr>
              <a:xfrm>
                <a:off x="1270000" y="0"/>
                <a:ext cx="127" cy="635000"/>
              </a:xfrm>
              <a:custGeom>
                <a:avLst/>
                <a:gdLst/>
                <a:ahLst/>
                <a:cxnLst/>
                <a:rect l="l" t="t" r="r" b="b"/>
                <a:pathLst>
                  <a:path w="127" h="635000" extrusionOk="0">
                    <a:moveTo>
                      <a:pt x="0" y="0"/>
                    </a:moveTo>
                    <a:cubicBezTo>
                      <a:pt x="42" y="0"/>
                      <a:pt x="85" y="0"/>
                      <a:pt x="127" y="0"/>
                    </a:cubicBezTo>
                    <a:lnTo>
                      <a:pt x="63" y="635000"/>
                    </a:lnTo>
                    <a:cubicBezTo>
                      <a:pt x="42" y="635000"/>
                      <a:pt x="21" y="635000"/>
                      <a:pt x="0" y="635000"/>
                    </a:cubicBezTo>
                    <a:close/>
                  </a:path>
                </a:pathLst>
              </a:custGeom>
              <a:solidFill>
                <a:srgbClr val="299E78"/>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g80ce20bf91_0_61"/>
          <p:cNvPicPr preferRelativeResize="0"/>
          <p:nvPr/>
        </p:nvPicPr>
        <p:blipFill rotWithShape="1">
          <a:blip r:embed="rId3">
            <a:alphaModFix/>
          </a:blip>
          <a:srcRect l="43860" b="91731"/>
          <a:stretch/>
        </p:blipFill>
        <p:spPr>
          <a:xfrm>
            <a:off x="4571999" y="0"/>
            <a:ext cx="3827837" cy="797442"/>
          </a:xfrm>
          <a:prstGeom prst="rect">
            <a:avLst/>
          </a:prstGeom>
          <a:noFill/>
          <a:ln>
            <a:noFill/>
          </a:ln>
        </p:spPr>
      </p:pic>
      <p:pic>
        <p:nvPicPr>
          <p:cNvPr id="64" name="Google Shape;64;g80ce20bf91_0_61"/>
          <p:cNvPicPr preferRelativeResize="0"/>
          <p:nvPr/>
        </p:nvPicPr>
        <p:blipFill rotWithShape="1">
          <a:blip r:embed="rId4">
            <a:alphaModFix/>
          </a:blip>
          <a:srcRect t="62016" b="848"/>
          <a:stretch/>
        </p:blipFill>
        <p:spPr>
          <a:xfrm>
            <a:off x="695588" y="797443"/>
            <a:ext cx="7752823" cy="40722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71"/>
          <p:cNvSpPr/>
          <p:nvPr/>
        </p:nvSpPr>
        <p:spPr>
          <a:xfrm>
            <a:off x="271500" y="1229700"/>
            <a:ext cx="8560800" cy="2947500"/>
          </a:xfrm>
          <a:prstGeom prst="roundRect">
            <a:avLst>
              <a:gd name="adj" fmla="val 1362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7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b="0">
                <a:latin typeface="Arial"/>
                <a:ea typeface="Arial"/>
                <a:cs typeface="Arial"/>
                <a:sym typeface="Arial"/>
              </a:rPr>
              <a:t> </a:t>
            </a:r>
            <a:endParaRPr b="0">
              <a:latin typeface="Arial"/>
              <a:ea typeface="Arial"/>
              <a:cs typeface="Arial"/>
              <a:sym typeface="Arial"/>
            </a:endParaRPr>
          </a:p>
        </p:txBody>
      </p:sp>
      <p:sp>
        <p:nvSpPr>
          <p:cNvPr id="268" name="Google Shape;268;p71"/>
          <p:cNvSpPr txBox="1">
            <a:spLocks noGrp="1"/>
          </p:cNvSpPr>
          <p:nvPr>
            <p:ph type="body" idx="1"/>
          </p:nvPr>
        </p:nvSpPr>
        <p:spPr>
          <a:xfrm>
            <a:off x="408375" y="1457850"/>
            <a:ext cx="8424000" cy="311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In the last 20 years, the percentage of women in parliament has practically doubled. </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endParaRPr>
              <a:solidFill>
                <a:srgbClr val="000000"/>
              </a:solidFill>
              <a:latin typeface="Arial"/>
              <a:ea typeface="Arial"/>
              <a:cs typeface="Arial"/>
              <a:sym typeface="Arial"/>
            </a:endParaRPr>
          </a:p>
          <a:p>
            <a:pPr marL="0" lvl="0" indent="0" algn="l" rtl="0">
              <a:lnSpc>
                <a:spcPct val="115000"/>
              </a:lnSpc>
              <a:spcBef>
                <a:spcPts val="1600"/>
              </a:spcBef>
              <a:spcAft>
                <a:spcPts val="1600"/>
              </a:spcAft>
              <a:buSzPts val="1800"/>
              <a:buNone/>
            </a:pPr>
            <a:r>
              <a:rPr lang="en">
                <a:solidFill>
                  <a:srgbClr val="000000"/>
                </a:solidFill>
                <a:latin typeface="Arial"/>
                <a:ea typeface="Arial"/>
                <a:cs typeface="Arial"/>
                <a:sym typeface="Arial"/>
              </a:rPr>
              <a:t>But currently parliaments are made up of only 24% women</a:t>
            </a:r>
            <a:endParaRPr>
              <a:solidFill>
                <a:srgbClr val="000000"/>
              </a:solidFill>
              <a:latin typeface="Arial"/>
              <a:ea typeface="Arial"/>
              <a:cs typeface="Arial"/>
              <a:sym typeface="Arial"/>
            </a:endParaRPr>
          </a:p>
        </p:txBody>
      </p:sp>
      <p:sp>
        <p:nvSpPr>
          <p:cNvPr id="269" name="Google Shape;269;p71"/>
          <p:cNvSpPr txBox="1"/>
          <p:nvPr/>
        </p:nvSpPr>
        <p:spPr>
          <a:xfrm>
            <a:off x="408375" y="282476"/>
            <a:ext cx="4572000" cy="931730"/>
          </a:xfrm>
          <a:prstGeom prst="rect">
            <a:avLst/>
          </a:prstGeom>
          <a:noFill/>
          <a:ln>
            <a:noFill/>
          </a:ln>
        </p:spPr>
        <p:txBody>
          <a:bodyPr spcFirstLastPara="1" wrap="square" lIns="91425" tIns="45700" rIns="91425" bIns="45700" anchor="t" anchorCtr="0">
            <a:spAutoFit/>
          </a:bodyPr>
          <a:lstStyle/>
          <a:p>
            <a:pPr marL="0" marR="0" lvl="0" indent="0" algn="l" rtl="0">
              <a:lnSpc>
                <a:spcPct val="139988"/>
              </a:lnSpc>
              <a:spcBef>
                <a:spcPts val="0"/>
              </a:spcBef>
              <a:spcAft>
                <a:spcPts val="0"/>
              </a:spcAft>
              <a:buClr>
                <a:srgbClr val="000000"/>
              </a:buClr>
              <a:buSzPts val="4400"/>
              <a:buFont typeface="Arial"/>
              <a:buNone/>
            </a:pPr>
            <a:r>
              <a:rPr lang="en" sz="4400" b="0" i="0" u="none" strike="noStrike" cap="none">
                <a:solidFill>
                  <a:srgbClr val="000000"/>
                </a:solidFill>
                <a:latin typeface="Arial"/>
                <a:ea typeface="Arial"/>
                <a:cs typeface="Arial"/>
                <a:sym typeface="Arial"/>
              </a:rPr>
              <a:t>POLITICS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0"/>
          <p:cNvSpPr/>
          <p:nvPr/>
        </p:nvSpPr>
        <p:spPr>
          <a:xfrm>
            <a:off x="271500" y="1229699"/>
            <a:ext cx="8560800" cy="3567877"/>
          </a:xfrm>
          <a:prstGeom prst="roundRect">
            <a:avLst>
              <a:gd name="adj" fmla="val 1362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0"/>
          <p:cNvSpPr txBox="1"/>
          <p:nvPr/>
        </p:nvSpPr>
        <p:spPr>
          <a:xfrm>
            <a:off x="4717814" y="2701830"/>
            <a:ext cx="2037000" cy="13239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No obstante, las mujeres dedican </a:t>
            </a:r>
            <a:r>
              <a:rPr lang="en" sz="1500" b="1" i="0" u="none" strike="noStrike" cap="none">
                <a:solidFill>
                  <a:srgbClr val="000000"/>
                </a:solidFill>
                <a:latin typeface="Open Sans"/>
                <a:ea typeface="Open Sans"/>
                <a:cs typeface="Open Sans"/>
                <a:sym typeface="Open Sans"/>
              </a:rPr>
              <a:t>16 millones de horas al día</a:t>
            </a:r>
            <a:r>
              <a:rPr lang="en" sz="1500" b="0" i="0" u="none" strike="noStrike" cap="none">
                <a:solidFill>
                  <a:srgbClr val="000000"/>
                </a:solidFill>
                <a:latin typeface="Open Sans"/>
                <a:ea typeface="Open Sans"/>
                <a:cs typeface="Open Sans"/>
                <a:sym typeface="Open Sans"/>
              </a:rPr>
              <a:t> a buscar agua en 25 países subsaharianos</a:t>
            </a:r>
            <a:endParaRPr sz="700" b="0" i="0" u="none" strike="noStrike" cap="none">
              <a:solidFill>
                <a:srgbClr val="000000"/>
              </a:solidFill>
              <a:latin typeface="Arial"/>
              <a:ea typeface="Arial"/>
              <a:cs typeface="Arial"/>
              <a:sym typeface="Arial"/>
            </a:endParaRPr>
          </a:p>
        </p:txBody>
      </p:sp>
      <p:grpSp>
        <p:nvGrpSpPr>
          <p:cNvPr id="276" name="Google Shape;276;p10"/>
          <p:cNvGrpSpPr/>
          <p:nvPr/>
        </p:nvGrpSpPr>
        <p:grpSpPr>
          <a:xfrm>
            <a:off x="514350" y="2112774"/>
            <a:ext cx="3872179" cy="2516388"/>
            <a:chOff x="0" y="-38100"/>
            <a:chExt cx="10325810" cy="6710369"/>
          </a:xfrm>
        </p:grpSpPr>
        <p:sp>
          <p:nvSpPr>
            <p:cNvPr id="277" name="Google Shape;277;p10"/>
            <p:cNvSpPr txBox="1"/>
            <p:nvPr/>
          </p:nvSpPr>
          <p:spPr>
            <a:xfrm>
              <a:off x="2417463" y="6337769"/>
              <a:ext cx="2372400" cy="334500"/>
            </a:xfrm>
            <a:prstGeom prst="rect">
              <a:avLst/>
            </a:prstGeom>
            <a:noFill/>
            <a:ln>
              <a:noFill/>
            </a:ln>
          </p:spPr>
          <p:txBody>
            <a:bodyPr spcFirstLastPara="1" wrap="square" lIns="0" tIns="0" rIns="0" bIns="0" anchor="t" anchorCtr="0">
              <a:noAutofit/>
            </a:bodyPr>
            <a:lstStyle/>
            <a:p>
              <a:pPr marL="0" marR="0" lvl="0" indent="0" algn="ctr" rtl="0">
                <a:lnSpc>
                  <a:spcPct val="14002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mujeres</a:t>
              </a:r>
              <a:endParaRPr sz="700" b="0" i="0" u="none" strike="noStrike" cap="none">
                <a:solidFill>
                  <a:srgbClr val="000000"/>
                </a:solidFill>
                <a:latin typeface="Arial"/>
                <a:ea typeface="Arial"/>
                <a:cs typeface="Arial"/>
                <a:sym typeface="Arial"/>
              </a:endParaRPr>
            </a:p>
          </p:txBody>
        </p:sp>
        <p:sp>
          <p:nvSpPr>
            <p:cNvPr id="278" name="Google Shape;278;p10"/>
            <p:cNvSpPr txBox="1"/>
            <p:nvPr/>
          </p:nvSpPr>
          <p:spPr>
            <a:xfrm>
              <a:off x="5185436" y="6337769"/>
              <a:ext cx="2372400" cy="334500"/>
            </a:xfrm>
            <a:prstGeom prst="rect">
              <a:avLst/>
            </a:prstGeom>
            <a:noFill/>
            <a:ln>
              <a:noFill/>
            </a:ln>
          </p:spPr>
          <p:txBody>
            <a:bodyPr spcFirstLastPara="1" wrap="square" lIns="0" tIns="0" rIns="0" bIns="0" anchor="t" anchorCtr="0">
              <a:noAutofit/>
            </a:bodyPr>
            <a:lstStyle/>
            <a:p>
              <a:pPr marL="0" marR="0" lvl="0" indent="0" algn="ctr" rtl="0">
                <a:lnSpc>
                  <a:spcPct val="14002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hombres</a:t>
              </a:r>
              <a:endParaRPr sz="700" b="0" i="0" u="none" strike="noStrike" cap="none">
                <a:solidFill>
                  <a:srgbClr val="000000"/>
                </a:solidFill>
                <a:latin typeface="Arial"/>
                <a:ea typeface="Arial"/>
                <a:cs typeface="Arial"/>
                <a:sym typeface="Arial"/>
              </a:endParaRPr>
            </a:p>
          </p:txBody>
        </p:sp>
        <p:sp>
          <p:nvSpPr>
            <p:cNvPr id="279" name="Google Shape;279;p10"/>
            <p:cNvSpPr txBox="1"/>
            <p:nvPr/>
          </p:nvSpPr>
          <p:spPr>
            <a:xfrm>
              <a:off x="7953410" y="6337769"/>
              <a:ext cx="2372400" cy="334500"/>
            </a:xfrm>
            <a:prstGeom prst="rect">
              <a:avLst/>
            </a:prstGeom>
            <a:noFill/>
            <a:ln>
              <a:noFill/>
            </a:ln>
          </p:spPr>
          <p:txBody>
            <a:bodyPr spcFirstLastPara="1" wrap="square" lIns="0" tIns="0" rIns="0" bIns="0" anchor="t" anchorCtr="0">
              <a:noAutofit/>
            </a:bodyPr>
            <a:lstStyle/>
            <a:p>
              <a:pPr marL="0" marR="0" lvl="0" indent="0" algn="ctr" rtl="0">
                <a:lnSpc>
                  <a:spcPct val="14002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niñas/os</a:t>
              </a:r>
              <a:endParaRPr sz="700" b="0" i="0" u="none" strike="noStrike" cap="none">
                <a:solidFill>
                  <a:srgbClr val="000000"/>
                </a:solidFill>
                <a:latin typeface="Arial"/>
                <a:ea typeface="Arial"/>
                <a:cs typeface="Arial"/>
                <a:sym typeface="Arial"/>
              </a:endParaRPr>
            </a:p>
          </p:txBody>
        </p:sp>
        <p:grpSp>
          <p:nvGrpSpPr>
            <p:cNvPr id="280" name="Google Shape;280;p10"/>
            <p:cNvGrpSpPr/>
            <p:nvPr/>
          </p:nvGrpSpPr>
          <p:grpSpPr>
            <a:xfrm>
              <a:off x="2417463" y="144242"/>
              <a:ext cx="7908021" cy="6109087"/>
              <a:chOff x="0" y="-6350"/>
              <a:chExt cx="12742541" cy="9843841"/>
            </a:xfrm>
          </p:grpSpPr>
          <p:sp>
            <p:nvSpPr>
              <p:cNvPr id="281" name="Google Shape;281;p10"/>
              <p:cNvSpPr/>
              <p:nvPr/>
            </p:nvSpPr>
            <p:spPr>
              <a:xfrm>
                <a:off x="0" y="-6350"/>
                <a:ext cx="12742541" cy="12700"/>
              </a:xfrm>
              <a:custGeom>
                <a:avLst/>
                <a:gdLst/>
                <a:ahLst/>
                <a:cxnLst/>
                <a:rect l="l" t="t" r="r" b="b"/>
                <a:pathLst>
                  <a:path w="12742541" h="12700" extrusionOk="0">
                    <a:moveTo>
                      <a:pt x="0" y="0"/>
                    </a:moveTo>
                    <a:lnTo>
                      <a:pt x="12742541" y="0"/>
                    </a:lnTo>
                    <a:lnTo>
                      <a:pt x="12742541" y="12700"/>
                    </a:lnTo>
                    <a:lnTo>
                      <a:pt x="0" y="12700"/>
                    </a:lnTo>
                    <a:close/>
                  </a:path>
                </a:pathLst>
              </a:custGeom>
              <a:solidFill>
                <a:srgbClr val="000000"/>
              </a:solidFill>
              <a:ln>
                <a:noFill/>
              </a:ln>
            </p:spPr>
          </p:sp>
          <p:sp>
            <p:nvSpPr>
              <p:cNvPr id="282" name="Google Shape;282;p10"/>
              <p:cNvSpPr/>
              <p:nvPr/>
            </p:nvSpPr>
            <p:spPr>
              <a:xfrm>
                <a:off x="0" y="2451435"/>
                <a:ext cx="12742541" cy="12700"/>
              </a:xfrm>
              <a:custGeom>
                <a:avLst/>
                <a:gdLst/>
                <a:ahLst/>
                <a:cxnLst/>
                <a:rect l="l" t="t" r="r" b="b"/>
                <a:pathLst>
                  <a:path w="12742541" h="12700" extrusionOk="0">
                    <a:moveTo>
                      <a:pt x="0" y="0"/>
                    </a:moveTo>
                    <a:lnTo>
                      <a:pt x="12742541" y="0"/>
                    </a:lnTo>
                    <a:lnTo>
                      <a:pt x="12742541" y="12700"/>
                    </a:lnTo>
                    <a:lnTo>
                      <a:pt x="0" y="12700"/>
                    </a:lnTo>
                    <a:close/>
                  </a:path>
                </a:pathLst>
              </a:custGeom>
              <a:solidFill>
                <a:srgbClr val="000000"/>
              </a:solidFill>
              <a:ln>
                <a:noFill/>
              </a:ln>
            </p:spPr>
          </p:sp>
          <p:sp>
            <p:nvSpPr>
              <p:cNvPr id="283" name="Google Shape;283;p10"/>
              <p:cNvSpPr/>
              <p:nvPr/>
            </p:nvSpPr>
            <p:spPr>
              <a:xfrm>
                <a:off x="0" y="4909221"/>
                <a:ext cx="12742541" cy="12700"/>
              </a:xfrm>
              <a:custGeom>
                <a:avLst/>
                <a:gdLst/>
                <a:ahLst/>
                <a:cxnLst/>
                <a:rect l="l" t="t" r="r" b="b"/>
                <a:pathLst>
                  <a:path w="12742541" h="12700" extrusionOk="0">
                    <a:moveTo>
                      <a:pt x="0" y="0"/>
                    </a:moveTo>
                    <a:lnTo>
                      <a:pt x="12742541" y="0"/>
                    </a:lnTo>
                    <a:lnTo>
                      <a:pt x="12742541" y="12700"/>
                    </a:lnTo>
                    <a:lnTo>
                      <a:pt x="0" y="12700"/>
                    </a:lnTo>
                    <a:close/>
                  </a:path>
                </a:pathLst>
              </a:custGeom>
              <a:solidFill>
                <a:srgbClr val="000000"/>
              </a:solidFill>
              <a:ln>
                <a:noFill/>
              </a:ln>
            </p:spPr>
          </p:sp>
          <p:sp>
            <p:nvSpPr>
              <p:cNvPr id="284" name="Google Shape;284;p10"/>
              <p:cNvSpPr/>
              <p:nvPr/>
            </p:nvSpPr>
            <p:spPr>
              <a:xfrm>
                <a:off x="0" y="7367005"/>
                <a:ext cx="12742541" cy="12700"/>
              </a:xfrm>
              <a:custGeom>
                <a:avLst/>
                <a:gdLst/>
                <a:ahLst/>
                <a:cxnLst/>
                <a:rect l="l" t="t" r="r" b="b"/>
                <a:pathLst>
                  <a:path w="12742541" h="12700" extrusionOk="0">
                    <a:moveTo>
                      <a:pt x="0" y="0"/>
                    </a:moveTo>
                    <a:lnTo>
                      <a:pt x="12742541" y="0"/>
                    </a:lnTo>
                    <a:lnTo>
                      <a:pt x="12742541" y="12700"/>
                    </a:lnTo>
                    <a:lnTo>
                      <a:pt x="0" y="12700"/>
                    </a:lnTo>
                    <a:close/>
                  </a:path>
                </a:pathLst>
              </a:custGeom>
              <a:solidFill>
                <a:srgbClr val="000000"/>
              </a:solidFill>
              <a:ln>
                <a:noFill/>
              </a:ln>
            </p:spPr>
          </p:sp>
          <p:sp>
            <p:nvSpPr>
              <p:cNvPr id="285" name="Google Shape;285;p10"/>
              <p:cNvSpPr/>
              <p:nvPr/>
            </p:nvSpPr>
            <p:spPr>
              <a:xfrm>
                <a:off x="0" y="9824791"/>
                <a:ext cx="12742541" cy="12700"/>
              </a:xfrm>
              <a:custGeom>
                <a:avLst/>
                <a:gdLst/>
                <a:ahLst/>
                <a:cxnLst/>
                <a:rect l="l" t="t" r="r" b="b"/>
                <a:pathLst>
                  <a:path w="12742541" h="12700" extrusionOk="0">
                    <a:moveTo>
                      <a:pt x="0" y="0"/>
                    </a:moveTo>
                    <a:lnTo>
                      <a:pt x="12742541" y="0"/>
                    </a:lnTo>
                    <a:lnTo>
                      <a:pt x="12742541" y="12700"/>
                    </a:lnTo>
                    <a:lnTo>
                      <a:pt x="0" y="12700"/>
                    </a:lnTo>
                    <a:close/>
                  </a:path>
                </a:pathLst>
              </a:custGeom>
              <a:solidFill>
                <a:srgbClr val="000000"/>
              </a:solidFill>
              <a:ln>
                <a:noFill/>
              </a:ln>
            </p:spPr>
          </p:sp>
        </p:grpSp>
        <p:sp>
          <p:nvSpPr>
            <p:cNvPr id="286" name="Google Shape;286;p10"/>
            <p:cNvSpPr txBox="1"/>
            <p:nvPr/>
          </p:nvSpPr>
          <p:spPr>
            <a:xfrm>
              <a:off x="0" y="-38100"/>
              <a:ext cx="2291400" cy="334500"/>
            </a:xfrm>
            <a:prstGeom prst="rect">
              <a:avLst/>
            </a:prstGeom>
            <a:noFill/>
            <a:ln>
              <a:noFill/>
            </a:ln>
          </p:spPr>
          <p:txBody>
            <a:bodyPr spcFirstLastPara="1" wrap="square" lIns="0" tIns="0" rIns="0" bIns="0" anchor="t" anchorCtr="0">
              <a:noAutofit/>
            </a:bodyPr>
            <a:lstStyle/>
            <a:p>
              <a:pPr marL="0" marR="0" lvl="0" indent="0" algn="r" rtl="0">
                <a:lnSpc>
                  <a:spcPct val="14002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20 millones de horas</a:t>
              </a:r>
              <a:endParaRPr sz="700" b="0" i="0" u="none" strike="noStrike" cap="none">
                <a:solidFill>
                  <a:srgbClr val="000000"/>
                </a:solidFill>
                <a:latin typeface="Arial"/>
                <a:ea typeface="Arial"/>
                <a:cs typeface="Arial"/>
                <a:sym typeface="Arial"/>
              </a:endParaRPr>
            </a:p>
          </p:txBody>
        </p:sp>
        <p:sp>
          <p:nvSpPr>
            <p:cNvPr id="287" name="Google Shape;287;p10"/>
            <p:cNvSpPr txBox="1"/>
            <p:nvPr/>
          </p:nvSpPr>
          <p:spPr>
            <a:xfrm>
              <a:off x="0" y="1487293"/>
              <a:ext cx="2291400" cy="334500"/>
            </a:xfrm>
            <a:prstGeom prst="rect">
              <a:avLst/>
            </a:prstGeom>
            <a:noFill/>
            <a:ln>
              <a:noFill/>
            </a:ln>
          </p:spPr>
          <p:txBody>
            <a:bodyPr spcFirstLastPara="1" wrap="square" lIns="0" tIns="0" rIns="0" bIns="0" anchor="t" anchorCtr="0">
              <a:noAutofit/>
            </a:bodyPr>
            <a:lstStyle/>
            <a:p>
              <a:pPr marL="0" marR="0" lvl="0" indent="0" algn="r" rtl="0">
                <a:lnSpc>
                  <a:spcPct val="14002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15 </a:t>
              </a:r>
              <a:r>
                <a:rPr lang="en" sz="700" b="0" i="0" u="none" strike="noStrike" cap="none">
                  <a:solidFill>
                    <a:schemeClr val="accent1"/>
                  </a:solidFill>
                  <a:latin typeface="Arimo"/>
                  <a:ea typeface="Arimo"/>
                  <a:cs typeface="Arimo"/>
                  <a:sym typeface="Arimo"/>
                </a:rPr>
                <a:t>millones</a:t>
              </a:r>
              <a:r>
                <a:rPr lang="en" sz="700" b="0" i="0" u="none" strike="noStrike" cap="none">
                  <a:solidFill>
                    <a:schemeClr val="dk1"/>
                  </a:solidFill>
                  <a:latin typeface="Arimo"/>
                  <a:ea typeface="Arimo"/>
                  <a:cs typeface="Arimo"/>
                  <a:sym typeface="Arimo"/>
                </a:rPr>
                <a:t> </a:t>
              </a:r>
              <a:r>
                <a:rPr lang="en" sz="700" b="0" i="0" u="none" strike="noStrike" cap="none">
                  <a:solidFill>
                    <a:schemeClr val="accent1"/>
                  </a:solidFill>
                  <a:latin typeface="Arimo"/>
                  <a:ea typeface="Arimo"/>
                  <a:cs typeface="Arimo"/>
                  <a:sym typeface="Arimo"/>
                </a:rPr>
                <a:t>de</a:t>
              </a:r>
              <a:r>
                <a:rPr lang="en" sz="700" b="0" i="0" u="none" strike="noStrike" cap="none">
                  <a:solidFill>
                    <a:schemeClr val="dk1"/>
                  </a:solidFill>
                  <a:latin typeface="Arimo"/>
                  <a:ea typeface="Arimo"/>
                  <a:cs typeface="Arimo"/>
                  <a:sym typeface="Arimo"/>
                </a:rPr>
                <a:t> </a:t>
              </a:r>
              <a:r>
                <a:rPr lang="en" sz="700" b="0" i="0" u="none" strike="noStrike" cap="none">
                  <a:solidFill>
                    <a:schemeClr val="accent1"/>
                  </a:solidFill>
                  <a:latin typeface="Arimo"/>
                  <a:ea typeface="Arimo"/>
                  <a:cs typeface="Arimo"/>
                  <a:sym typeface="Arimo"/>
                </a:rPr>
                <a:t>horas</a:t>
              </a:r>
              <a:endParaRPr sz="700" b="0" i="0" u="none" strike="noStrike" cap="none">
                <a:solidFill>
                  <a:schemeClr val="accent1"/>
                </a:solidFill>
                <a:latin typeface="Arial"/>
                <a:ea typeface="Arial"/>
                <a:cs typeface="Arial"/>
                <a:sym typeface="Arial"/>
              </a:endParaRPr>
            </a:p>
            <a:p>
              <a:pPr marL="0" marR="0" lvl="0" indent="0" algn="r" rtl="0">
                <a:lnSpc>
                  <a:spcPct val="140026"/>
                </a:lnSpc>
                <a:spcBef>
                  <a:spcPts val="0"/>
                </a:spcBef>
                <a:spcAft>
                  <a:spcPts val="0"/>
                </a:spcAft>
                <a:buClr>
                  <a:srgbClr val="000000"/>
                </a:buClr>
                <a:buSzPts val="700"/>
                <a:buFont typeface="Arial"/>
                <a:buNone/>
              </a:pPr>
              <a:endParaRPr sz="700" b="0" i="0" u="none" strike="noStrike" cap="none">
                <a:solidFill>
                  <a:srgbClr val="000000"/>
                </a:solidFill>
                <a:latin typeface="Arimo"/>
                <a:ea typeface="Arimo"/>
                <a:cs typeface="Arimo"/>
                <a:sym typeface="Arimo"/>
              </a:endParaRPr>
            </a:p>
          </p:txBody>
        </p:sp>
        <p:sp>
          <p:nvSpPr>
            <p:cNvPr id="288" name="Google Shape;288;p10"/>
            <p:cNvSpPr txBox="1"/>
            <p:nvPr/>
          </p:nvSpPr>
          <p:spPr>
            <a:xfrm>
              <a:off x="0" y="3012686"/>
              <a:ext cx="2291400" cy="334500"/>
            </a:xfrm>
            <a:prstGeom prst="rect">
              <a:avLst/>
            </a:prstGeom>
            <a:noFill/>
            <a:ln>
              <a:noFill/>
            </a:ln>
          </p:spPr>
          <p:txBody>
            <a:bodyPr spcFirstLastPara="1" wrap="square" lIns="0" tIns="0" rIns="0" bIns="0" anchor="t" anchorCtr="0">
              <a:noAutofit/>
            </a:bodyPr>
            <a:lstStyle/>
            <a:p>
              <a:pPr marL="0" marR="0" lvl="0" indent="0" algn="r" rtl="0">
                <a:lnSpc>
                  <a:spcPct val="140026"/>
                </a:lnSpc>
                <a:spcBef>
                  <a:spcPts val="0"/>
                </a:spcBef>
                <a:spcAft>
                  <a:spcPts val="0"/>
                </a:spcAft>
                <a:buClr>
                  <a:srgbClr val="000000"/>
                </a:buClr>
                <a:buSzPts val="700"/>
                <a:buFont typeface="Arial"/>
                <a:buNone/>
              </a:pPr>
              <a:r>
                <a:rPr lang="en" sz="700" b="0" i="0" u="none" strike="noStrike" cap="none">
                  <a:solidFill>
                    <a:schemeClr val="accent1"/>
                  </a:solidFill>
                  <a:latin typeface="Arimo"/>
                  <a:ea typeface="Arimo"/>
                  <a:cs typeface="Arimo"/>
                  <a:sym typeface="Arimo"/>
                </a:rPr>
                <a:t>10 millones de horas</a:t>
              </a:r>
              <a:endParaRPr sz="700" b="0" i="0" u="none" strike="noStrike" cap="none">
                <a:solidFill>
                  <a:schemeClr val="accent1"/>
                </a:solidFill>
                <a:latin typeface="Arial"/>
                <a:ea typeface="Arial"/>
                <a:cs typeface="Arial"/>
                <a:sym typeface="Arial"/>
              </a:endParaRPr>
            </a:p>
            <a:p>
              <a:pPr marL="0" marR="0" lvl="0" indent="0" algn="r" rtl="0">
                <a:lnSpc>
                  <a:spcPct val="140026"/>
                </a:lnSpc>
                <a:spcBef>
                  <a:spcPts val="0"/>
                </a:spcBef>
                <a:spcAft>
                  <a:spcPts val="0"/>
                </a:spcAft>
                <a:buClr>
                  <a:srgbClr val="000000"/>
                </a:buClr>
                <a:buSzPts val="700"/>
                <a:buFont typeface="Arial"/>
                <a:buNone/>
              </a:pPr>
              <a:endParaRPr sz="700" b="0" i="0" u="none" strike="noStrike" cap="none">
                <a:solidFill>
                  <a:schemeClr val="accent1"/>
                </a:solidFill>
                <a:latin typeface="Arimo"/>
                <a:ea typeface="Arimo"/>
                <a:cs typeface="Arimo"/>
                <a:sym typeface="Arimo"/>
              </a:endParaRPr>
            </a:p>
          </p:txBody>
        </p:sp>
        <p:sp>
          <p:nvSpPr>
            <p:cNvPr id="289" name="Google Shape;289;p10"/>
            <p:cNvSpPr txBox="1"/>
            <p:nvPr/>
          </p:nvSpPr>
          <p:spPr>
            <a:xfrm>
              <a:off x="140277" y="4538079"/>
              <a:ext cx="2151000" cy="334500"/>
            </a:xfrm>
            <a:prstGeom prst="rect">
              <a:avLst/>
            </a:prstGeom>
            <a:noFill/>
            <a:ln>
              <a:noFill/>
            </a:ln>
          </p:spPr>
          <p:txBody>
            <a:bodyPr spcFirstLastPara="1" wrap="square" lIns="0" tIns="0" rIns="0" bIns="0" anchor="t" anchorCtr="0">
              <a:noAutofit/>
            </a:bodyPr>
            <a:lstStyle/>
            <a:p>
              <a:pPr marL="0" marR="0" lvl="0" indent="0" algn="r" rtl="0">
                <a:lnSpc>
                  <a:spcPct val="14002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5 </a:t>
              </a:r>
              <a:r>
                <a:rPr lang="en" sz="700" b="0" i="0" u="none" strike="noStrike" cap="none">
                  <a:solidFill>
                    <a:schemeClr val="accent1"/>
                  </a:solidFill>
                  <a:latin typeface="Arimo"/>
                  <a:ea typeface="Arimo"/>
                  <a:cs typeface="Arimo"/>
                  <a:sym typeface="Arimo"/>
                </a:rPr>
                <a:t>millones</a:t>
              </a:r>
              <a:r>
                <a:rPr lang="en" sz="700" b="0" i="0" u="none" strike="noStrike" cap="none">
                  <a:solidFill>
                    <a:schemeClr val="dk1"/>
                  </a:solidFill>
                  <a:latin typeface="Arimo"/>
                  <a:ea typeface="Arimo"/>
                  <a:cs typeface="Arimo"/>
                  <a:sym typeface="Arimo"/>
                </a:rPr>
                <a:t> </a:t>
              </a:r>
              <a:r>
                <a:rPr lang="en" sz="700" b="0" i="0" u="none" strike="noStrike" cap="none">
                  <a:solidFill>
                    <a:schemeClr val="accent1"/>
                  </a:solidFill>
                  <a:latin typeface="Arimo"/>
                  <a:ea typeface="Arimo"/>
                  <a:cs typeface="Arimo"/>
                  <a:sym typeface="Arimo"/>
                </a:rPr>
                <a:t>de</a:t>
              </a:r>
              <a:r>
                <a:rPr lang="en" sz="700" b="0" i="0" u="none" strike="noStrike" cap="none">
                  <a:solidFill>
                    <a:schemeClr val="dk1"/>
                  </a:solidFill>
                  <a:latin typeface="Arimo"/>
                  <a:ea typeface="Arimo"/>
                  <a:cs typeface="Arimo"/>
                  <a:sym typeface="Arimo"/>
                </a:rPr>
                <a:t> </a:t>
              </a:r>
              <a:r>
                <a:rPr lang="en" sz="700" b="0" i="0" u="none" strike="noStrike" cap="none">
                  <a:solidFill>
                    <a:schemeClr val="accent1"/>
                  </a:solidFill>
                  <a:latin typeface="Arimo"/>
                  <a:ea typeface="Arimo"/>
                  <a:cs typeface="Arimo"/>
                  <a:sym typeface="Arimo"/>
                </a:rPr>
                <a:t>horas</a:t>
              </a:r>
              <a:endParaRPr sz="700" b="0" i="0" u="none" strike="noStrike" cap="none">
                <a:solidFill>
                  <a:schemeClr val="accent1"/>
                </a:solidFill>
                <a:latin typeface="Arial"/>
                <a:ea typeface="Arial"/>
                <a:cs typeface="Arial"/>
                <a:sym typeface="Arial"/>
              </a:endParaRPr>
            </a:p>
            <a:p>
              <a:pPr marL="0" marR="0" lvl="0" indent="0" algn="r" rtl="0">
                <a:lnSpc>
                  <a:spcPct val="140026"/>
                </a:lnSpc>
                <a:spcBef>
                  <a:spcPts val="0"/>
                </a:spcBef>
                <a:spcAft>
                  <a:spcPts val="0"/>
                </a:spcAft>
                <a:buClr>
                  <a:srgbClr val="000000"/>
                </a:buClr>
                <a:buSzPts val="700"/>
                <a:buFont typeface="Arial"/>
                <a:buNone/>
              </a:pPr>
              <a:endParaRPr sz="700" b="0" i="0" u="none" strike="noStrike" cap="none">
                <a:solidFill>
                  <a:srgbClr val="000000"/>
                </a:solidFill>
                <a:latin typeface="Arimo"/>
                <a:ea typeface="Arimo"/>
                <a:cs typeface="Arimo"/>
                <a:sym typeface="Arimo"/>
              </a:endParaRPr>
            </a:p>
          </p:txBody>
        </p:sp>
        <p:sp>
          <p:nvSpPr>
            <p:cNvPr id="290" name="Google Shape;290;p10"/>
            <p:cNvSpPr txBox="1"/>
            <p:nvPr/>
          </p:nvSpPr>
          <p:spPr>
            <a:xfrm>
              <a:off x="140277" y="6063472"/>
              <a:ext cx="2151000" cy="334500"/>
            </a:xfrm>
            <a:prstGeom prst="rect">
              <a:avLst/>
            </a:prstGeom>
            <a:noFill/>
            <a:ln>
              <a:noFill/>
            </a:ln>
          </p:spPr>
          <p:txBody>
            <a:bodyPr spcFirstLastPara="1" wrap="square" lIns="0" tIns="0" rIns="0" bIns="0" anchor="t" anchorCtr="0">
              <a:noAutofit/>
            </a:bodyPr>
            <a:lstStyle/>
            <a:p>
              <a:pPr marL="0" marR="0" lvl="0" indent="0" algn="r" rtl="0">
                <a:lnSpc>
                  <a:spcPct val="14002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0 </a:t>
              </a:r>
              <a:r>
                <a:rPr lang="en" sz="700" b="0" i="0" u="none" strike="noStrike" cap="none">
                  <a:solidFill>
                    <a:schemeClr val="accent1"/>
                  </a:solidFill>
                  <a:latin typeface="Arimo"/>
                  <a:ea typeface="Arimo"/>
                  <a:cs typeface="Arimo"/>
                  <a:sym typeface="Arimo"/>
                </a:rPr>
                <a:t>millones</a:t>
              </a:r>
              <a:r>
                <a:rPr lang="en" sz="700" b="0" i="0" u="none" strike="noStrike" cap="none">
                  <a:solidFill>
                    <a:schemeClr val="dk1"/>
                  </a:solidFill>
                  <a:latin typeface="Arimo"/>
                  <a:ea typeface="Arimo"/>
                  <a:cs typeface="Arimo"/>
                  <a:sym typeface="Arimo"/>
                </a:rPr>
                <a:t> </a:t>
              </a:r>
              <a:r>
                <a:rPr lang="en" sz="700" b="0" i="0" u="none" strike="noStrike" cap="none">
                  <a:solidFill>
                    <a:schemeClr val="accent1"/>
                  </a:solidFill>
                  <a:latin typeface="Arimo"/>
                  <a:ea typeface="Arimo"/>
                  <a:cs typeface="Arimo"/>
                  <a:sym typeface="Arimo"/>
                </a:rPr>
                <a:t>de</a:t>
              </a:r>
              <a:r>
                <a:rPr lang="en" sz="700" b="0" i="0" u="none" strike="noStrike" cap="none">
                  <a:solidFill>
                    <a:schemeClr val="dk1"/>
                  </a:solidFill>
                  <a:latin typeface="Arimo"/>
                  <a:ea typeface="Arimo"/>
                  <a:cs typeface="Arimo"/>
                  <a:sym typeface="Arimo"/>
                </a:rPr>
                <a:t> </a:t>
              </a:r>
              <a:r>
                <a:rPr lang="en" sz="700" b="0" i="0" u="none" strike="noStrike" cap="none">
                  <a:solidFill>
                    <a:schemeClr val="accent1"/>
                  </a:solidFill>
                  <a:latin typeface="Arimo"/>
                  <a:ea typeface="Arimo"/>
                  <a:cs typeface="Arimo"/>
                  <a:sym typeface="Arimo"/>
                </a:rPr>
                <a:t>horas</a:t>
              </a:r>
              <a:endParaRPr sz="700" b="0" i="0" u="none" strike="noStrike" cap="none">
                <a:solidFill>
                  <a:schemeClr val="accent1"/>
                </a:solidFill>
                <a:latin typeface="Arial"/>
                <a:ea typeface="Arial"/>
                <a:cs typeface="Arial"/>
                <a:sym typeface="Arial"/>
              </a:endParaRPr>
            </a:p>
            <a:p>
              <a:pPr marL="0" marR="0" lvl="0" indent="0" algn="r" rtl="0">
                <a:lnSpc>
                  <a:spcPct val="140026"/>
                </a:lnSpc>
                <a:spcBef>
                  <a:spcPts val="0"/>
                </a:spcBef>
                <a:spcAft>
                  <a:spcPts val="0"/>
                </a:spcAft>
                <a:buClr>
                  <a:srgbClr val="000000"/>
                </a:buClr>
                <a:buSzPts val="700"/>
                <a:buFont typeface="Arial"/>
                <a:buNone/>
              </a:pPr>
              <a:endParaRPr sz="700" b="0" i="0" u="none" strike="noStrike" cap="none">
                <a:solidFill>
                  <a:srgbClr val="000000"/>
                </a:solidFill>
                <a:latin typeface="Arimo"/>
                <a:ea typeface="Arimo"/>
                <a:cs typeface="Arimo"/>
                <a:sym typeface="Arimo"/>
              </a:endParaRPr>
            </a:p>
          </p:txBody>
        </p:sp>
        <p:grpSp>
          <p:nvGrpSpPr>
            <p:cNvPr id="291" name="Google Shape;291;p10"/>
            <p:cNvGrpSpPr/>
            <p:nvPr/>
          </p:nvGrpSpPr>
          <p:grpSpPr>
            <a:xfrm>
              <a:off x="2417463" y="1364483"/>
              <a:ext cx="7908021" cy="4884906"/>
              <a:chOff x="0" y="1959878"/>
              <a:chExt cx="12742541" cy="7871263"/>
            </a:xfrm>
          </p:grpSpPr>
          <p:sp>
            <p:nvSpPr>
              <p:cNvPr id="292" name="Google Shape;292;p10"/>
              <p:cNvSpPr/>
              <p:nvPr/>
            </p:nvSpPr>
            <p:spPr>
              <a:xfrm>
                <a:off x="0" y="1959878"/>
                <a:ext cx="3822762" cy="7871263"/>
              </a:xfrm>
              <a:custGeom>
                <a:avLst/>
                <a:gdLst/>
                <a:ahLst/>
                <a:cxnLst/>
                <a:rect l="l" t="t" r="r" b="b"/>
                <a:pathLst>
                  <a:path w="3822762" h="7871263" extrusionOk="0">
                    <a:moveTo>
                      <a:pt x="0" y="7871263"/>
                    </a:moveTo>
                    <a:lnTo>
                      <a:pt x="0" y="305821"/>
                    </a:lnTo>
                    <a:cubicBezTo>
                      <a:pt x="0" y="136921"/>
                      <a:pt x="136921" y="0"/>
                      <a:pt x="305821" y="0"/>
                    </a:cubicBezTo>
                    <a:lnTo>
                      <a:pt x="3516941" y="0"/>
                    </a:lnTo>
                    <a:cubicBezTo>
                      <a:pt x="3685841" y="0"/>
                      <a:pt x="3822762" y="136921"/>
                      <a:pt x="3822762" y="305821"/>
                    </a:cubicBezTo>
                    <a:lnTo>
                      <a:pt x="3822762" y="7871263"/>
                    </a:lnTo>
                    <a:close/>
                  </a:path>
                </a:pathLst>
              </a:custGeom>
              <a:solidFill>
                <a:srgbClr val="436EBE"/>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0"/>
              <p:cNvSpPr/>
              <p:nvPr/>
            </p:nvSpPr>
            <p:spPr>
              <a:xfrm>
                <a:off x="4459889" y="6875449"/>
                <a:ext cx="3822762" cy="2955692"/>
              </a:xfrm>
              <a:custGeom>
                <a:avLst/>
                <a:gdLst/>
                <a:ahLst/>
                <a:cxnLst/>
                <a:rect l="l" t="t" r="r" b="b"/>
                <a:pathLst>
                  <a:path w="3822762" h="2955692" extrusionOk="0">
                    <a:moveTo>
                      <a:pt x="0" y="2955692"/>
                    </a:moveTo>
                    <a:lnTo>
                      <a:pt x="0" y="305820"/>
                    </a:lnTo>
                    <a:cubicBezTo>
                      <a:pt x="0" y="136920"/>
                      <a:pt x="136921" y="0"/>
                      <a:pt x="305821" y="0"/>
                    </a:cubicBezTo>
                    <a:lnTo>
                      <a:pt x="3516941" y="0"/>
                    </a:lnTo>
                    <a:cubicBezTo>
                      <a:pt x="3685842" y="0"/>
                      <a:pt x="3822762" y="136920"/>
                      <a:pt x="3822762" y="305820"/>
                    </a:cubicBezTo>
                    <a:lnTo>
                      <a:pt x="3822762" y="2955692"/>
                    </a:lnTo>
                    <a:close/>
                  </a:path>
                </a:pathLst>
              </a:custGeom>
              <a:solidFill>
                <a:srgbClr val="436EBE"/>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0"/>
              <p:cNvSpPr/>
              <p:nvPr/>
            </p:nvSpPr>
            <p:spPr>
              <a:xfrm>
                <a:off x="8919778" y="7858563"/>
                <a:ext cx="3822763" cy="1972578"/>
              </a:xfrm>
              <a:custGeom>
                <a:avLst/>
                <a:gdLst/>
                <a:ahLst/>
                <a:cxnLst/>
                <a:rect l="l" t="t" r="r" b="b"/>
                <a:pathLst>
                  <a:path w="3822763" h="1972578" extrusionOk="0">
                    <a:moveTo>
                      <a:pt x="0" y="1972578"/>
                    </a:moveTo>
                    <a:lnTo>
                      <a:pt x="0" y="305821"/>
                    </a:lnTo>
                    <a:cubicBezTo>
                      <a:pt x="0" y="224712"/>
                      <a:pt x="32221" y="146925"/>
                      <a:pt x="89573" y="89573"/>
                    </a:cubicBezTo>
                    <a:cubicBezTo>
                      <a:pt x="146926" y="32220"/>
                      <a:pt x="224713" y="0"/>
                      <a:pt x="305822" y="0"/>
                    </a:cubicBezTo>
                    <a:lnTo>
                      <a:pt x="3516942" y="0"/>
                    </a:lnTo>
                    <a:cubicBezTo>
                      <a:pt x="3685842" y="0"/>
                      <a:pt x="3822763" y="136920"/>
                      <a:pt x="3822763" y="305821"/>
                    </a:cubicBezTo>
                    <a:lnTo>
                      <a:pt x="3822763" y="1972578"/>
                    </a:lnTo>
                    <a:close/>
                  </a:path>
                </a:pathLst>
              </a:custGeom>
              <a:solidFill>
                <a:srgbClr val="436EBE"/>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95" name="Google Shape;295;p10"/>
          <p:cNvSpPr txBox="1"/>
          <p:nvPr/>
        </p:nvSpPr>
        <p:spPr>
          <a:xfrm>
            <a:off x="514350" y="290707"/>
            <a:ext cx="6771300" cy="771600"/>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ACCESO A AGUA LIMPIA</a:t>
            </a:r>
            <a:endParaRPr sz="700" b="0" i="0" u="none" strike="noStrike" cap="none">
              <a:solidFill>
                <a:srgbClr val="000000"/>
              </a:solidFill>
              <a:latin typeface="Arial"/>
              <a:ea typeface="Arial"/>
              <a:cs typeface="Arial"/>
              <a:sym typeface="Arial"/>
            </a:endParaRPr>
          </a:p>
        </p:txBody>
      </p:sp>
      <p:pic>
        <p:nvPicPr>
          <p:cNvPr id="296" name="Google Shape;296;p10"/>
          <p:cNvPicPr preferRelativeResize="0"/>
          <p:nvPr/>
        </p:nvPicPr>
        <p:blipFill rotWithShape="1">
          <a:blip r:embed="rId3">
            <a:alphaModFix/>
          </a:blip>
          <a:srcRect/>
          <a:stretch/>
        </p:blipFill>
        <p:spPr>
          <a:xfrm>
            <a:off x="6911206" y="2256867"/>
            <a:ext cx="1718444" cy="2540710"/>
          </a:xfrm>
          <a:prstGeom prst="rect">
            <a:avLst/>
          </a:prstGeom>
          <a:noFill/>
          <a:ln>
            <a:noFill/>
          </a:ln>
        </p:spPr>
      </p:pic>
      <p:pic>
        <p:nvPicPr>
          <p:cNvPr id="297" name="Google Shape;297;p10"/>
          <p:cNvPicPr preferRelativeResize="0"/>
          <p:nvPr/>
        </p:nvPicPr>
        <p:blipFill rotWithShape="1">
          <a:blip r:embed="rId4">
            <a:alphaModFix/>
          </a:blip>
          <a:srcRect/>
          <a:stretch/>
        </p:blipFill>
        <p:spPr>
          <a:xfrm>
            <a:off x="7641326" y="1877484"/>
            <a:ext cx="514153" cy="577111"/>
          </a:xfrm>
          <a:prstGeom prst="rect">
            <a:avLst/>
          </a:prstGeom>
          <a:noFill/>
          <a:ln>
            <a:noFill/>
          </a:ln>
        </p:spPr>
      </p:pic>
      <p:sp>
        <p:nvSpPr>
          <p:cNvPr id="298" name="Google Shape;298;p10"/>
          <p:cNvSpPr txBox="1"/>
          <p:nvPr/>
        </p:nvSpPr>
        <p:spPr>
          <a:xfrm>
            <a:off x="2450467" y="1353608"/>
            <a:ext cx="4304400" cy="5238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1" i="0" u="none" strike="noStrike" cap="none">
                <a:solidFill>
                  <a:srgbClr val="000000"/>
                </a:solidFill>
                <a:latin typeface="Open Sans"/>
                <a:ea typeface="Open Sans"/>
                <a:cs typeface="Open Sans"/>
                <a:sym typeface="Open Sans"/>
              </a:rPr>
              <a:t>7 de cada 10</a:t>
            </a:r>
            <a:r>
              <a:rPr lang="en" sz="1500" b="0" i="0" u="none" strike="noStrike" cap="none">
                <a:solidFill>
                  <a:srgbClr val="000000"/>
                </a:solidFill>
                <a:latin typeface="Open Sans"/>
                <a:ea typeface="Open Sans"/>
                <a:cs typeface="Open Sans"/>
                <a:sym typeface="Open Sans"/>
              </a:rPr>
              <a:t> personas en todo el mundo tienen acceso a agua salubre en sus casas</a:t>
            </a:r>
            <a:endParaRPr sz="700" b="0" i="0" u="none" strike="noStrike" cap="none">
              <a:solidFill>
                <a:srgbClr val="000000"/>
              </a:solidFill>
              <a:latin typeface="Arial"/>
              <a:ea typeface="Arial"/>
              <a:cs typeface="Arial"/>
              <a:sym typeface="Arial"/>
            </a:endParaRPr>
          </a:p>
        </p:txBody>
      </p:sp>
      <p:sp>
        <p:nvSpPr>
          <p:cNvPr id="299" name="Google Shape;299;p10"/>
          <p:cNvSpPr txBox="1"/>
          <p:nvPr/>
        </p:nvSpPr>
        <p:spPr>
          <a:xfrm>
            <a:off x="0" y="4968875"/>
            <a:ext cx="19245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73"/>
          <p:cNvSpPr/>
          <p:nvPr/>
        </p:nvSpPr>
        <p:spPr>
          <a:xfrm>
            <a:off x="161975" y="1156700"/>
            <a:ext cx="8769900" cy="3412200"/>
          </a:xfrm>
          <a:prstGeom prst="roundRect">
            <a:avLst>
              <a:gd name="adj" fmla="val 1257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7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400" b="0">
                <a:latin typeface="Arial"/>
                <a:ea typeface="Arial"/>
                <a:cs typeface="Arial"/>
                <a:sym typeface="Arial"/>
              </a:rPr>
              <a:t>ACCESS TO CLEAN WATER</a:t>
            </a:r>
            <a:endParaRPr sz="4400" b="0">
              <a:latin typeface="Arial"/>
              <a:ea typeface="Arial"/>
              <a:cs typeface="Arial"/>
              <a:sym typeface="Arial"/>
            </a:endParaRPr>
          </a:p>
        </p:txBody>
      </p:sp>
      <p:sp>
        <p:nvSpPr>
          <p:cNvPr id="306" name="Google Shape;306;p73"/>
          <p:cNvSpPr txBox="1">
            <a:spLocks noGrp="1"/>
          </p:cNvSpPr>
          <p:nvPr>
            <p:ph type="body" idx="1"/>
          </p:nvPr>
        </p:nvSpPr>
        <p:spPr>
          <a:xfrm>
            <a:off x="311700" y="1311825"/>
            <a:ext cx="8520600" cy="325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7 in 10 people across the world has access to drinking water in their homes.</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r>
              <a:rPr lang="en">
                <a:solidFill>
                  <a:srgbClr val="000000"/>
                </a:solidFill>
                <a:latin typeface="Arial"/>
                <a:ea typeface="Arial"/>
                <a:cs typeface="Arial"/>
                <a:sym typeface="Arial"/>
              </a:rPr>
              <a:t>Despite this, in 25 sub Saharan countries, women still spend 16 million hours per day going to fetch water. </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r>
              <a:rPr lang="en">
                <a:solidFill>
                  <a:srgbClr val="000000"/>
                </a:solidFill>
                <a:latin typeface="Arial"/>
                <a:ea typeface="Arial"/>
                <a:cs typeface="Arial"/>
                <a:sym typeface="Arial"/>
              </a:rPr>
              <a:t>Women-16 million hours </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r>
              <a:rPr lang="en">
                <a:solidFill>
                  <a:srgbClr val="000000"/>
                </a:solidFill>
                <a:latin typeface="Arial"/>
                <a:ea typeface="Arial"/>
                <a:cs typeface="Arial"/>
                <a:sym typeface="Arial"/>
              </a:rPr>
              <a:t>Men - 6 million hours</a:t>
            </a:r>
            <a:endParaRPr>
              <a:solidFill>
                <a:srgbClr val="000000"/>
              </a:solidFill>
              <a:latin typeface="Arial"/>
              <a:ea typeface="Arial"/>
              <a:cs typeface="Arial"/>
              <a:sym typeface="Arial"/>
            </a:endParaRPr>
          </a:p>
          <a:p>
            <a:pPr marL="0" lvl="0" indent="0" algn="l" rtl="0">
              <a:lnSpc>
                <a:spcPct val="115000"/>
              </a:lnSpc>
              <a:spcBef>
                <a:spcPts val="1600"/>
              </a:spcBef>
              <a:spcAft>
                <a:spcPts val="1600"/>
              </a:spcAft>
              <a:buSzPts val="1800"/>
              <a:buNone/>
            </a:pPr>
            <a:r>
              <a:rPr lang="en">
                <a:solidFill>
                  <a:srgbClr val="000000"/>
                </a:solidFill>
                <a:latin typeface="Arial"/>
                <a:ea typeface="Arial"/>
                <a:cs typeface="Arial"/>
                <a:sym typeface="Arial"/>
              </a:rPr>
              <a:t>Children - 4 million hours </a:t>
            </a:r>
            <a:endParaRPr>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1"/>
          <p:cNvSpPr/>
          <p:nvPr/>
        </p:nvSpPr>
        <p:spPr>
          <a:xfrm>
            <a:off x="311700" y="1229700"/>
            <a:ext cx="8544300" cy="3656096"/>
          </a:xfrm>
          <a:prstGeom prst="roundRect">
            <a:avLst>
              <a:gd name="adj" fmla="val 1158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1"/>
          <p:cNvSpPr txBox="1"/>
          <p:nvPr/>
        </p:nvSpPr>
        <p:spPr>
          <a:xfrm>
            <a:off x="524983" y="257704"/>
            <a:ext cx="7705200" cy="771600"/>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MUERTES MATERNAS</a:t>
            </a:r>
            <a:endParaRPr sz="700" b="0" i="0" u="none" strike="noStrike" cap="none">
              <a:solidFill>
                <a:srgbClr val="000000"/>
              </a:solidFill>
              <a:latin typeface="Arial"/>
              <a:ea typeface="Arial"/>
              <a:cs typeface="Arial"/>
              <a:sym typeface="Arial"/>
            </a:endParaRPr>
          </a:p>
        </p:txBody>
      </p:sp>
      <p:sp>
        <p:nvSpPr>
          <p:cNvPr id="313" name="Google Shape;313;p11"/>
          <p:cNvSpPr txBox="1"/>
          <p:nvPr/>
        </p:nvSpPr>
        <p:spPr>
          <a:xfrm>
            <a:off x="1835925" y="1848896"/>
            <a:ext cx="4380600" cy="30369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1" i="0" u="none" strike="noStrike" cap="none">
                <a:solidFill>
                  <a:srgbClr val="000000"/>
                </a:solidFill>
                <a:latin typeface="Open Sans"/>
                <a:ea typeface="Open Sans"/>
                <a:cs typeface="Open Sans"/>
                <a:sym typeface="Open Sans"/>
              </a:rPr>
              <a:t>44%</a:t>
            </a:r>
            <a:r>
              <a:rPr lang="en" sz="1500" b="0" i="0" u="none" strike="noStrike" cap="none">
                <a:solidFill>
                  <a:srgbClr val="000000"/>
                </a:solidFill>
                <a:latin typeface="Open Sans"/>
                <a:ea typeface="Open Sans"/>
                <a:cs typeface="Open Sans"/>
                <a:sym typeface="Open Sans"/>
              </a:rPr>
              <a:t> menos de muertes maternas en todo el mundo que en 1990</a:t>
            </a:r>
            <a:endParaRPr sz="7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500"/>
              <a:buFont typeface="Arial"/>
              <a:buNone/>
            </a:pPr>
            <a:endParaRPr sz="1500" b="0" i="0" u="none" strike="noStrike" cap="none">
              <a:solidFill>
                <a:srgbClr val="000000"/>
              </a:solidFill>
              <a:latin typeface="Open Sans"/>
              <a:ea typeface="Open Sans"/>
              <a:cs typeface="Open Sans"/>
              <a:sym typeface="Open Sans"/>
            </a:endParaRPr>
          </a:p>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Sin embargo, todavía </a:t>
            </a:r>
            <a:r>
              <a:rPr lang="en" sz="1500" b="1" i="0" u="none" strike="noStrike" cap="none">
                <a:solidFill>
                  <a:srgbClr val="000000"/>
                </a:solidFill>
                <a:latin typeface="Open Sans"/>
                <a:ea typeface="Open Sans"/>
                <a:cs typeface="Open Sans"/>
                <a:sym typeface="Open Sans"/>
              </a:rPr>
              <a:t>mueren 830 mujeres cada día </a:t>
            </a:r>
            <a:r>
              <a:rPr lang="en" sz="1500" b="0" i="0" u="none" strike="noStrike" cap="none">
                <a:solidFill>
                  <a:srgbClr val="000000"/>
                </a:solidFill>
                <a:latin typeface="Open Sans"/>
                <a:ea typeface="Open Sans"/>
                <a:cs typeface="Open Sans"/>
                <a:sym typeface="Open Sans"/>
              </a:rPr>
              <a:t>por causas relacionadas con el embarazo que pueden evitarse</a:t>
            </a:r>
            <a:endParaRPr sz="7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500"/>
              <a:buFont typeface="Arial"/>
              <a:buNone/>
            </a:pPr>
            <a:endParaRPr sz="1500" b="0" i="0" u="none" strike="noStrike" cap="none">
              <a:solidFill>
                <a:srgbClr val="000000"/>
              </a:solidFill>
              <a:latin typeface="Open Sans"/>
              <a:ea typeface="Open Sans"/>
              <a:cs typeface="Open Sans"/>
              <a:sym typeface="Open Sans"/>
            </a:endParaRPr>
          </a:p>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El</a:t>
            </a:r>
            <a:r>
              <a:rPr lang="en" sz="1500" b="1" i="0" u="none" strike="noStrike" cap="none">
                <a:solidFill>
                  <a:srgbClr val="000000"/>
                </a:solidFill>
                <a:latin typeface="Open Sans"/>
                <a:ea typeface="Open Sans"/>
                <a:cs typeface="Open Sans"/>
                <a:sym typeface="Open Sans"/>
              </a:rPr>
              <a:t> 99% </a:t>
            </a:r>
            <a:r>
              <a:rPr lang="en" sz="1500" b="0" i="0" u="none" strike="noStrike" cap="none">
                <a:solidFill>
                  <a:srgbClr val="000000"/>
                </a:solidFill>
                <a:latin typeface="Open Sans"/>
                <a:ea typeface="Open Sans"/>
                <a:cs typeface="Open Sans"/>
                <a:sym typeface="Open Sans"/>
              </a:rPr>
              <a:t>de esas muertes se producen en países en desarrollo</a:t>
            </a:r>
            <a:endParaRPr sz="700" b="0" i="0" u="none" strike="noStrike" cap="none">
              <a:solidFill>
                <a:srgbClr val="000000"/>
              </a:solidFill>
              <a:latin typeface="Open Sans"/>
              <a:ea typeface="Open Sans"/>
              <a:cs typeface="Open Sans"/>
              <a:sym typeface="Open Sans"/>
            </a:endParaRPr>
          </a:p>
        </p:txBody>
      </p:sp>
      <p:sp>
        <p:nvSpPr>
          <p:cNvPr id="314" name="Google Shape;314;p11"/>
          <p:cNvSpPr txBox="1"/>
          <p:nvPr/>
        </p:nvSpPr>
        <p:spPr>
          <a:xfrm>
            <a:off x="0" y="4968875"/>
            <a:ext cx="21780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pic>
        <p:nvPicPr>
          <p:cNvPr id="315" name="Google Shape;315;p11"/>
          <p:cNvPicPr preferRelativeResize="0"/>
          <p:nvPr/>
        </p:nvPicPr>
        <p:blipFill rotWithShape="1">
          <a:blip r:embed="rId3">
            <a:alphaModFix/>
          </a:blip>
          <a:srcRect/>
          <a:stretch/>
        </p:blipFill>
        <p:spPr>
          <a:xfrm>
            <a:off x="7780168" y="1877484"/>
            <a:ext cx="849482" cy="292009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75"/>
          <p:cNvSpPr/>
          <p:nvPr/>
        </p:nvSpPr>
        <p:spPr>
          <a:xfrm>
            <a:off x="311700" y="1229700"/>
            <a:ext cx="8544300" cy="2993400"/>
          </a:xfrm>
          <a:prstGeom prst="roundRect">
            <a:avLst>
              <a:gd name="adj" fmla="val 1158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75"/>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000" b="0">
                <a:latin typeface="Arial"/>
                <a:ea typeface="Arial"/>
                <a:cs typeface="Arial"/>
                <a:sym typeface="Arial"/>
              </a:rPr>
              <a:t>DEATH IN CHILDBIRTH</a:t>
            </a:r>
            <a:endParaRPr sz="4000" b="0">
              <a:latin typeface="Arial"/>
              <a:ea typeface="Arial"/>
              <a:cs typeface="Arial"/>
              <a:sym typeface="Arial"/>
            </a:endParaRPr>
          </a:p>
        </p:txBody>
      </p:sp>
      <p:sp>
        <p:nvSpPr>
          <p:cNvPr id="322" name="Google Shape;322;p75"/>
          <p:cNvSpPr txBox="1">
            <a:spLocks noGrp="1"/>
          </p:cNvSpPr>
          <p:nvPr>
            <p:ph type="body" idx="1"/>
          </p:nvPr>
        </p:nvSpPr>
        <p:spPr>
          <a:xfrm>
            <a:off x="426625" y="1476100"/>
            <a:ext cx="8405700" cy="309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There are 44% less maternal deaths than in 1990</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r>
              <a:rPr lang="en">
                <a:solidFill>
                  <a:srgbClr val="000000"/>
                </a:solidFill>
                <a:latin typeface="Arial"/>
                <a:ea typeface="Arial"/>
                <a:cs typeface="Arial"/>
                <a:sym typeface="Arial"/>
              </a:rPr>
              <a:t>But 830 women every still die every day from pregnancy related issues that could have been avoided. </a:t>
            </a:r>
            <a:endParaRPr>
              <a:solidFill>
                <a:srgbClr val="000000"/>
              </a:solidFill>
              <a:latin typeface="Arial"/>
              <a:ea typeface="Arial"/>
              <a:cs typeface="Arial"/>
              <a:sym typeface="Arial"/>
            </a:endParaRPr>
          </a:p>
          <a:p>
            <a:pPr marL="0" lvl="0" indent="0" algn="l" rtl="0">
              <a:lnSpc>
                <a:spcPct val="115000"/>
              </a:lnSpc>
              <a:spcBef>
                <a:spcPts val="1600"/>
              </a:spcBef>
              <a:spcAft>
                <a:spcPts val="1600"/>
              </a:spcAft>
              <a:buSzPts val="1800"/>
              <a:buNone/>
            </a:pPr>
            <a:r>
              <a:rPr lang="en">
                <a:solidFill>
                  <a:srgbClr val="000000"/>
                </a:solidFill>
                <a:latin typeface="Arial"/>
                <a:ea typeface="Arial"/>
                <a:cs typeface="Arial"/>
                <a:sym typeface="Arial"/>
              </a:rPr>
              <a:t>99% of these deaths occur in developing countries.</a:t>
            </a:r>
            <a:r>
              <a:rPr lang="en"/>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76"/>
          <p:cNvSpPr/>
          <p:nvPr/>
        </p:nvSpPr>
        <p:spPr>
          <a:xfrm>
            <a:off x="390125" y="1211450"/>
            <a:ext cx="8442300" cy="2509500"/>
          </a:xfrm>
          <a:prstGeom prst="roundRect">
            <a:avLst>
              <a:gd name="adj" fmla="val 1073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76"/>
          <p:cNvSpPr txBox="1">
            <a:spLocks noGrp="1"/>
          </p:cNvSpPr>
          <p:nvPr>
            <p:ph type="title"/>
          </p:nvPr>
        </p:nvSpPr>
        <p:spPr>
          <a:xfrm>
            <a:off x="618275" y="281825"/>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000" b="0">
                <a:latin typeface="Arial"/>
                <a:ea typeface="Arial"/>
                <a:cs typeface="Arial"/>
                <a:sym typeface="Arial"/>
              </a:rPr>
              <a:t>Other potential ideas…</a:t>
            </a:r>
            <a:endParaRPr sz="4000" b="0">
              <a:latin typeface="Arial"/>
              <a:ea typeface="Arial"/>
              <a:cs typeface="Arial"/>
              <a:sym typeface="Arial"/>
            </a:endParaRPr>
          </a:p>
        </p:txBody>
      </p:sp>
      <p:sp>
        <p:nvSpPr>
          <p:cNvPr id="329" name="Google Shape;329;p76"/>
          <p:cNvSpPr txBox="1">
            <a:spLocks noGrp="1"/>
          </p:cNvSpPr>
          <p:nvPr>
            <p:ph type="body" idx="1"/>
          </p:nvPr>
        </p:nvSpPr>
        <p:spPr>
          <a:xfrm>
            <a:off x="618275" y="1468700"/>
            <a:ext cx="8168400" cy="218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Can you think of other issues related to gender inequality?</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r>
              <a:rPr lang="en">
                <a:solidFill>
                  <a:srgbClr val="000000"/>
                </a:solidFill>
                <a:latin typeface="Arial"/>
                <a:ea typeface="Arial"/>
                <a:cs typeface="Arial"/>
                <a:sym typeface="Arial"/>
              </a:rPr>
              <a:t>How do you feel about the facts you have just learnt? </a:t>
            </a:r>
            <a:endParaRPr>
              <a:solidFill>
                <a:srgbClr val="000000"/>
              </a:solidFill>
              <a:latin typeface="Arial"/>
              <a:ea typeface="Arial"/>
              <a:cs typeface="Arial"/>
              <a:sym typeface="Arial"/>
            </a:endParaRPr>
          </a:p>
          <a:p>
            <a:pPr marL="0" lvl="0" indent="0" algn="l" rtl="0">
              <a:lnSpc>
                <a:spcPct val="115000"/>
              </a:lnSpc>
              <a:spcBef>
                <a:spcPts val="1600"/>
              </a:spcBef>
              <a:spcAft>
                <a:spcPts val="1600"/>
              </a:spcAft>
              <a:buSzPts val="1800"/>
              <a:buNone/>
            </a:pPr>
            <a:r>
              <a:rPr lang="en">
                <a:solidFill>
                  <a:srgbClr val="000000"/>
                </a:solidFill>
                <a:latin typeface="Arial"/>
                <a:ea typeface="Arial"/>
                <a:cs typeface="Arial"/>
                <a:sym typeface="Arial"/>
              </a:rPr>
              <a:t>How does all this relate to your own life?</a:t>
            </a:r>
            <a:endParaRPr>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77"/>
          <p:cNvSpPr/>
          <p:nvPr/>
        </p:nvSpPr>
        <p:spPr>
          <a:xfrm>
            <a:off x="344500" y="1047175"/>
            <a:ext cx="8520600" cy="10767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77"/>
          <p:cNvSpPr txBox="1">
            <a:spLocks noGrp="1"/>
          </p:cNvSpPr>
          <p:nvPr>
            <p:ph type="title"/>
          </p:nvPr>
        </p:nvSpPr>
        <p:spPr>
          <a:xfrm>
            <a:off x="332700" y="165075"/>
            <a:ext cx="8520600" cy="801000"/>
          </a:xfrm>
          <a:prstGeom prst="rect">
            <a:avLst/>
          </a:prstGeom>
          <a:solidFill>
            <a:srgbClr val="00527D"/>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4000">
                <a:solidFill>
                  <a:srgbClr val="FFFFFF"/>
                </a:solidFill>
                <a:latin typeface="Arial"/>
                <a:ea typeface="Arial"/>
                <a:cs typeface="Arial"/>
                <a:sym typeface="Arial"/>
              </a:rPr>
              <a:t>¡Los tiempos cambian!</a:t>
            </a:r>
            <a:endParaRPr sz="4000">
              <a:solidFill>
                <a:srgbClr val="FFFFFF"/>
              </a:solidFill>
              <a:latin typeface="Arial"/>
              <a:ea typeface="Arial"/>
              <a:cs typeface="Arial"/>
              <a:sym typeface="Arial"/>
            </a:endParaRPr>
          </a:p>
        </p:txBody>
      </p:sp>
      <p:sp>
        <p:nvSpPr>
          <p:cNvPr id="336" name="Google Shape;336;p77"/>
          <p:cNvSpPr txBox="1">
            <a:spLocks noGrp="1"/>
          </p:cNvSpPr>
          <p:nvPr>
            <p:ph type="body" idx="1"/>
          </p:nvPr>
        </p:nvSpPr>
        <p:spPr>
          <a:xfrm>
            <a:off x="381000" y="1019800"/>
            <a:ext cx="8558400" cy="3549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b="1">
                <a:solidFill>
                  <a:srgbClr val="000000"/>
                </a:solidFill>
                <a:latin typeface="Arial"/>
                <a:ea typeface="Arial"/>
                <a:cs typeface="Arial"/>
                <a:sym typeface="Arial"/>
              </a:rPr>
              <a:t>Here are some groundbreaking individuals who are challenging gender stereotypes &amp; inequalities - can you uncover any other everyday heroes and heroines? </a:t>
            </a:r>
            <a:endParaRPr b="1">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endParaRPr sz="2400" b="1">
              <a:solidFill>
                <a:srgbClr val="000000"/>
              </a:solidFill>
              <a:latin typeface="Amatic SC"/>
              <a:ea typeface="Amatic SC"/>
              <a:cs typeface="Amatic SC"/>
              <a:sym typeface="Amatic SC"/>
            </a:endParaRPr>
          </a:p>
          <a:p>
            <a:pPr marL="0" lvl="0" indent="0" algn="l" rtl="0">
              <a:lnSpc>
                <a:spcPct val="115000"/>
              </a:lnSpc>
              <a:spcBef>
                <a:spcPts val="1600"/>
              </a:spcBef>
              <a:spcAft>
                <a:spcPts val="1600"/>
              </a:spcAft>
              <a:buSzPts val="1800"/>
              <a:buNone/>
            </a:pPr>
            <a:endParaRPr sz="2400" b="1">
              <a:solidFill>
                <a:srgbClr val="000000"/>
              </a:solidFill>
              <a:latin typeface="Amatic SC"/>
              <a:ea typeface="Amatic SC"/>
              <a:cs typeface="Amatic SC"/>
              <a:sym typeface="Amatic SC"/>
            </a:endParaRPr>
          </a:p>
        </p:txBody>
      </p:sp>
      <p:pic>
        <p:nvPicPr>
          <p:cNvPr id="337" name="Google Shape;337;p77"/>
          <p:cNvPicPr preferRelativeResize="0"/>
          <p:nvPr/>
        </p:nvPicPr>
        <p:blipFill rotWithShape="1">
          <a:blip r:embed="rId3">
            <a:alphaModFix/>
          </a:blip>
          <a:srcRect/>
          <a:stretch/>
        </p:blipFill>
        <p:spPr>
          <a:xfrm>
            <a:off x="503500" y="2352674"/>
            <a:ext cx="2499800" cy="2691001"/>
          </a:xfrm>
          <a:prstGeom prst="rect">
            <a:avLst/>
          </a:prstGeom>
          <a:noFill/>
          <a:ln>
            <a:noFill/>
          </a:ln>
        </p:spPr>
      </p:pic>
      <p:pic>
        <p:nvPicPr>
          <p:cNvPr id="338" name="Google Shape;338;p77"/>
          <p:cNvPicPr preferRelativeResize="0"/>
          <p:nvPr/>
        </p:nvPicPr>
        <p:blipFill rotWithShape="1">
          <a:blip r:embed="rId4">
            <a:alphaModFix/>
          </a:blip>
          <a:srcRect/>
          <a:stretch/>
        </p:blipFill>
        <p:spPr>
          <a:xfrm>
            <a:off x="3296950" y="2352680"/>
            <a:ext cx="2592100" cy="2690995"/>
          </a:xfrm>
          <a:prstGeom prst="rect">
            <a:avLst/>
          </a:prstGeom>
          <a:noFill/>
          <a:ln>
            <a:noFill/>
          </a:ln>
        </p:spPr>
      </p:pic>
      <p:pic>
        <p:nvPicPr>
          <p:cNvPr id="339" name="Google Shape;339;p77"/>
          <p:cNvPicPr preferRelativeResize="0"/>
          <p:nvPr/>
        </p:nvPicPr>
        <p:blipFill rotWithShape="1">
          <a:blip r:embed="rId5">
            <a:alphaModFix/>
          </a:blip>
          <a:srcRect/>
          <a:stretch/>
        </p:blipFill>
        <p:spPr>
          <a:xfrm>
            <a:off x="6291400" y="2416052"/>
            <a:ext cx="2256250" cy="2627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78"/>
          <p:cNvSpPr/>
          <p:nvPr/>
        </p:nvSpPr>
        <p:spPr>
          <a:xfrm>
            <a:off x="408375" y="496900"/>
            <a:ext cx="8377500" cy="45525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5" name="Google Shape;345;p78"/>
          <p:cNvPicPr preferRelativeResize="0"/>
          <p:nvPr/>
        </p:nvPicPr>
        <p:blipFill rotWithShape="1">
          <a:blip r:embed="rId3">
            <a:alphaModFix/>
          </a:blip>
          <a:srcRect/>
          <a:stretch/>
        </p:blipFill>
        <p:spPr>
          <a:xfrm>
            <a:off x="729577" y="747800"/>
            <a:ext cx="2635124" cy="2058975"/>
          </a:xfrm>
          <a:prstGeom prst="rect">
            <a:avLst/>
          </a:prstGeom>
          <a:noFill/>
          <a:ln>
            <a:noFill/>
          </a:ln>
        </p:spPr>
      </p:pic>
      <p:pic>
        <p:nvPicPr>
          <p:cNvPr id="346" name="Google Shape;346;p78"/>
          <p:cNvPicPr preferRelativeResize="0"/>
          <p:nvPr/>
        </p:nvPicPr>
        <p:blipFill rotWithShape="1">
          <a:blip r:embed="rId4">
            <a:alphaModFix/>
          </a:blip>
          <a:srcRect/>
          <a:stretch/>
        </p:blipFill>
        <p:spPr>
          <a:xfrm>
            <a:off x="1148825" y="2806766"/>
            <a:ext cx="2134100" cy="2206700"/>
          </a:xfrm>
          <a:prstGeom prst="rect">
            <a:avLst/>
          </a:prstGeom>
          <a:noFill/>
          <a:ln>
            <a:noFill/>
          </a:ln>
        </p:spPr>
      </p:pic>
      <p:sp>
        <p:nvSpPr>
          <p:cNvPr id="347" name="Google Shape;347;p78">
            <a:hlinkClick r:id="rId5"/>
          </p:cNvPr>
          <p:cNvSpPr txBox="1"/>
          <p:nvPr/>
        </p:nvSpPr>
        <p:spPr>
          <a:xfrm>
            <a:off x="0" y="0"/>
            <a:ext cx="8863500" cy="416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sng" strike="noStrike" cap="none">
                <a:solidFill>
                  <a:srgbClr val="FFFFFF"/>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https://www.un.org/es/sections/issues-depth/gender-equality/index.html</a:t>
            </a:r>
            <a:endParaRPr sz="2100" b="0" i="0" u="sng" strike="noStrike" cap="none">
              <a:solidFill>
                <a:srgbClr val="FFFFFF"/>
              </a:solidFill>
              <a:latin typeface="Arial"/>
              <a:ea typeface="Arial"/>
              <a:cs typeface="Arial"/>
              <a:sym typeface="Arial"/>
            </a:endParaRPr>
          </a:p>
        </p:txBody>
      </p:sp>
      <p:pic>
        <p:nvPicPr>
          <p:cNvPr id="348" name="Google Shape;348;p78"/>
          <p:cNvPicPr preferRelativeResize="0"/>
          <p:nvPr/>
        </p:nvPicPr>
        <p:blipFill rotWithShape="1">
          <a:blip r:embed="rId6">
            <a:alphaModFix/>
          </a:blip>
          <a:srcRect l="35130" t="28621" r="28086" b="15735"/>
          <a:stretch/>
        </p:blipFill>
        <p:spPr>
          <a:xfrm>
            <a:off x="3525875" y="747800"/>
            <a:ext cx="4840701" cy="41167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80"/>
          <p:cNvSpPr/>
          <p:nvPr/>
        </p:nvSpPr>
        <p:spPr>
          <a:xfrm>
            <a:off x="311700" y="1348325"/>
            <a:ext cx="8620200" cy="2463900"/>
          </a:xfrm>
          <a:prstGeom prst="roundRect">
            <a:avLst>
              <a:gd name="adj" fmla="val 1037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80"/>
          <p:cNvSpPr txBox="1">
            <a:spLocks noGrp="1"/>
          </p:cNvSpPr>
          <p:nvPr>
            <p:ph type="title"/>
          </p:nvPr>
        </p:nvSpPr>
        <p:spPr>
          <a:xfrm>
            <a:off x="311700" y="292850"/>
            <a:ext cx="8520600" cy="801000"/>
          </a:xfrm>
          <a:prstGeom prst="rect">
            <a:avLst/>
          </a:prstGeom>
          <a:solidFill>
            <a:srgbClr val="00527D"/>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3400">
                <a:solidFill>
                  <a:srgbClr val="FFFFFF"/>
                </a:solidFill>
                <a:latin typeface="Arial"/>
                <a:ea typeface="Arial"/>
                <a:cs typeface="Arial"/>
                <a:sym typeface="Arial"/>
              </a:rPr>
              <a:t>Justin Trudeau : Soy feminista</a:t>
            </a:r>
            <a:endParaRPr sz="3400">
              <a:solidFill>
                <a:srgbClr val="FFFFFF"/>
              </a:solidFill>
              <a:latin typeface="Arial"/>
              <a:ea typeface="Arial"/>
              <a:cs typeface="Arial"/>
              <a:sym typeface="Arial"/>
            </a:endParaRPr>
          </a:p>
        </p:txBody>
      </p:sp>
      <p:sp>
        <p:nvSpPr>
          <p:cNvPr id="355" name="Google Shape;355;p80"/>
          <p:cNvSpPr txBox="1">
            <a:spLocks noGrp="1"/>
          </p:cNvSpPr>
          <p:nvPr>
            <p:ph type="body" idx="1"/>
          </p:nvPr>
        </p:nvSpPr>
        <p:spPr>
          <a:xfrm>
            <a:off x="399250" y="1658600"/>
            <a:ext cx="8433000" cy="291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400" b="1">
                <a:solidFill>
                  <a:srgbClr val="000000"/>
                </a:solidFill>
                <a:latin typeface="Arial"/>
                <a:ea typeface="Arial"/>
                <a:cs typeface="Arial"/>
                <a:sym typeface="Arial"/>
              </a:rPr>
              <a:t>El discurso feminista de Justin Trudeau:</a:t>
            </a:r>
            <a:endParaRPr sz="2400" b="1">
              <a:solidFill>
                <a:srgbClr val="000000"/>
              </a:solidFill>
              <a:latin typeface="Arial"/>
              <a:ea typeface="Arial"/>
              <a:cs typeface="Arial"/>
              <a:sym typeface="Arial"/>
            </a:endParaRPr>
          </a:p>
          <a:p>
            <a:pPr marL="0" lvl="0" indent="0" algn="l" rtl="0">
              <a:lnSpc>
                <a:spcPct val="115000"/>
              </a:lnSpc>
              <a:spcBef>
                <a:spcPts val="1600"/>
              </a:spcBef>
              <a:spcAft>
                <a:spcPts val="1600"/>
              </a:spcAft>
              <a:buSzPts val="1800"/>
              <a:buNone/>
            </a:pPr>
            <a:r>
              <a:rPr lang="en" sz="2400" u="sng">
                <a:solidFill>
                  <a:schemeClr val="hlink"/>
                </a:solidFill>
                <a:latin typeface="Arial"/>
                <a:ea typeface="Arial"/>
                <a:cs typeface="Arial"/>
                <a:sym typeface="Arial"/>
                <a:hlinkClick r:id="rId3"/>
              </a:rPr>
              <a:t>https://www.youtube.com/watch?v=1K6CsTefO2U</a:t>
            </a:r>
            <a:endParaRPr sz="37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12"/>
          <p:cNvPicPr preferRelativeResize="0"/>
          <p:nvPr/>
        </p:nvPicPr>
        <p:blipFill rotWithShape="1">
          <a:blip r:embed="rId3">
            <a:alphaModFix/>
          </a:blip>
          <a:srcRect l="16891" t="24480" r="44769" b="22666"/>
          <a:stretch/>
        </p:blipFill>
        <p:spPr>
          <a:xfrm>
            <a:off x="2349814" y="954803"/>
            <a:ext cx="4795284" cy="3917111"/>
          </a:xfrm>
          <a:prstGeom prst="roundRect">
            <a:avLst>
              <a:gd name="adj" fmla="val 16667"/>
            </a:avLst>
          </a:prstGeom>
          <a:noFill/>
          <a:ln>
            <a:noFill/>
          </a:ln>
        </p:spPr>
      </p:pic>
      <p:sp>
        <p:nvSpPr>
          <p:cNvPr id="361" name="Google Shape;361;p12"/>
          <p:cNvSpPr txBox="1"/>
          <p:nvPr/>
        </p:nvSpPr>
        <p:spPr>
          <a:xfrm>
            <a:off x="2222233" y="170123"/>
            <a:ext cx="505044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600" b="1" i="0" u="none" strike="noStrike" cap="none">
                <a:solidFill>
                  <a:schemeClr val="lt1"/>
                </a:solidFill>
                <a:latin typeface="Arial"/>
                <a:ea typeface="Arial"/>
                <a:cs typeface="Arial"/>
                <a:sym typeface="Arial"/>
              </a:rPr>
              <a:t>¿Dónde está Ruanda?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g80ce20bf91_0_64"/>
          <p:cNvPicPr preferRelativeResize="0"/>
          <p:nvPr/>
        </p:nvPicPr>
        <p:blipFill rotWithShape="1">
          <a:blip r:embed="rId3">
            <a:alphaModFix/>
          </a:blip>
          <a:srcRect t="13643" b="46874"/>
          <a:stretch/>
        </p:blipFill>
        <p:spPr>
          <a:xfrm>
            <a:off x="754673" y="830000"/>
            <a:ext cx="7634654" cy="4263656"/>
          </a:xfrm>
          <a:prstGeom prst="rect">
            <a:avLst/>
          </a:prstGeom>
          <a:noFill/>
          <a:ln>
            <a:noFill/>
          </a:ln>
        </p:spPr>
      </p:pic>
      <p:pic>
        <p:nvPicPr>
          <p:cNvPr id="70" name="Google Shape;70;g80ce20bf91_0_64"/>
          <p:cNvPicPr preferRelativeResize="0"/>
          <p:nvPr/>
        </p:nvPicPr>
        <p:blipFill rotWithShape="1">
          <a:blip r:embed="rId3">
            <a:alphaModFix/>
          </a:blip>
          <a:srcRect l="43860" b="91731"/>
          <a:stretch/>
        </p:blipFill>
        <p:spPr>
          <a:xfrm>
            <a:off x="4572000" y="0"/>
            <a:ext cx="3827837" cy="79744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81"/>
          <p:cNvSpPr/>
          <p:nvPr/>
        </p:nvSpPr>
        <p:spPr>
          <a:xfrm>
            <a:off x="317125" y="1813750"/>
            <a:ext cx="5128800" cy="20532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81"/>
          <p:cNvSpPr txBox="1">
            <a:spLocks noGrp="1"/>
          </p:cNvSpPr>
          <p:nvPr>
            <p:ph type="title"/>
          </p:nvPr>
        </p:nvSpPr>
        <p:spPr>
          <a:xfrm>
            <a:off x="262375" y="292850"/>
            <a:ext cx="8696700" cy="76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3100" b="0">
                <a:solidFill>
                  <a:srgbClr val="FFFFFF"/>
                </a:solidFill>
                <a:latin typeface="Arial"/>
                <a:ea typeface="Arial"/>
                <a:cs typeface="Arial"/>
                <a:sym typeface="Arial"/>
              </a:rPr>
              <a:t>¿Cuántas mujeres políticas hay en Ruanda?</a:t>
            </a:r>
            <a:br>
              <a:rPr lang="en" sz="3800">
                <a:solidFill>
                  <a:srgbClr val="FFFFFF"/>
                </a:solidFill>
                <a:latin typeface="Arial"/>
                <a:ea typeface="Arial"/>
                <a:cs typeface="Arial"/>
                <a:sym typeface="Arial"/>
              </a:rPr>
            </a:br>
            <a:br>
              <a:rPr lang="en" sz="3800">
                <a:solidFill>
                  <a:srgbClr val="FFFFFF"/>
                </a:solidFill>
                <a:latin typeface="Arial"/>
                <a:ea typeface="Arial"/>
                <a:cs typeface="Arial"/>
                <a:sym typeface="Arial"/>
              </a:rPr>
            </a:br>
            <a:br>
              <a:rPr lang="en" sz="3800">
                <a:solidFill>
                  <a:srgbClr val="FFFFFF"/>
                </a:solidFill>
                <a:latin typeface="Arial"/>
                <a:ea typeface="Arial"/>
                <a:cs typeface="Arial"/>
                <a:sym typeface="Arial"/>
              </a:rPr>
            </a:br>
            <a:endParaRPr sz="3800">
              <a:solidFill>
                <a:srgbClr val="FFFFFF"/>
              </a:solidFill>
              <a:latin typeface="Arial"/>
              <a:ea typeface="Arial"/>
              <a:cs typeface="Arial"/>
              <a:sym typeface="Arial"/>
            </a:endParaRPr>
          </a:p>
        </p:txBody>
      </p:sp>
      <p:sp>
        <p:nvSpPr>
          <p:cNvPr id="368" name="Google Shape;368;p81"/>
          <p:cNvSpPr txBox="1"/>
          <p:nvPr/>
        </p:nvSpPr>
        <p:spPr>
          <a:xfrm>
            <a:off x="609600" y="2060465"/>
            <a:ext cx="4608000" cy="147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2100" b="0" i="0" u="none" strike="noStrike" cap="none">
                <a:solidFill>
                  <a:srgbClr val="222222"/>
                </a:solidFill>
                <a:latin typeface="Arial"/>
                <a:ea typeface="Arial"/>
                <a:cs typeface="Arial"/>
                <a:sym typeface="Arial"/>
              </a:rPr>
              <a:t>¡Adivinar!</a:t>
            </a:r>
            <a:endParaRPr sz="21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1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 sz="2100" b="0" i="0" u="none" strike="noStrike" cap="none">
                <a:solidFill>
                  <a:srgbClr val="222222"/>
                </a:solidFill>
                <a:latin typeface="Arial"/>
                <a:ea typeface="Arial"/>
                <a:cs typeface="Arial"/>
                <a:sym typeface="Arial"/>
              </a:rPr>
              <a:t>Hay más mujeres políticas en Ruanda que en el resto del mundo.</a:t>
            </a:r>
            <a:endParaRPr sz="21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69" name="Google Shape;369;p81"/>
          <p:cNvPicPr preferRelativeResize="0"/>
          <p:nvPr/>
        </p:nvPicPr>
        <p:blipFill rotWithShape="1">
          <a:blip r:embed="rId3">
            <a:alphaModFix/>
          </a:blip>
          <a:srcRect/>
          <a:stretch/>
        </p:blipFill>
        <p:spPr>
          <a:xfrm>
            <a:off x="5647764" y="2060476"/>
            <a:ext cx="2856099" cy="25092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 calcmode="lin" valueType="num">
                                      <p:cBhvr additive="base">
                                        <p:cTn id="7" dur="500"/>
                                        <p:tgtEl>
                                          <p:spTgt spid="36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8">
                                            <p:txEl>
                                              <p:pRg st="0" end="0"/>
                                            </p:txEl>
                                          </p:spTgt>
                                        </p:tgtEl>
                                        <p:attrNameLst>
                                          <p:attrName>style.visibility</p:attrName>
                                        </p:attrNameLst>
                                      </p:cBhvr>
                                      <p:to>
                                        <p:strVal val="visible"/>
                                      </p:to>
                                    </p:set>
                                    <p:anim calcmode="lin" valueType="num">
                                      <p:cBhvr additive="base">
                                        <p:cTn id="12" dur="500"/>
                                        <p:tgtEl>
                                          <p:spTgt spid="3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8">
                                            <p:txEl>
                                              <p:pRg st="1" end="1"/>
                                            </p:txEl>
                                          </p:spTgt>
                                        </p:tgtEl>
                                        <p:attrNameLst>
                                          <p:attrName>style.visibility</p:attrName>
                                        </p:attrNameLst>
                                      </p:cBhvr>
                                      <p:to>
                                        <p:strVal val="visible"/>
                                      </p:to>
                                    </p:set>
                                    <p:anim calcmode="lin" valueType="num">
                                      <p:cBhvr additive="base">
                                        <p:cTn id="17" dur="500"/>
                                        <p:tgtEl>
                                          <p:spTgt spid="36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68">
                                            <p:txEl>
                                              <p:pRg st="2" end="2"/>
                                            </p:txEl>
                                          </p:spTgt>
                                        </p:tgtEl>
                                        <p:attrNameLst>
                                          <p:attrName>style.visibility</p:attrName>
                                        </p:attrNameLst>
                                      </p:cBhvr>
                                      <p:to>
                                        <p:strVal val="visible"/>
                                      </p:to>
                                    </p:set>
                                    <p:anim calcmode="lin" valueType="num">
                                      <p:cBhvr additive="base">
                                        <p:cTn id="22" dur="500"/>
                                        <p:tgtEl>
                                          <p:spTgt spid="3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8">
                                            <p:txEl>
                                              <p:pRg st="3" end="3"/>
                                            </p:txEl>
                                          </p:spTgt>
                                        </p:tgtEl>
                                        <p:attrNameLst>
                                          <p:attrName>style.visibility</p:attrName>
                                        </p:attrNameLst>
                                      </p:cBhvr>
                                      <p:to>
                                        <p:strVal val="visible"/>
                                      </p:to>
                                    </p:set>
                                    <p:anim calcmode="lin" valueType="num">
                                      <p:cBhvr additive="base">
                                        <p:cTn id="27" dur="500"/>
                                        <p:tgtEl>
                                          <p:spTgt spid="36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13"/>
          <p:cNvPicPr preferRelativeResize="0"/>
          <p:nvPr/>
        </p:nvPicPr>
        <p:blipFill rotWithShape="1">
          <a:blip r:embed="rId3">
            <a:alphaModFix/>
          </a:blip>
          <a:srcRect/>
          <a:stretch/>
        </p:blipFill>
        <p:spPr>
          <a:xfrm>
            <a:off x="0" y="-670740"/>
            <a:ext cx="9399181" cy="6270041"/>
          </a:xfrm>
          <a:prstGeom prst="rect">
            <a:avLst/>
          </a:prstGeom>
          <a:noFill/>
          <a:ln>
            <a:noFill/>
          </a:ln>
        </p:spPr>
      </p:pic>
      <p:sp>
        <p:nvSpPr>
          <p:cNvPr id="375" name="Google Shape;375;p13"/>
          <p:cNvSpPr txBox="1"/>
          <p:nvPr/>
        </p:nvSpPr>
        <p:spPr>
          <a:xfrm>
            <a:off x="1967023" y="3572539"/>
            <a:ext cx="5635256"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800" b="0" i="0" u="none" strike="noStrike" cap="none">
                <a:solidFill>
                  <a:schemeClr val="lt1"/>
                </a:solidFill>
                <a:latin typeface="Arial"/>
                <a:ea typeface="Arial"/>
                <a:cs typeface="Arial"/>
                <a:sym typeface="Arial"/>
              </a:rPr>
              <a:t>In fact, 64% of Rwanda’s parliament are female- the highest percentage in the world. </a:t>
            </a:r>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 sz="1400" b="0" i="0" u="none" strike="noStrike" cap="none">
                <a:solidFill>
                  <a:schemeClr val="lt1"/>
                </a:solidFill>
                <a:latin typeface="Arial"/>
                <a:ea typeface="Arial"/>
                <a:cs typeface="Arial"/>
                <a:sym typeface="Arial"/>
              </a:rPr>
              <a:t>World Bank, quoted on the Rwandan High Commission website</a:t>
            </a:r>
            <a:endParaRPr/>
          </a:p>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 sz="1000" b="0" i="0" u="none" strike="noStrike" cap="none">
                <a:solidFill>
                  <a:schemeClr val="lt1"/>
                </a:solidFill>
                <a:latin typeface="Arial"/>
                <a:ea typeface="Arial"/>
                <a:cs typeface="Arial"/>
                <a:sym typeface="Arial"/>
              </a:rPr>
              <a:t>Photo courtesy of the Rwandan Parliament Flickr page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1026" name="Picture 2">
            <a:extLst>
              <a:ext uri="{FF2B5EF4-FFF2-40B4-BE49-F238E27FC236}">
                <a16:creationId xmlns:a16="http://schemas.microsoft.com/office/drawing/2014/main" id="{DF0B6934-C6F8-493C-A06F-F7B25DAD1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g80ce20bf91_0_0"/>
          <p:cNvPicPr preferRelativeResize="0"/>
          <p:nvPr/>
        </p:nvPicPr>
        <p:blipFill rotWithShape="1">
          <a:blip r:embed="rId3">
            <a:alphaModFix/>
          </a:blip>
          <a:srcRect/>
          <a:stretch/>
        </p:blipFill>
        <p:spPr>
          <a:xfrm>
            <a:off x="2171525" y="1729200"/>
            <a:ext cx="3658900" cy="1062600"/>
          </a:xfrm>
          <a:prstGeom prst="rect">
            <a:avLst/>
          </a:prstGeom>
          <a:noFill/>
          <a:ln>
            <a:noFill/>
          </a:ln>
        </p:spPr>
      </p:pic>
      <p:pic>
        <p:nvPicPr>
          <p:cNvPr id="386" name="Google Shape;386;g80ce20bf91_0_0"/>
          <p:cNvPicPr preferRelativeResize="0"/>
          <p:nvPr/>
        </p:nvPicPr>
        <p:blipFill rotWithShape="1">
          <a:blip r:embed="rId4">
            <a:alphaModFix/>
          </a:blip>
          <a:srcRect/>
          <a:stretch/>
        </p:blipFill>
        <p:spPr>
          <a:xfrm>
            <a:off x="2158633" y="2872175"/>
            <a:ext cx="1589491" cy="1062600"/>
          </a:xfrm>
          <a:prstGeom prst="rect">
            <a:avLst/>
          </a:prstGeom>
          <a:noFill/>
          <a:ln>
            <a:noFill/>
          </a:ln>
        </p:spPr>
      </p:pic>
      <p:sp>
        <p:nvSpPr>
          <p:cNvPr id="387" name="Google Shape;387;g80ce20bf91_0_0"/>
          <p:cNvSpPr/>
          <p:nvPr/>
        </p:nvSpPr>
        <p:spPr>
          <a:xfrm>
            <a:off x="3685475" y="2791800"/>
            <a:ext cx="2235600" cy="992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0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55"/>
          <p:cNvSpPr/>
          <p:nvPr/>
        </p:nvSpPr>
        <p:spPr>
          <a:xfrm>
            <a:off x="262550" y="986825"/>
            <a:ext cx="8392500" cy="3114300"/>
          </a:xfrm>
          <a:prstGeom prst="roundRect">
            <a:avLst>
              <a:gd name="adj" fmla="val 1192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55"/>
          <p:cNvSpPr txBox="1">
            <a:spLocks noGrp="1"/>
          </p:cNvSpPr>
          <p:nvPr>
            <p:ph type="title"/>
          </p:nvPr>
        </p:nvSpPr>
        <p:spPr>
          <a:xfrm>
            <a:off x="161181" y="292850"/>
            <a:ext cx="8832301"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2200">
                <a:latin typeface="Arial"/>
                <a:ea typeface="Arial"/>
                <a:cs typeface="Arial"/>
                <a:sym typeface="Arial"/>
              </a:rPr>
              <a:t>Trabajo en grupo - las desigualdades entre hombres y mujeres</a:t>
            </a:r>
            <a:endParaRPr sz="2200">
              <a:latin typeface="Arial"/>
              <a:ea typeface="Arial"/>
              <a:cs typeface="Arial"/>
              <a:sym typeface="Arial"/>
            </a:endParaRPr>
          </a:p>
        </p:txBody>
      </p:sp>
      <p:sp>
        <p:nvSpPr>
          <p:cNvPr id="77" name="Google Shape;77;p55"/>
          <p:cNvSpPr txBox="1">
            <a:spLocks noGrp="1"/>
          </p:cNvSpPr>
          <p:nvPr>
            <p:ph type="body" idx="1"/>
          </p:nvPr>
        </p:nvSpPr>
        <p:spPr>
          <a:xfrm>
            <a:off x="439800" y="1228675"/>
            <a:ext cx="83925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a:solidFill>
                  <a:srgbClr val="000000"/>
                </a:solidFill>
                <a:latin typeface="Arial"/>
                <a:ea typeface="Arial"/>
                <a:cs typeface="Arial"/>
                <a:sym typeface="Arial"/>
              </a:rPr>
              <a:t>10 tarjetas en español, 10 tarjetas en inglés - </a:t>
            </a:r>
            <a:r>
              <a:rPr lang="en" b="1">
                <a:solidFill>
                  <a:srgbClr val="FF0000"/>
                </a:solidFill>
                <a:latin typeface="Arial"/>
                <a:ea typeface="Arial"/>
                <a:cs typeface="Arial"/>
                <a:sym typeface="Arial"/>
              </a:rPr>
              <a:t>translation match up task</a:t>
            </a:r>
            <a:endParaRPr b="1">
              <a:solidFill>
                <a:srgbClr val="FF0000"/>
              </a:solidFill>
              <a:latin typeface="Arial"/>
              <a:ea typeface="Arial"/>
              <a:cs typeface="Arial"/>
              <a:sym typeface="Arial"/>
            </a:endParaRPr>
          </a:p>
          <a:p>
            <a:pPr marL="0" lvl="0" indent="0" algn="l" rtl="0">
              <a:lnSpc>
                <a:spcPct val="115000"/>
              </a:lnSpc>
              <a:spcBef>
                <a:spcPts val="1600"/>
              </a:spcBef>
              <a:spcAft>
                <a:spcPts val="0"/>
              </a:spcAft>
              <a:buSzPts val="1800"/>
              <a:buNone/>
            </a:pPr>
            <a:r>
              <a:rPr lang="en" b="1">
                <a:solidFill>
                  <a:srgbClr val="000000"/>
                </a:solidFill>
                <a:latin typeface="Arial"/>
                <a:ea typeface="Arial"/>
                <a:cs typeface="Arial"/>
                <a:sym typeface="Arial"/>
              </a:rPr>
              <a:t>Students work collaboratively to </a:t>
            </a:r>
            <a:r>
              <a:rPr lang="en" b="1">
                <a:solidFill>
                  <a:srgbClr val="FF0000"/>
                </a:solidFill>
                <a:latin typeface="Arial"/>
                <a:ea typeface="Arial"/>
                <a:cs typeface="Arial"/>
                <a:sym typeface="Arial"/>
              </a:rPr>
              <a:t>match the Spanish and English</a:t>
            </a:r>
            <a:endParaRPr b="1">
              <a:solidFill>
                <a:srgbClr val="FF0000"/>
              </a:solidFill>
              <a:latin typeface="Arial"/>
              <a:ea typeface="Arial"/>
              <a:cs typeface="Arial"/>
              <a:sym typeface="Arial"/>
            </a:endParaRPr>
          </a:p>
          <a:p>
            <a:pPr marL="0" lvl="0" indent="0" algn="l" rtl="0">
              <a:lnSpc>
                <a:spcPct val="115000"/>
              </a:lnSpc>
              <a:spcBef>
                <a:spcPts val="1600"/>
              </a:spcBef>
              <a:spcAft>
                <a:spcPts val="0"/>
              </a:spcAft>
              <a:buSzPts val="1800"/>
              <a:buNone/>
            </a:pPr>
            <a:r>
              <a:rPr lang="en" b="1">
                <a:solidFill>
                  <a:srgbClr val="000000"/>
                </a:solidFill>
                <a:latin typeface="Arial"/>
                <a:ea typeface="Arial"/>
                <a:cs typeface="Arial"/>
                <a:sym typeface="Arial"/>
              </a:rPr>
              <a:t>Opportunity for </a:t>
            </a:r>
            <a:r>
              <a:rPr lang="en" b="1">
                <a:solidFill>
                  <a:srgbClr val="FF0000"/>
                </a:solidFill>
                <a:latin typeface="Arial"/>
                <a:ea typeface="Arial"/>
                <a:cs typeface="Arial"/>
                <a:sym typeface="Arial"/>
              </a:rPr>
              <a:t>discussion in English</a:t>
            </a:r>
            <a:r>
              <a:rPr lang="en" b="1">
                <a:solidFill>
                  <a:srgbClr val="000000"/>
                </a:solidFill>
                <a:latin typeface="Arial"/>
                <a:ea typeface="Arial"/>
                <a:cs typeface="Arial"/>
                <a:sym typeface="Arial"/>
              </a:rPr>
              <a:t> at the end of the task</a:t>
            </a:r>
            <a:endParaRPr b="1">
              <a:solidFill>
                <a:srgbClr val="000000"/>
              </a:solidFill>
              <a:latin typeface="Arial"/>
              <a:ea typeface="Arial"/>
              <a:cs typeface="Arial"/>
              <a:sym typeface="Arial"/>
            </a:endParaRPr>
          </a:p>
          <a:p>
            <a:pPr marL="0" lvl="0" indent="0" algn="l" rtl="0">
              <a:lnSpc>
                <a:spcPct val="115000"/>
              </a:lnSpc>
              <a:spcBef>
                <a:spcPts val="1600"/>
              </a:spcBef>
              <a:spcAft>
                <a:spcPts val="1600"/>
              </a:spcAft>
              <a:buSzPts val="1800"/>
              <a:buNone/>
            </a:pPr>
            <a:r>
              <a:rPr lang="en" b="1">
                <a:solidFill>
                  <a:srgbClr val="000000"/>
                </a:solidFill>
                <a:latin typeface="Arial"/>
                <a:ea typeface="Arial"/>
                <a:cs typeface="Arial"/>
                <a:sym typeface="Arial"/>
              </a:rPr>
              <a:t>Question prompts if necessary</a:t>
            </a:r>
            <a:endParaRPr b="1">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2"/>
          <p:cNvSpPr/>
          <p:nvPr/>
        </p:nvSpPr>
        <p:spPr>
          <a:xfrm>
            <a:off x="208225" y="1093850"/>
            <a:ext cx="8745600" cy="3703728"/>
          </a:xfrm>
          <a:prstGeom prst="roundRect">
            <a:avLst>
              <a:gd name="adj" fmla="val 1222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
          <p:cNvSpPr txBox="1"/>
          <p:nvPr/>
        </p:nvSpPr>
        <p:spPr>
          <a:xfrm>
            <a:off x="514350" y="1319398"/>
            <a:ext cx="5183400" cy="7905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La presencia de las mujeres como protagonistas de noticias en la prensa escrita, la radio y la televisión </a:t>
            </a:r>
            <a:r>
              <a:rPr lang="en" sz="1500" b="1" i="0" u="none" strike="noStrike" cap="none">
                <a:solidFill>
                  <a:srgbClr val="000000"/>
                </a:solidFill>
                <a:latin typeface="Open Sans"/>
                <a:ea typeface="Open Sans"/>
                <a:cs typeface="Open Sans"/>
                <a:sym typeface="Open Sans"/>
              </a:rPr>
              <a:t>sólo ha aumentado al 24%</a:t>
            </a:r>
            <a:r>
              <a:rPr lang="en" sz="1500" b="0" i="0" u="none" strike="noStrike" cap="none">
                <a:solidFill>
                  <a:srgbClr val="000000"/>
                </a:solidFill>
                <a:latin typeface="Open Sans"/>
                <a:ea typeface="Open Sans"/>
                <a:cs typeface="Open Sans"/>
                <a:sym typeface="Open Sans"/>
              </a:rPr>
              <a:t> en 2015, desde el 17% en 1995</a:t>
            </a:r>
            <a:endParaRPr sz="700" b="0" i="0" u="none" strike="noStrike" cap="none">
              <a:solidFill>
                <a:srgbClr val="000000"/>
              </a:solidFill>
              <a:latin typeface="Arial"/>
              <a:ea typeface="Arial"/>
              <a:cs typeface="Arial"/>
              <a:sym typeface="Arial"/>
            </a:endParaRPr>
          </a:p>
        </p:txBody>
      </p:sp>
      <p:sp>
        <p:nvSpPr>
          <p:cNvPr id="84" name="Google Shape;84;p2"/>
          <p:cNvSpPr txBox="1"/>
          <p:nvPr/>
        </p:nvSpPr>
        <p:spPr>
          <a:xfrm>
            <a:off x="749150" y="2331547"/>
            <a:ext cx="4713600" cy="7905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Y sólo </a:t>
            </a:r>
            <a:r>
              <a:rPr lang="en" sz="1500" b="1" i="0" u="none" strike="noStrike" cap="none">
                <a:solidFill>
                  <a:srgbClr val="000000"/>
                </a:solidFill>
                <a:latin typeface="Open Sans"/>
                <a:ea typeface="Open Sans"/>
                <a:cs typeface="Open Sans"/>
                <a:sym typeface="Open Sans"/>
              </a:rPr>
              <a:t>9%</a:t>
            </a:r>
            <a:r>
              <a:rPr lang="en" sz="1500" b="0" i="0" u="none" strike="noStrike" cap="none">
                <a:solidFill>
                  <a:srgbClr val="000000"/>
                </a:solidFill>
                <a:latin typeface="Open Sans"/>
                <a:ea typeface="Open Sans"/>
                <a:cs typeface="Open Sans"/>
                <a:sym typeface="Open Sans"/>
              </a:rPr>
              <a:t> </a:t>
            </a:r>
            <a:r>
              <a:rPr lang="en" sz="1500" b="1" i="0" u="none" strike="noStrike" cap="none">
                <a:solidFill>
                  <a:srgbClr val="000000"/>
                </a:solidFill>
                <a:latin typeface="Open Sans"/>
                <a:ea typeface="Open Sans"/>
                <a:cs typeface="Open Sans"/>
                <a:sym typeface="Open Sans"/>
              </a:rPr>
              <a:t>de las noticias</a:t>
            </a:r>
            <a:r>
              <a:rPr lang="en" sz="1500" b="0" i="0" u="none" strike="noStrike" cap="none">
                <a:solidFill>
                  <a:srgbClr val="000000"/>
                </a:solidFill>
                <a:latin typeface="Open Sans"/>
                <a:ea typeface="Open Sans"/>
                <a:cs typeface="Open Sans"/>
                <a:sym typeface="Open Sans"/>
              </a:rPr>
              <a:t> tratan asuntos sobre la (des)igualdad de género, mientras que el 4% cuestiona estereotipos de género</a:t>
            </a:r>
            <a:endParaRPr sz="700" b="0" i="0" u="none" strike="noStrike" cap="none">
              <a:solidFill>
                <a:srgbClr val="000000"/>
              </a:solidFill>
              <a:latin typeface="Arial"/>
              <a:ea typeface="Arial"/>
              <a:cs typeface="Arial"/>
              <a:sym typeface="Arial"/>
            </a:endParaRPr>
          </a:p>
        </p:txBody>
      </p:sp>
      <p:pic>
        <p:nvPicPr>
          <p:cNvPr id="85" name="Google Shape;85;p2"/>
          <p:cNvPicPr preferRelativeResize="0"/>
          <p:nvPr/>
        </p:nvPicPr>
        <p:blipFill rotWithShape="1">
          <a:blip r:embed="rId3">
            <a:alphaModFix/>
          </a:blip>
          <a:srcRect/>
          <a:stretch/>
        </p:blipFill>
        <p:spPr>
          <a:xfrm>
            <a:off x="5895380" y="1877484"/>
            <a:ext cx="2734269" cy="2920094"/>
          </a:xfrm>
          <a:prstGeom prst="rect">
            <a:avLst/>
          </a:prstGeom>
          <a:noFill/>
          <a:ln>
            <a:noFill/>
          </a:ln>
        </p:spPr>
      </p:pic>
      <p:sp>
        <p:nvSpPr>
          <p:cNvPr id="86" name="Google Shape;86;p2"/>
          <p:cNvSpPr txBox="1"/>
          <p:nvPr/>
        </p:nvSpPr>
        <p:spPr>
          <a:xfrm>
            <a:off x="540522" y="172857"/>
            <a:ext cx="5450100" cy="771600"/>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LOS MEDIOS</a:t>
            </a:r>
            <a:endParaRPr sz="700" b="0" i="0" u="none" strike="noStrike" cap="none">
              <a:solidFill>
                <a:srgbClr val="000000"/>
              </a:solidFill>
              <a:latin typeface="Arial"/>
              <a:ea typeface="Arial"/>
              <a:cs typeface="Arial"/>
              <a:sym typeface="Arial"/>
            </a:endParaRPr>
          </a:p>
        </p:txBody>
      </p:sp>
      <p:sp>
        <p:nvSpPr>
          <p:cNvPr id="87" name="Google Shape;87;p2"/>
          <p:cNvSpPr txBox="1"/>
          <p:nvPr/>
        </p:nvSpPr>
        <p:spPr>
          <a:xfrm>
            <a:off x="0" y="4968875"/>
            <a:ext cx="17343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grpSp>
        <p:nvGrpSpPr>
          <p:cNvPr id="88" name="Google Shape;88;p2"/>
          <p:cNvGrpSpPr/>
          <p:nvPr/>
        </p:nvGrpSpPr>
        <p:grpSpPr>
          <a:xfrm>
            <a:off x="514350" y="3381583"/>
            <a:ext cx="4798880" cy="1247541"/>
            <a:chOff x="0" y="0"/>
            <a:chExt cx="11846162" cy="3326775"/>
          </a:xfrm>
        </p:grpSpPr>
        <p:sp>
          <p:nvSpPr>
            <p:cNvPr id="89" name="Google Shape;89;p2"/>
            <p:cNvSpPr/>
            <p:nvPr/>
          </p:nvSpPr>
          <p:spPr>
            <a:xfrm>
              <a:off x="1213842" y="0"/>
              <a:ext cx="10299700" cy="2646125"/>
            </a:xfrm>
            <a:custGeom>
              <a:avLst/>
              <a:gdLst/>
              <a:ahLst/>
              <a:cxnLst/>
              <a:rect l="l" t="t" r="r" b="b"/>
              <a:pathLst>
                <a:path w="10299700" h="2646125" extrusionOk="0">
                  <a:moveTo>
                    <a:pt x="0" y="0"/>
                  </a:moveTo>
                  <a:lnTo>
                    <a:pt x="12700" y="0"/>
                  </a:lnTo>
                  <a:lnTo>
                    <a:pt x="12700" y="2646125"/>
                  </a:lnTo>
                  <a:lnTo>
                    <a:pt x="0" y="2646125"/>
                  </a:lnTo>
                  <a:close/>
                  <a:moveTo>
                    <a:pt x="2571750" y="0"/>
                  </a:moveTo>
                  <a:lnTo>
                    <a:pt x="2584450" y="0"/>
                  </a:lnTo>
                  <a:lnTo>
                    <a:pt x="2584450" y="2646125"/>
                  </a:lnTo>
                  <a:lnTo>
                    <a:pt x="2571750" y="2646125"/>
                  </a:lnTo>
                  <a:close/>
                  <a:moveTo>
                    <a:pt x="5143500" y="0"/>
                  </a:moveTo>
                  <a:lnTo>
                    <a:pt x="5156200" y="0"/>
                  </a:lnTo>
                  <a:lnTo>
                    <a:pt x="5156200" y="2646125"/>
                  </a:lnTo>
                  <a:lnTo>
                    <a:pt x="5143500" y="2646125"/>
                  </a:lnTo>
                  <a:close/>
                  <a:moveTo>
                    <a:pt x="7715250" y="0"/>
                  </a:moveTo>
                  <a:lnTo>
                    <a:pt x="7727950" y="0"/>
                  </a:lnTo>
                  <a:lnTo>
                    <a:pt x="7727950" y="2646125"/>
                  </a:lnTo>
                  <a:lnTo>
                    <a:pt x="7715250" y="2646125"/>
                  </a:lnTo>
                  <a:close/>
                  <a:moveTo>
                    <a:pt x="10287000" y="0"/>
                  </a:moveTo>
                  <a:lnTo>
                    <a:pt x="10299700" y="0"/>
                  </a:lnTo>
                  <a:lnTo>
                    <a:pt x="10299700" y="2646125"/>
                  </a:lnTo>
                  <a:lnTo>
                    <a:pt x="10287000" y="2646125"/>
                  </a:lnTo>
                  <a:close/>
                </a:path>
              </a:pathLst>
            </a:custGeom>
            <a:solidFill>
              <a:srgbClr val="000000">
                <a:alpha val="23921"/>
              </a:srgbClr>
            </a:solidFill>
            <a:ln>
              <a:noFill/>
            </a:ln>
          </p:spPr>
        </p:sp>
        <p:sp>
          <p:nvSpPr>
            <p:cNvPr id="90" name="Google Shape;90;p2"/>
            <p:cNvSpPr txBox="1"/>
            <p:nvPr/>
          </p:nvSpPr>
          <p:spPr>
            <a:xfrm>
              <a:off x="1107182" y="2792175"/>
              <a:ext cx="225900" cy="534600"/>
            </a:xfrm>
            <a:prstGeom prst="rect">
              <a:avLst/>
            </a:prstGeom>
            <a:noFill/>
            <a:ln>
              <a:noFill/>
            </a:ln>
          </p:spPr>
          <p:txBody>
            <a:bodyPr spcFirstLastPara="1" wrap="square" lIns="0" tIns="0" rIns="0" bIns="0" anchor="t" anchorCtr="0">
              <a:noAutofit/>
            </a:bodyPr>
            <a:lstStyle/>
            <a:p>
              <a:pPr marL="0" marR="0" lvl="0" indent="0" algn="ctr" rtl="0">
                <a:lnSpc>
                  <a:spcPct val="139958"/>
                </a:lnSpc>
                <a:spcBef>
                  <a:spcPts val="0"/>
                </a:spcBef>
                <a:spcAft>
                  <a:spcPts val="0"/>
                </a:spcAft>
                <a:buClr>
                  <a:srgbClr val="000000"/>
                </a:buClr>
                <a:buSzPts val="1200"/>
                <a:buFont typeface="Arial"/>
                <a:buNone/>
              </a:pPr>
              <a:r>
                <a:rPr lang="en" sz="1200" b="0" i="0" u="none" strike="noStrike" cap="none">
                  <a:solidFill>
                    <a:srgbClr val="000000"/>
                  </a:solidFill>
                  <a:latin typeface="Arimo"/>
                  <a:ea typeface="Arimo"/>
                  <a:cs typeface="Arimo"/>
                  <a:sym typeface="Arimo"/>
                </a:rPr>
                <a:t>0</a:t>
              </a:r>
              <a:endParaRPr sz="700" b="0" i="0" u="none" strike="noStrike" cap="none">
                <a:solidFill>
                  <a:srgbClr val="000000"/>
                </a:solidFill>
                <a:latin typeface="Arial"/>
                <a:ea typeface="Arial"/>
                <a:cs typeface="Arial"/>
                <a:sym typeface="Arial"/>
              </a:endParaRPr>
            </a:p>
          </p:txBody>
        </p:sp>
        <p:sp>
          <p:nvSpPr>
            <p:cNvPr id="91" name="Google Shape;91;p2"/>
            <p:cNvSpPr txBox="1"/>
            <p:nvPr/>
          </p:nvSpPr>
          <p:spPr>
            <a:xfrm>
              <a:off x="3565922" y="2792175"/>
              <a:ext cx="452100" cy="534600"/>
            </a:xfrm>
            <a:prstGeom prst="rect">
              <a:avLst/>
            </a:prstGeom>
            <a:noFill/>
            <a:ln>
              <a:noFill/>
            </a:ln>
          </p:spPr>
          <p:txBody>
            <a:bodyPr spcFirstLastPara="1" wrap="square" lIns="0" tIns="0" rIns="0" bIns="0" anchor="t" anchorCtr="0">
              <a:noAutofit/>
            </a:bodyPr>
            <a:lstStyle/>
            <a:p>
              <a:pPr marL="0" marR="0" lvl="0" indent="0" algn="ctr" rtl="0">
                <a:lnSpc>
                  <a:spcPct val="139958"/>
                </a:lnSpc>
                <a:spcBef>
                  <a:spcPts val="0"/>
                </a:spcBef>
                <a:spcAft>
                  <a:spcPts val="0"/>
                </a:spcAft>
                <a:buClr>
                  <a:srgbClr val="000000"/>
                </a:buClr>
                <a:buSzPts val="1200"/>
                <a:buFont typeface="Arial"/>
                <a:buNone/>
              </a:pPr>
              <a:r>
                <a:rPr lang="en" sz="1200" b="0" i="0" u="none" strike="noStrike" cap="none">
                  <a:solidFill>
                    <a:srgbClr val="000000"/>
                  </a:solidFill>
                  <a:latin typeface="Arimo"/>
                  <a:ea typeface="Arimo"/>
                  <a:cs typeface="Arimo"/>
                  <a:sym typeface="Arimo"/>
                </a:rPr>
                <a:t>25</a:t>
              </a:r>
              <a:endParaRPr sz="700" b="0" i="0" u="none" strike="noStrike" cap="none">
                <a:solidFill>
                  <a:srgbClr val="000000"/>
                </a:solidFill>
                <a:latin typeface="Arial"/>
                <a:ea typeface="Arial"/>
                <a:cs typeface="Arial"/>
                <a:sym typeface="Arial"/>
              </a:endParaRPr>
            </a:p>
          </p:txBody>
        </p:sp>
        <p:sp>
          <p:nvSpPr>
            <p:cNvPr id="92" name="Google Shape;92;p2"/>
            <p:cNvSpPr txBox="1"/>
            <p:nvPr/>
          </p:nvSpPr>
          <p:spPr>
            <a:xfrm>
              <a:off x="6137672" y="2792175"/>
              <a:ext cx="452100" cy="534600"/>
            </a:xfrm>
            <a:prstGeom prst="rect">
              <a:avLst/>
            </a:prstGeom>
            <a:noFill/>
            <a:ln>
              <a:noFill/>
            </a:ln>
          </p:spPr>
          <p:txBody>
            <a:bodyPr spcFirstLastPara="1" wrap="square" lIns="0" tIns="0" rIns="0" bIns="0" anchor="t" anchorCtr="0">
              <a:noAutofit/>
            </a:bodyPr>
            <a:lstStyle/>
            <a:p>
              <a:pPr marL="0" marR="0" lvl="0" indent="0" algn="ctr" rtl="0">
                <a:lnSpc>
                  <a:spcPct val="139958"/>
                </a:lnSpc>
                <a:spcBef>
                  <a:spcPts val="0"/>
                </a:spcBef>
                <a:spcAft>
                  <a:spcPts val="0"/>
                </a:spcAft>
                <a:buClr>
                  <a:srgbClr val="000000"/>
                </a:buClr>
                <a:buSzPts val="1200"/>
                <a:buFont typeface="Arial"/>
                <a:buNone/>
              </a:pPr>
              <a:r>
                <a:rPr lang="en" sz="1200" b="0" i="0" u="none" strike="noStrike" cap="none">
                  <a:solidFill>
                    <a:srgbClr val="000000"/>
                  </a:solidFill>
                  <a:latin typeface="Arimo"/>
                  <a:ea typeface="Arimo"/>
                  <a:cs typeface="Arimo"/>
                  <a:sym typeface="Arimo"/>
                </a:rPr>
                <a:t>50</a:t>
              </a:r>
              <a:endParaRPr sz="700" b="0" i="0" u="none" strike="noStrike" cap="none">
                <a:solidFill>
                  <a:srgbClr val="000000"/>
                </a:solidFill>
                <a:latin typeface="Arial"/>
                <a:ea typeface="Arial"/>
                <a:cs typeface="Arial"/>
                <a:sym typeface="Arial"/>
              </a:endParaRPr>
            </a:p>
          </p:txBody>
        </p:sp>
        <p:sp>
          <p:nvSpPr>
            <p:cNvPr id="93" name="Google Shape;93;p2"/>
            <p:cNvSpPr txBox="1"/>
            <p:nvPr/>
          </p:nvSpPr>
          <p:spPr>
            <a:xfrm>
              <a:off x="8709422" y="2792175"/>
              <a:ext cx="452100" cy="534600"/>
            </a:xfrm>
            <a:prstGeom prst="rect">
              <a:avLst/>
            </a:prstGeom>
            <a:noFill/>
            <a:ln>
              <a:noFill/>
            </a:ln>
          </p:spPr>
          <p:txBody>
            <a:bodyPr spcFirstLastPara="1" wrap="square" lIns="0" tIns="0" rIns="0" bIns="0" anchor="t" anchorCtr="0">
              <a:noAutofit/>
            </a:bodyPr>
            <a:lstStyle/>
            <a:p>
              <a:pPr marL="0" marR="0" lvl="0" indent="0" algn="ctr" rtl="0">
                <a:lnSpc>
                  <a:spcPct val="139958"/>
                </a:lnSpc>
                <a:spcBef>
                  <a:spcPts val="0"/>
                </a:spcBef>
                <a:spcAft>
                  <a:spcPts val="0"/>
                </a:spcAft>
                <a:buClr>
                  <a:srgbClr val="000000"/>
                </a:buClr>
                <a:buSzPts val="1200"/>
                <a:buFont typeface="Arial"/>
                <a:buNone/>
              </a:pPr>
              <a:r>
                <a:rPr lang="en" sz="1200" b="0" i="0" u="none" strike="noStrike" cap="none">
                  <a:solidFill>
                    <a:srgbClr val="000000"/>
                  </a:solidFill>
                  <a:latin typeface="Arimo"/>
                  <a:ea typeface="Arimo"/>
                  <a:cs typeface="Arimo"/>
                  <a:sym typeface="Arimo"/>
                </a:rPr>
                <a:t>75</a:t>
              </a:r>
              <a:endParaRPr sz="700" b="0" i="0" u="none" strike="noStrike" cap="none">
                <a:solidFill>
                  <a:srgbClr val="000000"/>
                </a:solidFill>
                <a:latin typeface="Arial"/>
                <a:ea typeface="Arial"/>
                <a:cs typeface="Arial"/>
                <a:sym typeface="Arial"/>
              </a:endParaRPr>
            </a:p>
          </p:txBody>
        </p:sp>
        <p:sp>
          <p:nvSpPr>
            <p:cNvPr id="94" name="Google Shape;94;p2"/>
            <p:cNvSpPr txBox="1"/>
            <p:nvPr/>
          </p:nvSpPr>
          <p:spPr>
            <a:xfrm>
              <a:off x="11168162" y="2792175"/>
              <a:ext cx="678000" cy="534600"/>
            </a:xfrm>
            <a:prstGeom prst="rect">
              <a:avLst/>
            </a:prstGeom>
            <a:noFill/>
            <a:ln>
              <a:noFill/>
            </a:ln>
          </p:spPr>
          <p:txBody>
            <a:bodyPr spcFirstLastPara="1" wrap="square" lIns="0" tIns="0" rIns="0" bIns="0" anchor="t" anchorCtr="0">
              <a:noAutofit/>
            </a:bodyPr>
            <a:lstStyle/>
            <a:p>
              <a:pPr marL="0" marR="0" lvl="0" indent="0" algn="ctr" rtl="0">
                <a:lnSpc>
                  <a:spcPct val="139958"/>
                </a:lnSpc>
                <a:spcBef>
                  <a:spcPts val="0"/>
                </a:spcBef>
                <a:spcAft>
                  <a:spcPts val="0"/>
                </a:spcAft>
                <a:buClr>
                  <a:srgbClr val="000000"/>
                </a:buClr>
                <a:buSzPts val="1200"/>
                <a:buFont typeface="Arial"/>
                <a:buNone/>
              </a:pPr>
              <a:r>
                <a:rPr lang="en" sz="1200" b="0" i="0" u="none" strike="noStrike" cap="none">
                  <a:solidFill>
                    <a:srgbClr val="000000"/>
                  </a:solidFill>
                  <a:latin typeface="Arimo"/>
                  <a:ea typeface="Arimo"/>
                  <a:cs typeface="Arimo"/>
                  <a:sym typeface="Arimo"/>
                </a:rPr>
                <a:t>100</a:t>
              </a:r>
              <a:endParaRPr sz="700" b="0" i="0" u="none" strike="noStrike" cap="none">
                <a:solidFill>
                  <a:srgbClr val="000000"/>
                </a:solidFill>
                <a:latin typeface="Arial"/>
                <a:ea typeface="Arial"/>
                <a:cs typeface="Arial"/>
                <a:sym typeface="Arial"/>
              </a:endParaRPr>
            </a:p>
          </p:txBody>
        </p:sp>
        <p:sp>
          <p:nvSpPr>
            <p:cNvPr id="95" name="Google Shape;95;p2"/>
            <p:cNvSpPr txBox="1"/>
            <p:nvPr/>
          </p:nvSpPr>
          <p:spPr>
            <a:xfrm>
              <a:off x="0" y="299468"/>
              <a:ext cx="1017000" cy="534600"/>
            </a:xfrm>
            <a:prstGeom prst="rect">
              <a:avLst/>
            </a:prstGeom>
            <a:noFill/>
            <a:ln>
              <a:noFill/>
            </a:ln>
          </p:spPr>
          <p:txBody>
            <a:bodyPr spcFirstLastPara="1" wrap="square" lIns="0" tIns="0" rIns="0" bIns="0" anchor="t" anchorCtr="0">
              <a:noAutofit/>
            </a:bodyPr>
            <a:lstStyle/>
            <a:p>
              <a:pPr marL="0" marR="0" lvl="0" indent="0" algn="r" rtl="0">
                <a:lnSpc>
                  <a:spcPct val="139958"/>
                </a:lnSpc>
                <a:spcBef>
                  <a:spcPts val="0"/>
                </a:spcBef>
                <a:spcAft>
                  <a:spcPts val="0"/>
                </a:spcAft>
                <a:buClr>
                  <a:srgbClr val="000000"/>
                </a:buClr>
                <a:buSzPts val="1200"/>
                <a:buFont typeface="Arial"/>
                <a:buNone/>
              </a:pPr>
              <a:r>
                <a:rPr lang="en" sz="1200" b="0" i="0" u="none" strike="noStrike" cap="none">
                  <a:solidFill>
                    <a:srgbClr val="000000"/>
                  </a:solidFill>
                  <a:latin typeface="Arimo"/>
                  <a:ea typeface="Arimo"/>
                  <a:cs typeface="Arimo"/>
                  <a:sym typeface="Arimo"/>
                </a:rPr>
                <a:t>1995 </a:t>
              </a:r>
              <a:endParaRPr sz="700" b="0" i="0" u="none" strike="noStrike" cap="none">
                <a:solidFill>
                  <a:srgbClr val="000000"/>
                </a:solidFill>
                <a:latin typeface="Arial"/>
                <a:ea typeface="Arial"/>
                <a:cs typeface="Arial"/>
                <a:sym typeface="Arial"/>
              </a:endParaRPr>
            </a:p>
          </p:txBody>
        </p:sp>
        <p:sp>
          <p:nvSpPr>
            <p:cNvPr id="96" name="Google Shape;96;p2"/>
            <p:cNvSpPr txBox="1"/>
            <p:nvPr/>
          </p:nvSpPr>
          <p:spPr>
            <a:xfrm>
              <a:off x="0" y="1754837"/>
              <a:ext cx="1017000" cy="534600"/>
            </a:xfrm>
            <a:prstGeom prst="rect">
              <a:avLst/>
            </a:prstGeom>
            <a:noFill/>
            <a:ln>
              <a:noFill/>
            </a:ln>
          </p:spPr>
          <p:txBody>
            <a:bodyPr spcFirstLastPara="1" wrap="square" lIns="0" tIns="0" rIns="0" bIns="0" anchor="t" anchorCtr="0">
              <a:noAutofit/>
            </a:bodyPr>
            <a:lstStyle/>
            <a:p>
              <a:pPr marL="0" marR="0" lvl="0" indent="0" algn="r" rtl="0">
                <a:lnSpc>
                  <a:spcPct val="139958"/>
                </a:lnSpc>
                <a:spcBef>
                  <a:spcPts val="0"/>
                </a:spcBef>
                <a:spcAft>
                  <a:spcPts val="0"/>
                </a:spcAft>
                <a:buClr>
                  <a:srgbClr val="000000"/>
                </a:buClr>
                <a:buSzPts val="1200"/>
                <a:buFont typeface="Arial"/>
                <a:buNone/>
              </a:pPr>
              <a:r>
                <a:rPr lang="en" sz="1200" b="0" i="0" u="none" strike="noStrike" cap="none">
                  <a:solidFill>
                    <a:srgbClr val="000000"/>
                  </a:solidFill>
                  <a:latin typeface="Arimo"/>
                  <a:ea typeface="Arimo"/>
                  <a:cs typeface="Arimo"/>
                  <a:sym typeface="Arimo"/>
                </a:rPr>
                <a:t>2015 </a:t>
              </a:r>
              <a:endParaRPr sz="700" b="0" i="0" u="none" strike="noStrike" cap="none">
                <a:solidFill>
                  <a:srgbClr val="000000"/>
                </a:solidFill>
                <a:latin typeface="Arial"/>
                <a:ea typeface="Arial"/>
                <a:cs typeface="Arial"/>
                <a:sym typeface="Arial"/>
              </a:endParaRPr>
            </a:p>
          </p:txBody>
        </p:sp>
        <p:grpSp>
          <p:nvGrpSpPr>
            <p:cNvPr id="97" name="Google Shape;97;p2"/>
            <p:cNvGrpSpPr/>
            <p:nvPr/>
          </p:nvGrpSpPr>
          <p:grpSpPr>
            <a:xfrm>
              <a:off x="1220192" y="0"/>
              <a:ext cx="10293350" cy="2646125"/>
              <a:chOff x="0" y="0"/>
              <a:chExt cx="10293350" cy="2646125"/>
            </a:xfrm>
          </p:grpSpPr>
          <p:sp>
            <p:nvSpPr>
              <p:cNvPr id="98" name="Google Shape;98;p2"/>
              <p:cNvSpPr/>
              <p:nvPr/>
            </p:nvSpPr>
            <p:spPr>
              <a:xfrm>
                <a:off x="0" y="0"/>
                <a:ext cx="10293350" cy="1190757"/>
              </a:xfrm>
              <a:custGeom>
                <a:avLst/>
                <a:gdLst/>
                <a:ahLst/>
                <a:cxnLst/>
                <a:rect l="l" t="t" r="r" b="b"/>
                <a:pathLst>
                  <a:path w="10293350" h="1190757" extrusionOk="0">
                    <a:moveTo>
                      <a:pt x="0" y="0"/>
                    </a:moveTo>
                    <a:lnTo>
                      <a:pt x="10198089" y="0"/>
                    </a:lnTo>
                    <a:cubicBezTo>
                      <a:pt x="10223353" y="0"/>
                      <a:pt x="10247584" y="10036"/>
                      <a:pt x="10265449" y="27901"/>
                    </a:cubicBezTo>
                    <a:cubicBezTo>
                      <a:pt x="10283313" y="45766"/>
                      <a:pt x="10293350" y="69996"/>
                      <a:pt x="10293350" y="95261"/>
                    </a:cubicBezTo>
                    <a:lnTo>
                      <a:pt x="10293350" y="1095496"/>
                    </a:lnTo>
                    <a:cubicBezTo>
                      <a:pt x="10293350" y="1120761"/>
                      <a:pt x="10283313" y="1144991"/>
                      <a:pt x="10265449" y="1162855"/>
                    </a:cubicBezTo>
                    <a:cubicBezTo>
                      <a:pt x="10247584" y="1180720"/>
                      <a:pt x="10223353" y="1190756"/>
                      <a:pt x="10198089" y="1190756"/>
                    </a:cubicBezTo>
                    <a:lnTo>
                      <a:pt x="0" y="1190756"/>
                    </a:lnTo>
                    <a:close/>
                  </a:path>
                </a:pathLst>
              </a:custGeom>
              <a:solidFill>
                <a:srgbClr val="FDD8D8"/>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0" y="1455369"/>
                <a:ext cx="10293350" cy="1190756"/>
              </a:xfrm>
              <a:custGeom>
                <a:avLst/>
                <a:gdLst/>
                <a:ahLst/>
                <a:cxnLst/>
                <a:rect l="l" t="t" r="r" b="b"/>
                <a:pathLst>
                  <a:path w="10293350" h="1190756" extrusionOk="0">
                    <a:moveTo>
                      <a:pt x="0" y="0"/>
                    </a:moveTo>
                    <a:lnTo>
                      <a:pt x="10198089" y="0"/>
                    </a:lnTo>
                    <a:cubicBezTo>
                      <a:pt x="10223353" y="0"/>
                      <a:pt x="10247584" y="10036"/>
                      <a:pt x="10265449" y="27901"/>
                    </a:cubicBezTo>
                    <a:cubicBezTo>
                      <a:pt x="10283313" y="45766"/>
                      <a:pt x="10293350" y="69996"/>
                      <a:pt x="10293350" y="95260"/>
                    </a:cubicBezTo>
                    <a:lnTo>
                      <a:pt x="10293350" y="1095496"/>
                    </a:lnTo>
                    <a:cubicBezTo>
                      <a:pt x="10293350" y="1120761"/>
                      <a:pt x="10283313" y="1144990"/>
                      <a:pt x="10265449" y="1162855"/>
                    </a:cubicBezTo>
                    <a:cubicBezTo>
                      <a:pt x="10247584" y="1180720"/>
                      <a:pt x="10223353" y="1190756"/>
                      <a:pt x="10198089" y="1190756"/>
                    </a:cubicBezTo>
                    <a:lnTo>
                      <a:pt x="0" y="1190756"/>
                    </a:lnTo>
                    <a:close/>
                  </a:path>
                </a:pathLst>
              </a:custGeom>
              <a:solidFill>
                <a:srgbClr val="FDD8D8"/>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0" y="0"/>
                <a:ext cx="1749870" cy="1190756"/>
              </a:xfrm>
              <a:custGeom>
                <a:avLst/>
                <a:gdLst/>
                <a:ahLst/>
                <a:cxnLst/>
                <a:rect l="l" t="t" r="r" b="b"/>
                <a:pathLst>
                  <a:path w="1749870" h="1190756" extrusionOk="0">
                    <a:moveTo>
                      <a:pt x="0" y="0"/>
                    </a:moveTo>
                    <a:lnTo>
                      <a:pt x="1749870" y="0"/>
                    </a:lnTo>
                    <a:lnTo>
                      <a:pt x="1749870" y="1190756"/>
                    </a:lnTo>
                    <a:lnTo>
                      <a:pt x="0" y="1190756"/>
                    </a:lnTo>
                    <a:close/>
                  </a:path>
                </a:pathLst>
              </a:custGeom>
              <a:solidFill>
                <a:srgbClr val="FF5757"/>
              </a:solidFill>
              <a:ln>
                <a:noFill/>
              </a:ln>
            </p:spPr>
          </p:sp>
          <p:sp>
            <p:nvSpPr>
              <p:cNvPr id="101" name="Google Shape;101;p2"/>
              <p:cNvSpPr/>
              <p:nvPr/>
            </p:nvSpPr>
            <p:spPr>
              <a:xfrm>
                <a:off x="0" y="1455369"/>
                <a:ext cx="2470404" cy="1190756"/>
              </a:xfrm>
              <a:custGeom>
                <a:avLst/>
                <a:gdLst/>
                <a:ahLst/>
                <a:cxnLst/>
                <a:rect l="l" t="t" r="r" b="b"/>
                <a:pathLst>
                  <a:path w="2470404" h="1190756" extrusionOk="0">
                    <a:moveTo>
                      <a:pt x="0" y="0"/>
                    </a:moveTo>
                    <a:lnTo>
                      <a:pt x="2470404" y="0"/>
                    </a:lnTo>
                    <a:lnTo>
                      <a:pt x="2470404" y="1190756"/>
                    </a:lnTo>
                    <a:lnTo>
                      <a:pt x="0" y="1190756"/>
                    </a:lnTo>
                    <a:close/>
                  </a:path>
                </a:pathLst>
              </a:custGeom>
              <a:solidFill>
                <a:srgbClr val="FF5757"/>
              </a:solidFill>
              <a:ln>
                <a:noFill/>
              </a:ln>
            </p:spPr>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7"/>
          <p:cNvSpPr/>
          <p:nvPr/>
        </p:nvSpPr>
        <p:spPr>
          <a:xfrm>
            <a:off x="208225" y="1093850"/>
            <a:ext cx="8745600" cy="3097800"/>
          </a:xfrm>
          <a:prstGeom prst="roundRect">
            <a:avLst>
              <a:gd name="adj" fmla="val 1222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7"/>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400" b="0">
                <a:latin typeface="Arial"/>
                <a:ea typeface="Arial"/>
                <a:cs typeface="Arial"/>
                <a:sym typeface="Arial"/>
              </a:rPr>
              <a:t>THE MEDIA</a:t>
            </a:r>
            <a:endParaRPr sz="4400" b="0">
              <a:latin typeface="Arial"/>
              <a:ea typeface="Arial"/>
              <a:cs typeface="Arial"/>
              <a:sym typeface="Arial"/>
            </a:endParaRPr>
          </a:p>
        </p:txBody>
      </p:sp>
      <p:sp>
        <p:nvSpPr>
          <p:cNvPr id="108" name="Google Shape;108;p57"/>
          <p:cNvSpPr txBox="1">
            <a:spLocks noGrp="1"/>
          </p:cNvSpPr>
          <p:nvPr>
            <p:ph type="body" idx="1"/>
          </p:nvPr>
        </p:nvSpPr>
        <p:spPr>
          <a:xfrm>
            <a:off x="311700" y="1380929"/>
            <a:ext cx="8520600" cy="319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The presence of woman as main characters in the media (newspapers, radio and TV) has only increased to 24% in 2015 from 17% in 1995.</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r>
              <a:rPr lang="en">
                <a:solidFill>
                  <a:srgbClr val="000000"/>
                </a:solidFill>
                <a:latin typeface="Arial"/>
                <a:ea typeface="Arial"/>
                <a:cs typeface="Arial"/>
                <a:sym typeface="Arial"/>
              </a:rPr>
              <a:t>Only 9% of the news discuss gender equality issues whilst 4% questions gender stereotypes.</a:t>
            </a:r>
            <a:endParaRPr/>
          </a:p>
          <a:p>
            <a:pPr marL="0" lvl="0" indent="0" algn="l" rtl="0">
              <a:lnSpc>
                <a:spcPct val="115000"/>
              </a:lnSpc>
              <a:spcBef>
                <a:spcPts val="3200"/>
              </a:spcBef>
              <a:spcAft>
                <a:spcPts val="1600"/>
              </a:spcAft>
              <a:buSzPts val="1800"/>
              <a:buNone/>
            </a:pP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(The figures of 2015 are based on a study of 114 countries and the figures of 1995 are based on a study of 71 countries.)</a:t>
            </a:r>
            <a:endParaRPr sz="12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p:nvPr/>
        </p:nvSpPr>
        <p:spPr>
          <a:xfrm>
            <a:off x="327749" y="1329070"/>
            <a:ext cx="8301900" cy="3477176"/>
          </a:xfrm>
          <a:prstGeom prst="roundRect">
            <a:avLst>
              <a:gd name="adj" fmla="val 1230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
          <p:cNvSpPr txBox="1"/>
          <p:nvPr/>
        </p:nvSpPr>
        <p:spPr>
          <a:xfrm>
            <a:off x="514350" y="428625"/>
            <a:ext cx="8115300" cy="771600"/>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3600"/>
              <a:buFont typeface="Arial"/>
              <a:buNone/>
            </a:pPr>
            <a:r>
              <a:rPr lang="en" sz="3600" b="0" i="0" u="none" strike="noStrike" cap="none">
                <a:solidFill>
                  <a:srgbClr val="000000"/>
                </a:solidFill>
                <a:latin typeface="Arial"/>
                <a:ea typeface="Arial"/>
                <a:cs typeface="Arial"/>
                <a:sym typeface="Arial"/>
              </a:rPr>
              <a:t>VIOLENCIA CONTRA LAS MUJERES</a:t>
            </a:r>
            <a:endParaRPr sz="3600" b="0" i="0" u="none" strike="noStrike" cap="none">
              <a:solidFill>
                <a:srgbClr val="000000"/>
              </a:solidFill>
              <a:latin typeface="Arial"/>
              <a:ea typeface="Arial"/>
              <a:cs typeface="Arial"/>
              <a:sym typeface="Arial"/>
            </a:endParaRPr>
          </a:p>
        </p:txBody>
      </p:sp>
      <p:sp>
        <p:nvSpPr>
          <p:cNvPr id="115" name="Google Shape;115;p3"/>
          <p:cNvSpPr txBox="1"/>
          <p:nvPr/>
        </p:nvSpPr>
        <p:spPr>
          <a:xfrm>
            <a:off x="3480681" y="1776450"/>
            <a:ext cx="2284500" cy="18573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Sin embargo, más de 25 años después, </a:t>
            </a:r>
            <a:r>
              <a:rPr lang="en" sz="1500" b="1" i="0" u="none" strike="noStrike" cap="none">
                <a:solidFill>
                  <a:srgbClr val="000000"/>
                </a:solidFill>
                <a:latin typeface="Open Sans"/>
                <a:ea typeface="Open Sans"/>
                <a:cs typeface="Open Sans"/>
                <a:sym typeface="Open Sans"/>
              </a:rPr>
              <a:t>1 de cada 3 mujeres</a:t>
            </a:r>
            <a:r>
              <a:rPr lang="en" sz="1500" b="0" i="0" u="none" strike="noStrike" cap="none">
                <a:solidFill>
                  <a:srgbClr val="000000"/>
                </a:solidFill>
                <a:latin typeface="Open Sans"/>
                <a:ea typeface="Open Sans"/>
                <a:cs typeface="Open Sans"/>
                <a:sym typeface="Open Sans"/>
              </a:rPr>
              <a:t> sigue sufriendo violencia física o sexual, principalmente por parte de un compañero sentimental</a:t>
            </a:r>
            <a:endParaRPr sz="700" b="0" i="0" u="none" strike="noStrike" cap="none">
              <a:solidFill>
                <a:srgbClr val="000000"/>
              </a:solidFill>
              <a:latin typeface="Arial"/>
              <a:ea typeface="Arial"/>
              <a:cs typeface="Arial"/>
              <a:sym typeface="Arial"/>
            </a:endParaRPr>
          </a:p>
        </p:txBody>
      </p:sp>
      <p:sp>
        <p:nvSpPr>
          <p:cNvPr id="116" name="Google Shape;116;p3"/>
          <p:cNvSpPr txBox="1"/>
          <p:nvPr/>
        </p:nvSpPr>
        <p:spPr>
          <a:xfrm>
            <a:off x="620204" y="1776450"/>
            <a:ext cx="2571000" cy="15906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En 1993, </a:t>
            </a:r>
            <a:r>
              <a:rPr lang="en" sz="1500" b="1" i="0" u="none" strike="noStrike" cap="none">
                <a:solidFill>
                  <a:srgbClr val="000000"/>
                </a:solidFill>
                <a:latin typeface="Open Sans"/>
                <a:ea typeface="Open Sans"/>
                <a:cs typeface="Open Sans"/>
                <a:sym typeface="Open Sans"/>
              </a:rPr>
              <a:t>la Declaración sobre la Eliminación de la Violencia contra la Mujer</a:t>
            </a:r>
            <a:r>
              <a:rPr lang="en" sz="1500" b="0" i="0" u="none" strike="noStrike" cap="none">
                <a:solidFill>
                  <a:srgbClr val="000000"/>
                </a:solidFill>
                <a:latin typeface="Open Sans"/>
                <a:ea typeface="Open Sans"/>
                <a:cs typeface="Open Sans"/>
                <a:sym typeface="Open Sans"/>
              </a:rPr>
              <a:t> de la Asamblea General de las Naciones Unidas estableció un marco de acción para luchar contra esta pandemia</a:t>
            </a:r>
            <a:endParaRPr sz="700" b="0" i="0" u="none" strike="noStrike" cap="none">
              <a:solidFill>
                <a:srgbClr val="000000"/>
              </a:solidFill>
              <a:latin typeface="Arial"/>
              <a:ea typeface="Arial"/>
              <a:cs typeface="Arial"/>
              <a:sym typeface="Arial"/>
            </a:endParaRPr>
          </a:p>
        </p:txBody>
      </p:sp>
      <p:pic>
        <p:nvPicPr>
          <p:cNvPr id="117" name="Google Shape;117;p3"/>
          <p:cNvPicPr preferRelativeResize="0"/>
          <p:nvPr/>
        </p:nvPicPr>
        <p:blipFill rotWithShape="1">
          <a:blip r:embed="rId3">
            <a:alphaModFix/>
          </a:blip>
          <a:srcRect/>
          <a:stretch/>
        </p:blipFill>
        <p:spPr>
          <a:xfrm>
            <a:off x="6054658" y="1877484"/>
            <a:ext cx="2574991" cy="2920094"/>
          </a:xfrm>
          <a:prstGeom prst="rect">
            <a:avLst/>
          </a:prstGeom>
          <a:noFill/>
          <a:ln>
            <a:noFill/>
          </a:ln>
        </p:spPr>
      </p:pic>
      <p:sp>
        <p:nvSpPr>
          <p:cNvPr id="118" name="Google Shape;118;p3"/>
          <p:cNvSpPr txBox="1"/>
          <p:nvPr/>
        </p:nvSpPr>
        <p:spPr>
          <a:xfrm>
            <a:off x="0" y="4968875"/>
            <a:ext cx="21780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9"/>
          <p:cNvSpPr/>
          <p:nvPr/>
        </p:nvSpPr>
        <p:spPr>
          <a:xfrm>
            <a:off x="353075" y="1158850"/>
            <a:ext cx="8301900" cy="2870100"/>
          </a:xfrm>
          <a:prstGeom prst="roundRect">
            <a:avLst>
              <a:gd name="adj" fmla="val 1230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9"/>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000" b="0">
                <a:latin typeface="Arial"/>
                <a:ea typeface="Arial"/>
                <a:cs typeface="Arial"/>
                <a:sym typeface="Arial"/>
              </a:rPr>
              <a:t>VIOLENCE AGAINST WOMEN</a:t>
            </a:r>
            <a:endParaRPr sz="4000" b="0">
              <a:latin typeface="Arial"/>
              <a:ea typeface="Arial"/>
              <a:cs typeface="Arial"/>
              <a:sym typeface="Arial"/>
            </a:endParaRPr>
          </a:p>
        </p:txBody>
      </p:sp>
      <p:sp>
        <p:nvSpPr>
          <p:cNvPr id="125" name="Google Shape;125;p59"/>
          <p:cNvSpPr txBox="1">
            <a:spLocks noGrp="1"/>
          </p:cNvSpPr>
          <p:nvPr>
            <p:ph type="body" idx="1"/>
          </p:nvPr>
        </p:nvSpPr>
        <p:spPr>
          <a:xfrm>
            <a:off x="398350" y="1385175"/>
            <a:ext cx="8433900" cy="318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solidFill>
                  <a:srgbClr val="000000"/>
                </a:solidFill>
                <a:latin typeface="Arial"/>
                <a:ea typeface="Arial"/>
                <a:cs typeface="Arial"/>
                <a:sym typeface="Arial"/>
              </a:rPr>
              <a:t>In 1993, the Declaration of the General Assembly of the United Nations to eliminate violence against women has been launched to fight against this pandemic trend. </a:t>
            </a:r>
            <a:br>
              <a:rPr lang="en">
                <a:solidFill>
                  <a:srgbClr val="000000"/>
                </a:solidFill>
                <a:latin typeface="Arial"/>
                <a:ea typeface="Arial"/>
                <a:cs typeface="Arial"/>
                <a:sym typeface="Arial"/>
              </a:rPr>
            </a:br>
            <a:br>
              <a:rPr lang="en">
                <a:solidFill>
                  <a:srgbClr val="000000"/>
                </a:solidFill>
                <a:latin typeface="Arial"/>
                <a:ea typeface="Arial"/>
                <a:cs typeface="Arial"/>
                <a:sym typeface="Arial"/>
              </a:rPr>
            </a:br>
            <a:r>
              <a:rPr lang="en">
                <a:solidFill>
                  <a:srgbClr val="000000"/>
                </a:solidFill>
                <a:latin typeface="Arial"/>
                <a:ea typeface="Arial"/>
                <a:cs typeface="Arial"/>
                <a:sym typeface="Arial"/>
              </a:rPr>
              <a:t>However, 25 years later, 1 out of 3 women is a victim of physical or sexual violence, most often committed by a partner.</a:t>
            </a:r>
            <a:endParaRPr>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p:nvPr/>
        </p:nvSpPr>
        <p:spPr>
          <a:xfrm>
            <a:off x="353075" y="1091822"/>
            <a:ext cx="8301900" cy="3705756"/>
          </a:xfrm>
          <a:prstGeom prst="roundRect">
            <a:avLst>
              <a:gd name="adj" fmla="val 1230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
          <p:cNvSpPr txBox="1"/>
          <p:nvPr/>
        </p:nvSpPr>
        <p:spPr>
          <a:xfrm>
            <a:off x="514475" y="160513"/>
            <a:ext cx="3842100" cy="771600"/>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CONFLICTOS</a:t>
            </a:r>
            <a:endParaRPr sz="700" b="0" i="0" u="none" strike="noStrike" cap="none">
              <a:solidFill>
                <a:srgbClr val="000000"/>
              </a:solidFill>
              <a:latin typeface="Arial"/>
              <a:ea typeface="Arial"/>
              <a:cs typeface="Arial"/>
              <a:sym typeface="Arial"/>
            </a:endParaRPr>
          </a:p>
        </p:txBody>
      </p:sp>
      <p:sp>
        <p:nvSpPr>
          <p:cNvPr id="132" name="Google Shape;132;p4"/>
          <p:cNvSpPr txBox="1"/>
          <p:nvPr/>
        </p:nvSpPr>
        <p:spPr>
          <a:xfrm>
            <a:off x="794942" y="1509759"/>
            <a:ext cx="2828400" cy="21240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En 2000, la pionera resoluciòn 1325 del Consejo de Seguridad de las Naciones Unidas reconoció que </a:t>
            </a:r>
            <a:r>
              <a:rPr lang="en" sz="1500" b="1" i="0" u="none" strike="noStrike" cap="none">
                <a:solidFill>
                  <a:srgbClr val="000000"/>
                </a:solidFill>
                <a:latin typeface="Open Sans"/>
                <a:ea typeface="Open Sans"/>
                <a:cs typeface="Open Sans"/>
                <a:sym typeface="Open Sans"/>
              </a:rPr>
              <a:t>la guerra repercute de forma distinta en las mujeres </a:t>
            </a:r>
            <a:r>
              <a:rPr lang="en" sz="1500" b="0" i="0" u="none" strike="noStrike" cap="none">
                <a:solidFill>
                  <a:srgbClr val="000000"/>
                </a:solidFill>
                <a:latin typeface="Open Sans"/>
                <a:ea typeface="Open Sans"/>
                <a:cs typeface="Open Sans"/>
                <a:sym typeface="Open Sans"/>
              </a:rPr>
              <a:t>e hizo hincapié en la necesidad de incrementar la participación de las mujeres en las conversaciones de paz</a:t>
            </a:r>
            <a:endParaRPr sz="700" b="0" i="0" u="none" strike="noStrike" cap="none">
              <a:solidFill>
                <a:srgbClr val="000000"/>
              </a:solidFill>
              <a:latin typeface="Arial"/>
              <a:ea typeface="Arial"/>
              <a:cs typeface="Arial"/>
              <a:sym typeface="Arial"/>
            </a:endParaRPr>
          </a:p>
        </p:txBody>
      </p:sp>
      <p:sp>
        <p:nvSpPr>
          <p:cNvPr id="133" name="Google Shape;133;p4"/>
          <p:cNvSpPr txBox="1"/>
          <p:nvPr/>
        </p:nvSpPr>
        <p:spPr>
          <a:xfrm>
            <a:off x="4330751" y="1091822"/>
            <a:ext cx="2571000" cy="10071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No obstante, desde 1990 hasta 2017, sólo el 8% de quienes negociaban en las mesas de negociación de paz eran mujeres</a:t>
            </a:r>
            <a:endParaRPr sz="700" b="0" i="0" u="none" strike="noStrike" cap="none">
              <a:solidFill>
                <a:srgbClr val="000000"/>
              </a:solidFill>
              <a:latin typeface="Arial"/>
              <a:ea typeface="Arial"/>
              <a:cs typeface="Arial"/>
              <a:sym typeface="Arial"/>
            </a:endParaRPr>
          </a:p>
        </p:txBody>
      </p:sp>
      <p:grpSp>
        <p:nvGrpSpPr>
          <p:cNvPr id="134" name="Google Shape;134;p4"/>
          <p:cNvGrpSpPr/>
          <p:nvPr/>
        </p:nvGrpSpPr>
        <p:grpSpPr>
          <a:xfrm>
            <a:off x="4707817" y="2571746"/>
            <a:ext cx="1868529" cy="2068871"/>
            <a:chOff x="-136241" y="-38072"/>
            <a:chExt cx="5353950" cy="6106467"/>
          </a:xfrm>
        </p:grpSpPr>
        <p:sp>
          <p:nvSpPr>
            <p:cNvPr id="135" name="Google Shape;135;p4"/>
            <p:cNvSpPr txBox="1"/>
            <p:nvPr/>
          </p:nvSpPr>
          <p:spPr>
            <a:xfrm>
              <a:off x="1556453" y="5533195"/>
              <a:ext cx="1162200" cy="535200"/>
            </a:xfrm>
            <a:prstGeom prst="rect">
              <a:avLst/>
            </a:prstGeom>
            <a:noFill/>
            <a:ln>
              <a:noFill/>
            </a:ln>
          </p:spPr>
          <p:txBody>
            <a:bodyPr spcFirstLastPara="1" wrap="square" lIns="0" tIns="0" rIns="0" bIns="0" anchor="t" anchorCtr="0">
              <a:noAutofit/>
            </a:bodyPr>
            <a:lstStyle/>
            <a:p>
              <a:pPr marL="0" marR="0" lvl="0" indent="0" algn="ctr" rtl="0">
                <a:lnSpc>
                  <a:spcPct val="895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ctr" rtl="0">
                <a:lnSpc>
                  <a:spcPct val="140087"/>
                </a:lnSpc>
                <a:spcBef>
                  <a:spcPts val="0"/>
                </a:spcBef>
                <a:spcAft>
                  <a:spcPts val="0"/>
                </a:spcAft>
                <a:buClr>
                  <a:srgbClr val="000000"/>
                </a:buClr>
                <a:buSzPts val="600"/>
                <a:buFont typeface="Arial"/>
                <a:buNone/>
              </a:pPr>
              <a:r>
                <a:rPr lang="en" sz="600" b="0" i="0" u="none" strike="noStrike" cap="none">
                  <a:solidFill>
                    <a:srgbClr val="993366"/>
                  </a:solidFill>
                  <a:latin typeface="Arimo"/>
                  <a:ea typeface="Arimo"/>
                  <a:cs typeface="Arimo"/>
                  <a:sym typeface="Arimo"/>
                </a:rPr>
                <a:t>92%</a:t>
              </a:r>
              <a:endParaRPr sz="700" b="0" i="0" u="none" strike="noStrike" cap="none">
                <a:solidFill>
                  <a:srgbClr val="000000"/>
                </a:solidFill>
                <a:latin typeface="Arial"/>
                <a:ea typeface="Arial"/>
                <a:cs typeface="Arial"/>
                <a:sym typeface="Arial"/>
              </a:endParaRPr>
            </a:p>
          </p:txBody>
        </p:sp>
        <p:sp>
          <p:nvSpPr>
            <p:cNvPr id="136" name="Google Shape;136;p4"/>
            <p:cNvSpPr txBox="1"/>
            <p:nvPr/>
          </p:nvSpPr>
          <p:spPr>
            <a:xfrm>
              <a:off x="3041152" y="-38072"/>
              <a:ext cx="1294800" cy="535200"/>
            </a:xfrm>
            <a:prstGeom prst="rect">
              <a:avLst/>
            </a:prstGeom>
            <a:noFill/>
            <a:ln>
              <a:noFill/>
            </a:ln>
          </p:spPr>
          <p:txBody>
            <a:bodyPr spcFirstLastPara="1" wrap="square" lIns="0" tIns="0" rIns="0" bIns="0" anchor="t" anchorCtr="0">
              <a:noAutofit/>
            </a:bodyPr>
            <a:lstStyle/>
            <a:p>
              <a:pPr marL="0" marR="0" lvl="0" indent="0" algn="ctr" rtl="0">
                <a:lnSpc>
                  <a:spcPct val="895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ctr" rtl="0">
                <a:lnSpc>
                  <a:spcPct val="140087"/>
                </a:lnSpc>
                <a:spcBef>
                  <a:spcPts val="0"/>
                </a:spcBef>
                <a:spcAft>
                  <a:spcPts val="0"/>
                </a:spcAft>
                <a:buClr>
                  <a:srgbClr val="000000"/>
                </a:buClr>
                <a:buSzPts val="600"/>
                <a:buFont typeface="Arial"/>
                <a:buNone/>
              </a:pPr>
              <a:r>
                <a:rPr lang="en" sz="600" b="0" i="0" u="none" strike="noStrike" cap="none">
                  <a:solidFill>
                    <a:srgbClr val="993366"/>
                  </a:solidFill>
                  <a:latin typeface="Arimo"/>
                  <a:ea typeface="Arimo"/>
                  <a:cs typeface="Arimo"/>
                  <a:sym typeface="Arimo"/>
                </a:rPr>
                <a:t>8%</a:t>
              </a:r>
              <a:endParaRPr sz="700" b="0" i="0" u="none" strike="noStrike" cap="none">
                <a:solidFill>
                  <a:srgbClr val="000000"/>
                </a:solidFill>
                <a:latin typeface="Arial"/>
                <a:ea typeface="Arial"/>
                <a:cs typeface="Arial"/>
                <a:sym typeface="Arial"/>
              </a:endParaRPr>
            </a:p>
          </p:txBody>
        </p:sp>
        <p:grpSp>
          <p:nvGrpSpPr>
            <p:cNvPr id="137" name="Google Shape;137;p4"/>
            <p:cNvGrpSpPr/>
            <p:nvPr/>
          </p:nvGrpSpPr>
          <p:grpSpPr>
            <a:xfrm>
              <a:off x="-136241" y="567434"/>
              <a:ext cx="5353950" cy="5164980"/>
              <a:chOff x="-70144" y="0"/>
              <a:chExt cx="2756500" cy="2659208"/>
            </a:xfrm>
          </p:grpSpPr>
          <p:sp>
            <p:nvSpPr>
              <p:cNvPr id="138" name="Google Shape;138;p4"/>
              <p:cNvSpPr/>
              <p:nvPr/>
            </p:nvSpPr>
            <p:spPr>
              <a:xfrm>
                <a:off x="1270000" y="0"/>
                <a:ext cx="666685" cy="729530"/>
              </a:xfrm>
              <a:custGeom>
                <a:avLst/>
                <a:gdLst/>
                <a:ahLst/>
                <a:cxnLst/>
                <a:rect l="l" t="t" r="r" b="b"/>
                <a:pathLst>
                  <a:path w="666685" h="729530" extrusionOk="0">
                    <a:moveTo>
                      <a:pt x="0" y="0"/>
                    </a:moveTo>
                    <a:lnTo>
                      <a:pt x="0" y="0"/>
                    </a:lnTo>
                    <a:cubicBezTo>
                      <a:pt x="235457" y="0"/>
                      <a:pt x="466279" y="65457"/>
                      <a:pt x="666685" y="189060"/>
                    </a:cubicBezTo>
                    <a:lnTo>
                      <a:pt x="333342" y="729530"/>
                    </a:lnTo>
                    <a:cubicBezTo>
                      <a:pt x="233140" y="667728"/>
                      <a:pt x="117729" y="635000"/>
                      <a:pt x="0" y="635000"/>
                    </a:cubicBezTo>
                    <a:close/>
                  </a:path>
                </a:pathLst>
              </a:custGeom>
              <a:solidFill>
                <a:srgbClr val="993366"/>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
              <p:cNvSpPr/>
              <p:nvPr/>
            </p:nvSpPr>
            <p:spPr>
              <a:xfrm>
                <a:off x="-70144" y="0"/>
                <a:ext cx="2756500" cy="2659208"/>
              </a:xfrm>
              <a:custGeom>
                <a:avLst/>
                <a:gdLst/>
                <a:ahLst/>
                <a:cxnLst/>
                <a:rect l="l" t="t" r="r" b="b"/>
                <a:pathLst>
                  <a:path w="2756500" h="2659208" extrusionOk="0">
                    <a:moveTo>
                      <a:pt x="1951971" y="157091"/>
                    </a:moveTo>
                    <a:cubicBezTo>
                      <a:pt x="2512672" y="465338"/>
                      <a:pt x="2756500" y="1142570"/>
                      <a:pt x="2520972" y="1737489"/>
                    </a:cubicBezTo>
                    <a:cubicBezTo>
                      <a:pt x="2285444" y="2332408"/>
                      <a:pt x="1644121" y="2659208"/>
                      <a:pt x="1024369" y="2500116"/>
                    </a:cubicBezTo>
                    <a:cubicBezTo>
                      <a:pt x="404618" y="2341024"/>
                      <a:pt x="0" y="1745727"/>
                      <a:pt x="80146" y="1110921"/>
                    </a:cubicBezTo>
                    <a:cubicBezTo>
                      <a:pt x="160293" y="476115"/>
                      <a:pt x="700172" y="64"/>
                      <a:pt x="1340017" y="0"/>
                    </a:cubicBezTo>
                    <a:lnTo>
                      <a:pt x="1340081" y="635000"/>
                    </a:lnTo>
                    <a:cubicBezTo>
                      <a:pt x="1020158" y="635032"/>
                      <a:pt x="750218" y="873058"/>
                      <a:pt x="710145" y="1190461"/>
                    </a:cubicBezTo>
                    <a:cubicBezTo>
                      <a:pt x="670072" y="1507864"/>
                      <a:pt x="872381" y="1805512"/>
                      <a:pt x="1182257" y="1885058"/>
                    </a:cubicBezTo>
                    <a:cubicBezTo>
                      <a:pt x="1492132" y="1964604"/>
                      <a:pt x="1812794" y="1801204"/>
                      <a:pt x="1930558" y="1503744"/>
                    </a:cubicBezTo>
                    <a:cubicBezTo>
                      <a:pt x="2048322" y="1206285"/>
                      <a:pt x="1926408" y="867669"/>
                      <a:pt x="1646058" y="713545"/>
                    </a:cubicBezTo>
                    <a:close/>
                  </a:path>
                </a:pathLst>
              </a:custGeom>
              <a:solidFill>
                <a:srgbClr val="9A6DB1"/>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
              <p:cNvSpPr/>
              <p:nvPr/>
            </p:nvSpPr>
            <p:spPr>
              <a:xfrm>
                <a:off x="1270000" y="0"/>
                <a:ext cx="127" cy="635000"/>
              </a:xfrm>
              <a:custGeom>
                <a:avLst/>
                <a:gdLst/>
                <a:ahLst/>
                <a:cxnLst/>
                <a:rect l="l" t="t" r="r" b="b"/>
                <a:pathLst>
                  <a:path w="127" h="635000" extrusionOk="0">
                    <a:moveTo>
                      <a:pt x="0" y="0"/>
                    </a:moveTo>
                    <a:cubicBezTo>
                      <a:pt x="42" y="0"/>
                      <a:pt x="85" y="0"/>
                      <a:pt x="127" y="0"/>
                    </a:cubicBezTo>
                    <a:lnTo>
                      <a:pt x="63" y="635000"/>
                    </a:lnTo>
                    <a:cubicBezTo>
                      <a:pt x="42" y="635000"/>
                      <a:pt x="21" y="635000"/>
                      <a:pt x="0" y="635000"/>
                    </a:cubicBezTo>
                    <a:close/>
                  </a:path>
                </a:pathLst>
              </a:custGeom>
              <a:solidFill>
                <a:srgbClr val="8DA3E0"/>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41" name="Google Shape;141;p4"/>
          <p:cNvPicPr preferRelativeResize="0"/>
          <p:nvPr/>
        </p:nvPicPr>
        <p:blipFill rotWithShape="1">
          <a:blip r:embed="rId3">
            <a:alphaModFix/>
          </a:blip>
          <a:srcRect/>
          <a:stretch/>
        </p:blipFill>
        <p:spPr>
          <a:xfrm>
            <a:off x="7419138" y="1877484"/>
            <a:ext cx="1210511" cy="2920094"/>
          </a:xfrm>
          <a:prstGeom prst="rect">
            <a:avLst/>
          </a:prstGeom>
          <a:noFill/>
          <a:ln>
            <a:noFill/>
          </a:ln>
        </p:spPr>
      </p:pic>
      <p:sp>
        <p:nvSpPr>
          <p:cNvPr id="142" name="Google Shape;142;p4"/>
          <p:cNvSpPr txBox="1"/>
          <p:nvPr/>
        </p:nvSpPr>
        <p:spPr>
          <a:xfrm>
            <a:off x="0" y="4968875"/>
            <a:ext cx="19482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1594</Words>
  <Application>Microsoft Office PowerPoint</Application>
  <PresentationFormat>On-screen Show (16:9)</PresentationFormat>
  <Paragraphs>164</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Open Sans Light</vt:lpstr>
      <vt:lpstr>Amatic SC</vt:lpstr>
      <vt:lpstr>Open Sans</vt:lpstr>
      <vt:lpstr>Arial</vt:lpstr>
      <vt:lpstr>Calibri</vt:lpstr>
      <vt:lpstr>Arimo</vt:lpstr>
      <vt:lpstr>Source Code Pro</vt:lpstr>
      <vt:lpstr>Beach Day</vt:lpstr>
      <vt:lpstr>PowerPoint Presentation</vt:lpstr>
      <vt:lpstr>PowerPoint Presentation</vt:lpstr>
      <vt:lpstr>PowerPoint Presentation</vt:lpstr>
      <vt:lpstr>Trabajo en grupo - las desigualdades entre hombres y mujeres</vt:lpstr>
      <vt:lpstr>PowerPoint Presentation</vt:lpstr>
      <vt:lpstr>THE MEDIA</vt:lpstr>
      <vt:lpstr>PowerPoint Presentation</vt:lpstr>
      <vt:lpstr>VIOLENCE AGAINST WOMEN</vt:lpstr>
      <vt:lpstr>PowerPoint Presentation</vt:lpstr>
      <vt:lpstr>CONFLICT</vt:lpstr>
      <vt:lpstr>PowerPoint Presentation</vt:lpstr>
      <vt:lpstr>LITERACY RATES</vt:lpstr>
      <vt:lpstr>PowerPoint Presentation</vt:lpstr>
      <vt:lpstr>EDUCATION</vt:lpstr>
      <vt:lpstr>PowerPoint Presentation</vt:lpstr>
      <vt:lpstr>MANAGERIAL STAFF</vt:lpstr>
      <vt:lpstr>PowerPoint Presentation</vt:lpstr>
      <vt:lpstr>SALARIES </vt:lpstr>
      <vt:lpstr>PowerPoint Presentation</vt:lpstr>
      <vt:lpstr> </vt:lpstr>
      <vt:lpstr>PowerPoint Presentation</vt:lpstr>
      <vt:lpstr>ACCESS TO CLEAN WATER</vt:lpstr>
      <vt:lpstr>PowerPoint Presentation</vt:lpstr>
      <vt:lpstr>DEATH IN CHILDBIRTH</vt:lpstr>
      <vt:lpstr>Other potential ideas…</vt:lpstr>
      <vt:lpstr>¡Los tiempos cambian!</vt:lpstr>
      <vt:lpstr>PowerPoint Presentation</vt:lpstr>
      <vt:lpstr>Justin Trudeau : Soy feminista</vt:lpstr>
      <vt:lpstr>PowerPoint Presentation</vt:lpstr>
      <vt:lpstr>¿Cuántas mujeres políticas hay en Ruanda?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dc:creator>
  <cp:lastModifiedBy>Hannah Langdana</cp:lastModifiedBy>
  <cp:revision>1</cp:revision>
  <dcterms:created xsi:type="dcterms:W3CDTF">2019-09-19T14:00:03Z</dcterms:created>
  <dcterms:modified xsi:type="dcterms:W3CDTF">2020-11-30T13:55:04Z</dcterms:modified>
</cp:coreProperties>
</file>