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Amatic SC"/>
      <p:regular r:id="rId41"/>
      <p:bold r:id="rId42"/>
    </p:embeddedFont>
    <p:embeddedFont>
      <p:font typeface="Arimo"/>
      <p:regular r:id="rId43"/>
      <p:bold r:id="rId44"/>
      <p:italic r:id="rId45"/>
      <p:boldItalic r:id="rId46"/>
    </p:embeddedFont>
    <p:embeddedFont>
      <p:font typeface="Source Code Pro"/>
      <p:regular r:id="rId47"/>
      <p:bold r:id="rId48"/>
      <p:italic r:id="rId49"/>
      <p:boldItalic r:id="rId50"/>
    </p:embeddedFont>
    <p:embeddedFont>
      <p:font typeface="Open Sans Light"/>
      <p:regular r:id="rId51"/>
      <p:bold r:id="rId52"/>
      <p:italic r:id="rId53"/>
      <p:boldItalic r:id="rId54"/>
    </p:embeddedFont>
    <p:embeddedFont>
      <p:font typeface="Open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9" roundtripDataSignature="AMtx7mg/uJyW0pPIgVlSFvMQYPFYPnlG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AmaticSC-bold.fntdata"/><Relationship Id="rId41" Type="http://schemas.openxmlformats.org/officeDocument/2006/relationships/font" Target="fonts/AmaticSC-regular.fntdata"/><Relationship Id="rId44" Type="http://schemas.openxmlformats.org/officeDocument/2006/relationships/font" Target="fonts/Arimo-bold.fntdata"/><Relationship Id="rId43" Type="http://schemas.openxmlformats.org/officeDocument/2006/relationships/font" Target="fonts/Arimo-regular.fntdata"/><Relationship Id="rId46" Type="http://schemas.openxmlformats.org/officeDocument/2006/relationships/font" Target="fonts/Arimo-boldItalic.fntdata"/><Relationship Id="rId45" Type="http://schemas.openxmlformats.org/officeDocument/2006/relationships/font" Target="fonts/Arim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SourceCodePro-bold.fntdata"/><Relationship Id="rId47" Type="http://schemas.openxmlformats.org/officeDocument/2006/relationships/font" Target="fonts/SourceCodePro-regular.fntdata"/><Relationship Id="rId49"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Light-regular.fntdata"/><Relationship Id="rId50" Type="http://schemas.openxmlformats.org/officeDocument/2006/relationships/font" Target="fonts/SourceCodePro-boldItalic.fntdata"/><Relationship Id="rId53" Type="http://schemas.openxmlformats.org/officeDocument/2006/relationships/font" Target="fonts/OpenSansLight-italic.fntdata"/><Relationship Id="rId52" Type="http://schemas.openxmlformats.org/officeDocument/2006/relationships/font" Target="fonts/OpenSansLight-bold.fntdata"/><Relationship Id="rId11" Type="http://schemas.openxmlformats.org/officeDocument/2006/relationships/slide" Target="slides/slide6.xml"/><Relationship Id="rId55" Type="http://schemas.openxmlformats.org/officeDocument/2006/relationships/font" Target="fonts/OpenSans-regular.fntdata"/><Relationship Id="rId10" Type="http://schemas.openxmlformats.org/officeDocument/2006/relationships/slide" Target="slides/slide5.xml"/><Relationship Id="rId54" Type="http://schemas.openxmlformats.org/officeDocument/2006/relationships/font" Target="fonts/OpenSansLight-boldItalic.fntdata"/><Relationship Id="rId13" Type="http://schemas.openxmlformats.org/officeDocument/2006/relationships/slide" Target="slides/slide8.xml"/><Relationship Id="rId57" Type="http://schemas.openxmlformats.org/officeDocument/2006/relationships/font" Target="fonts/OpenSans-italic.fntdata"/><Relationship Id="rId12" Type="http://schemas.openxmlformats.org/officeDocument/2006/relationships/slide" Target="slides/slide7.xml"/><Relationship Id="rId56" Type="http://schemas.openxmlformats.org/officeDocument/2006/relationships/font" Target="fonts/OpenSans-bold.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Map_of_Africa.jpg"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wandahc.org/"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rmAutofit/>
          </a:bodyPr>
          <a:lstStyle/>
          <a:p>
            <a:pPr indent="-298450" lvl="0" marL="457200" rtl="0" algn="l">
              <a:lnSpc>
                <a:spcPct val="100000"/>
              </a:lnSpc>
              <a:spcBef>
                <a:spcPts val="0"/>
              </a:spcBef>
              <a:spcAft>
                <a:spcPts val="0"/>
              </a:spcAft>
              <a:buSzPts val="1100"/>
              <a:buNone/>
            </a:pPr>
            <a:r>
              <a:rPr lang="en"/>
              <a:t>Image source: https://pixabay.com/illustrations/equality-gender-woman-duality-sky-2110561/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Image created in Canva</a:t>
            </a:r>
            <a:endParaRPr/>
          </a:p>
        </p:txBody>
      </p:sp>
      <p:sp>
        <p:nvSpPr>
          <p:cNvPr id="171" name="Google Shape;17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Image created in Canva</a:t>
            </a:r>
            <a:endParaRPr/>
          </a:p>
        </p:txBody>
      </p:sp>
      <p:sp>
        <p:nvSpPr>
          <p:cNvPr id="188" name="Google Shape;1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Image created in Canva</a:t>
            </a:r>
            <a:endParaRPr/>
          </a:p>
        </p:txBody>
      </p:sp>
      <p:sp>
        <p:nvSpPr>
          <p:cNvPr id="217" name="Google Shape;21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Image created in Canva</a:t>
            </a:r>
            <a:endParaRPr/>
          </a:p>
        </p:txBody>
      </p:sp>
      <p:sp>
        <p:nvSpPr>
          <p:cNvPr id="248" name="Google Shape;24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Image created in Canva</a:t>
            </a:r>
            <a:endParaRPr/>
          </a:p>
        </p:txBody>
      </p:sp>
      <p:sp>
        <p:nvSpPr>
          <p:cNvPr id="264" name="Google Shape;26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80ce20bf91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80ce20bf91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Image created in Canva</a:t>
            </a:r>
            <a:endParaRPr/>
          </a:p>
        </p:txBody>
      </p:sp>
      <p:sp>
        <p:nvSpPr>
          <p:cNvPr id="294" name="Google Shape;29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Image created in Canva</a:t>
            </a:r>
            <a:endParaRPr/>
          </a:p>
        </p:txBody>
      </p:sp>
      <p:sp>
        <p:nvSpPr>
          <p:cNvPr id="331" name="Google Shape;3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Map: </a:t>
            </a:r>
            <a:r>
              <a:rPr lang="en" u="sng">
                <a:solidFill>
                  <a:schemeClr val="hlink"/>
                </a:solidFill>
                <a:hlinkClick r:id="rId2"/>
              </a:rPr>
              <a:t>https://commons.wikimedia.org/wiki/File:Map_of_Africa.jpg</a:t>
            </a:r>
            <a:endParaRPr/>
          </a:p>
          <a:p>
            <a:pPr indent="0" lvl="0" marL="0" rtl="0" algn="l">
              <a:lnSpc>
                <a:spcPct val="100000"/>
              </a:lnSpc>
              <a:spcBef>
                <a:spcPts val="0"/>
              </a:spcBef>
              <a:spcAft>
                <a:spcPts val="0"/>
              </a:spcAft>
              <a:buSzPts val="1100"/>
              <a:buNone/>
            </a:pPr>
            <a:r>
              <a:t/>
            </a:r>
            <a:endParaRPr/>
          </a:p>
        </p:txBody>
      </p:sp>
      <p:sp>
        <p:nvSpPr>
          <p:cNvPr id="404" name="Google Shape;404;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a:t>Answer: Over 60%; Sources: https://www.npr.org/sections/goatsandsoda/2016/07/29/487360094/invisibilia-no-one-thought-this-all-womans-debate-team-could-crush-it?t=1581433181878; https://www.unwomen.org/en/news/stories/2018/8/feature-rwanda-women-in-parliament;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Rwandan High Commission </a:t>
            </a:r>
            <a:r>
              <a:rPr lang="en" u="sng">
                <a:solidFill>
                  <a:schemeClr val="hlink"/>
                </a:solidFill>
                <a:hlinkClick r:id="rId2"/>
              </a:rPr>
              <a:t>https://www.rwandahc.org/</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Extension for students: </a:t>
            </a:r>
            <a:r>
              <a:rPr b="0" i="0" lang="en" sz="1100" u="none" cap="none" strike="noStrike">
                <a:solidFill>
                  <a:srgbClr val="000000"/>
                </a:solidFill>
                <a:latin typeface="Arial"/>
                <a:ea typeface="Arial"/>
                <a:cs typeface="Arial"/>
                <a:sym typeface="Arial"/>
              </a:rPr>
              <a:t>What would  you expect to change if 60% of MPs in the UK were women?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80ce20bf91_0_0:notes"/>
          <p:cNvSpPr/>
          <p:nvPr>
            <p:ph idx="2" type="sldImg"/>
          </p:nvPr>
        </p:nvSpPr>
        <p:spPr>
          <a:xfrm>
            <a:off x="647700" y="625475"/>
            <a:ext cx="5562600" cy="31305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80ce20bf9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Image created in Canva</a:t>
            </a:r>
            <a:endParaRPr/>
          </a:p>
        </p:txBody>
      </p:sp>
      <p:sp>
        <p:nvSpPr>
          <p:cNvPr id="80" name="Google Shape;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Image created in Canva</a:t>
            </a:r>
            <a:endParaRPr/>
          </a:p>
        </p:txBody>
      </p:sp>
      <p:sp>
        <p:nvSpPr>
          <p:cNvPr id="118" name="Google Shape;11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0ce20bf91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Image created in Canva</a:t>
            </a:r>
            <a:endParaRPr/>
          </a:p>
        </p:txBody>
      </p:sp>
      <p:sp>
        <p:nvSpPr>
          <p:cNvPr id="142" name="Google Shape;142;g80ce20bf91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2"/>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 name="Google Shape;44;p92"/>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45" name="Google Shape;45;p92"/>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46" name="Google Shape;46;p92"/>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7" name="Google Shape;47;p9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8" name="Google Shape;48;p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93"/>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1" name="Google Shape;51;p93"/>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52" name="Google Shape;52;p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85"/>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3" name="Google Shape;13;p85"/>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g80ce20bf91_0_5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7" name="Google Shape;17;g80ce20bf91_0_5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360"/>
              </a:spcBef>
              <a:spcAft>
                <a:spcPts val="0"/>
              </a:spcAft>
              <a:buClr>
                <a:schemeClr val="dk1"/>
              </a:buClr>
              <a:buSzPts val="1800"/>
              <a:buChar char="○"/>
              <a:defRPr/>
            </a:lvl2pPr>
            <a:lvl3pPr indent="-342900" lvl="2" marL="1371600" algn="l">
              <a:lnSpc>
                <a:spcPct val="115000"/>
              </a:lnSpc>
              <a:spcBef>
                <a:spcPts val="360"/>
              </a:spcBef>
              <a:spcAft>
                <a:spcPts val="0"/>
              </a:spcAft>
              <a:buClr>
                <a:schemeClr val="dk1"/>
              </a:buClr>
              <a:buSzPts val="1800"/>
              <a:buChar char="■"/>
              <a:defRPr/>
            </a:lvl3pPr>
            <a:lvl4pPr indent="-342900" lvl="3" marL="1828800" algn="l">
              <a:lnSpc>
                <a:spcPct val="115000"/>
              </a:lnSpc>
              <a:spcBef>
                <a:spcPts val="360"/>
              </a:spcBef>
              <a:spcAft>
                <a:spcPts val="0"/>
              </a:spcAft>
              <a:buClr>
                <a:schemeClr val="dk1"/>
              </a:buClr>
              <a:buSzPts val="1800"/>
              <a:buChar char="●"/>
              <a:defRPr/>
            </a:lvl4pPr>
            <a:lvl5pPr indent="-342900" lvl="4" marL="2286000" algn="l">
              <a:lnSpc>
                <a:spcPct val="115000"/>
              </a:lnSpc>
              <a:spcBef>
                <a:spcPts val="360"/>
              </a:spcBef>
              <a:spcAft>
                <a:spcPts val="0"/>
              </a:spcAft>
              <a:buClr>
                <a:schemeClr val="dk1"/>
              </a:buClr>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360"/>
              </a:spcBef>
              <a:spcAft>
                <a:spcPts val="0"/>
              </a:spcAft>
              <a:buClr>
                <a:schemeClr val="dk1"/>
              </a:buClr>
              <a:buSzPts val="1800"/>
              <a:buChar char="●"/>
              <a:defRPr/>
            </a:lvl7pPr>
            <a:lvl8pPr indent="-342900" lvl="7" marL="3657600" algn="l">
              <a:lnSpc>
                <a:spcPct val="115000"/>
              </a:lnSpc>
              <a:spcBef>
                <a:spcPts val="360"/>
              </a:spcBef>
              <a:spcAft>
                <a:spcPts val="0"/>
              </a:spcAft>
              <a:buClr>
                <a:schemeClr val="dk1"/>
              </a:buClr>
              <a:buSzPts val="1800"/>
              <a:buChar char="○"/>
              <a:defRPr/>
            </a:lvl8pPr>
            <a:lvl9pPr indent="-342900" lvl="8" marL="4114800" algn="l">
              <a:lnSpc>
                <a:spcPct val="115000"/>
              </a:lnSpc>
              <a:spcBef>
                <a:spcPts val="360"/>
              </a:spcBef>
              <a:spcAft>
                <a:spcPts val="1600"/>
              </a:spcAft>
              <a:buClr>
                <a:schemeClr val="dk1"/>
              </a:buClr>
              <a:buSzPts val="1800"/>
              <a:buChar char="■"/>
              <a:defRPr/>
            </a:lvl9pPr>
          </a:lstStyle>
          <a:p/>
        </p:txBody>
      </p:sp>
      <p:sp>
        <p:nvSpPr>
          <p:cNvPr id="18" name="Google Shape;18;g80ce20bf91_0_5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g80ce20bf91_0_5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g80ce20bf91_0_5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 name="Shape 21"/>
        <p:cNvGrpSpPr/>
        <p:nvPr/>
      </p:nvGrpSpPr>
      <p:grpSpPr>
        <a:xfrm>
          <a:off x="0" y="0"/>
          <a:ext cx="0" cy="0"/>
          <a:chOff x="0" y="0"/>
          <a:chExt cx="0" cy="0"/>
        </a:xfrm>
      </p:grpSpPr>
      <p:sp>
        <p:nvSpPr>
          <p:cNvPr id="22" name="Google Shape;22;p86"/>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23" name="Google Shape;23;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87"/>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26" name="Google Shape;26;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88"/>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9" name="Google Shape;29;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89"/>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2" name="Google Shape;32;p89"/>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89"/>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9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37" name="Google Shape;37;p9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91"/>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41" name="Google Shape;41;p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rgbClr val="27B8CF"/>
        </a:solidFill>
      </p:bgPr>
    </p:bg>
    <p:spTree>
      <p:nvGrpSpPr>
        <p:cNvPr id="5" name="Shape 5"/>
        <p:cNvGrpSpPr/>
        <p:nvPr/>
      </p:nvGrpSpPr>
      <p:grpSpPr>
        <a:xfrm>
          <a:off x="0" y="0"/>
          <a:ext cx="0" cy="0"/>
          <a:chOff x="0" y="0"/>
          <a:chExt cx="0" cy="0"/>
        </a:xfrm>
      </p:grpSpPr>
      <p:sp>
        <p:nvSpPr>
          <p:cNvPr id="6" name="Google Shape;6;p8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p8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1600"/>
              </a:spcBef>
              <a:spcAft>
                <a:spcPts val="160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antananarivo.sites.unicnetwork.org/2016/03/08/planete-50-50-franchissons-le-pas-pour-legalite-des-sexes/" TargetMode="External"/><Relationship Id="rId4" Type="http://schemas.openxmlformats.org/officeDocument/2006/relationships/image" Target="../media/image16.png"/><Relationship Id="rId5"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lesbonsplansdegandalf.eklablog.com/fille-garcon-cassons-les-cliches-a29591372"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youtube.com/watch?v=Z05jPQ0EKuU" TargetMode="External"/><Relationship Id="rId4" Type="http://schemas.openxmlformats.org/officeDocument/2006/relationships/hyperlink" Target="https://www.youtube.com/watch?v=Z05jPQ0EKu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equalitynow.org/" TargetMode="Externa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8.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 name="Shape 56"/>
        <p:cNvGrpSpPr/>
        <p:nvPr/>
      </p:nvGrpSpPr>
      <p:grpSpPr>
        <a:xfrm>
          <a:off x="0" y="0"/>
          <a:ext cx="0" cy="0"/>
          <a:chOff x="0" y="0"/>
          <a:chExt cx="0" cy="0"/>
        </a:xfrm>
      </p:grpSpPr>
      <p:sp>
        <p:nvSpPr>
          <p:cNvPr id="57" name="Google Shape;57;p1"/>
          <p:cNvSpPr/>
          <p:nvPr/>
        </p:nvSpPr>
        <p:spPr>
          <a:xfrm>
            <a:off x="832925" y="768950"/>
            <a:ext cx="2661600" cy="82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27B8CF"/>
                </a:solidFill>
                <a:latin typeface="Arial"/>
                <a:ea typeface="Arial"/>
                <a:cs typeface="Arial"/>
                <a:sym typeface="Arial"/>
              </a:rPr>
              <a:t>Égalité entre les sexes:</a:t>
            </a:r>
            <a:endParaRPr b="1" i="0" sz="4800" u="none" cap="none" strike="noStrike">
              <a:solidFill>
                <a:srgbClr val="27B8C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27B8CF"/>
                </a:solidFill>
                <a:latin typeface="Arial"/>
                <a:ea typeface="Arial"/>
                <a:cs typeface="Arial"/>
                <a:sym typeface="Arial"/>
              </a:rPr>
              <a:t>Lesson 3</a:t>
            </a:r>
            <a:endParaRPr b="1" i="0" sz="2400" u="none" cap="none" strike="noStrike">
              <a:solidFill>
                <a:srgbClr val="27B8CF"/>
              </a:solidFill>
              <a:latin typeface="Arial"/>
              <a:ea typeface="Arial"/>
              <a:cs typeface="Arial"/>
              <a:sym typeface="Arial"/>
            </a:endParaRPr>
          </a:p>
        </p:txBody>
      </p:sp>
      <p:pic>
        <p:nvPicPr>
          <p:cNvPr id="58" name="Google Shape;58;p1"/>
          <p:cNvPicPr preferRelativeResize="0"/>
          <p:nvPr/>
        </p:nvPicPr>
        <p:blipFill rotWithShape="1">
          <a:blip r:embed="rId3">
            <a:alphaModFix/>
          </a:blip>
          <a:srcRect b="0" l="0" r="0" t="0"/>
          <a:stretch/>
        </p:blipFill>
        <p:spPr>
          <a:xfrm>
            <a:off x="4418100" y="0"/>
            <a:ext cx="47259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9"/>
          <p:cNvSpPr/>
          <p:nvPr/>
        </p:nvSpPr>
        <p:spPr>
          <a:xfrm>
            <a:off x="309600" y="1314451"/>
            <a:ext cx="8167650" cy="2409824"/>
          </a:xfrm>
          <a:prstGeom prst="roundRect">
            <a:avLst>
              <a:gd fmla="val 12733"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9"/>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a:latin typeface="Arial"/>
                <a:ea typeface="Arial"/>
                <a:cs typeface="Arial"/>
                <a:sym typeface="Arial"/>
              </a:rPr>
              <a:t>Salaries </a:t>
            </a:r>
            <a:endParaRPr b="0">
              <a:latin typeface="Arial"/>
              <a:ea typeface="Arial"/>
              <a:cs typeface="Arial"/>
              <a:sym typeface="Arial"/>
            </a:endParaRPr>
          </a:p>
        </p:txBody>
      </p:sp>
      <p:sp>
        <p:nvSpPr>
          <p:cNvPr id="168" name="Google Shape;168;p69"/>
          <p:cNvSpPr txBox="1"/>
          <p:nvPr>
            <p:ph idx="1" type="body"/>
          </p:nvPr>
        </p:nvSpPr>
        <p:spPr>
          <a:xfrm>
            <a:off x="387900" y="1565000"/>
            <a:ext cx="8146500" cy="211165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50% of women of working age in the world (aged 15 and above) make up the active working population compared with 75% of men of working age. </a:t>
            </a:r>
            <a:endParaRPr/>
          </a:p>
          <a:p>
            <a:pPr indent="0" lvl="0" marL="0" rtl="0" algn="l">
              <a:lnSpc>
                <a:spcPct val="115000"/>
              </a:lnSpc>
              <a:spcBef>
                <a:spcPts val="0"/>
              </a:spcBef>
              <a:spcAft>
                <a:spcPts val="0"/>
              </a:spcAft>
              <a:buSzPts val="1800"/>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And globally, women earn 24% less than men. </a:t>
            </a:r>
            <a:endParaRPr>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p:nvPr/>
        </p:nvSpPr>
        <p:spPr>
          <a:xfrm>
            <a:off x="337198" y="345922"/>
            <a:ext cx="8392500" cy="4534422"/>
          </a:xfrm>
          <a:prstGeom prst="roundRect">
            <a:avLst>
              <a:gd fmla="val 1192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
          <p:cNvSpPr txBox="1"/>
          <p:nvPr/>
        </p:nvSpPr>
        <p:spPr>
          <a:xfrm>
            <a:off x="514350" y="428625"/>
            <a:ext cx="4948804" cy="1571625"/>
          </a:xfrm>
          <a:prstGeom prst="rect">
            <a:avLst/>
          </a:prstGeom>
          <a:noFill/>
          <a:ln>
            <a:noFill/>
          </a:ln>
        </p:spPr>
        <p:txBody>
          <a:bodyPr anchorCtr="0" anchor="t" bIns="0" lIns="0" spcFirstLastPara="1" rIns="0" wrap="square" tIns="0">
            <a:noAutofit/>
          </a:bodyPr>
          <a:lstStyle/>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Violence envers</a:t>
            </a:r>
            <a:endParaRPr b="0" i="0" sz="700" u="none" cap="none" strike="noStrike">
              <a:solidFill>
                <a:srgbClr val="000000"/>
              </a:solidFill>
              <a:latin typeface="Arial"/>
              <a:ea typeface="Arial"/>
              <a:cs typeface="Arial"/>
              <a:sym typeface="Arial"/>
            </a:endParaRPr>
          </a:p>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les femmes</a:t>
            </a:r>
            <a:endParaRPr b="0" i="0" sz="700" u="none" cap="none" strike="noStrike">
              <a:solidFill>
                <a:srgbClr val="000000"/>
              </a:solidFill>
              <a:latin typeface="Arial"/>
              <a:ea typeface="Arial"/>
              <a:cs typeface="Arial"/>
              <a:sym typeface="Arial"/>
            </a:endParaRPr>
          </a:p>
        </p:txBody>
      </p:sp>
      <p:sp>
        <p:nvSpPr>
          <p:cNvPr id="175" name="Google Shape;175;p5"/>
          <p:cNvSpPr txBox="1"/>
          <p:nvPr/>
        </p:nvSpPr>
        <p:spPr>
          <a:xfrm>
            <a:off x="3714674" y="1818780"/>
            <a:ext cx="2001000" cy="23907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En 1993,</a:t>
            </a:r>
            <a:r>
              <a:rPr b="1" i="0" lang="en" sz="1500" u="none" cap="none" strike="noStrike">
                <a:solidFill>
                  <a:srgbClr val="000000"/>
                </a:solidFill>
                <a:latin typeface="Open Sans"/>
                <a:ea typeface="Open Sans"/>
                <a:cs typeface="Open Sans"/>
                <a:sym typeface="Open Sans"/>
              </a:rPr>
              <a:t> la Déclaration sur l’élimination de la violence à l’égard des femmes</a:t>
            </a:r>
            <a:r>
              <a:rPr b="0" i="0" lang="en" sz="1500" u="none" cap="none" strike="noStrike">
                <a:solidFill>
                  <a:srgbClr val="000000"/>
                </a:solidFill>
                <a:latin typeface="Open Sans"/>
                <a:ea typeface="Open Sans"/>
                <a:cs typeface="Open Sans"/>
                <a:sym typeface="Open Sans"/>
              </a:rPr>
              <a:t> de l’Assemblée Générale des Nations Unies a encadré la lute contre cette pandémie</a:t>
            </a:r>
            <a:endParaRPr b="0" i="0" sz="700" u="none" cap="none" strike="noStrike">
              <a:solidFill>
                <a:srgbClr val="000000"/>
              </a:solidFill>
              <a:latin typeface="Arial"/>
              <a:ea typeface="Arial"/>
              <a:cs typeface="Arial"/>
              <a:sym typeface="Arial"/>
            </a:endParaRPr>
          </a:p>
        </p:txBody>
      </p:sp>
      <p:sp>
        <p:nvSpPr>
          <p:cNvPr id="176" name="Google Shape;176;p5"/>
          <p:cNvSpPr txBox="1"/>
          <p:nvPr/>
        </p:nvSpPr>
        <p:spPr>
          <a:xfrm>
            <a:off x="712606" y="2527905"/>
            <a:ext cx="2570914" cy="15906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Mais plus de 25 ans après, </a:t>
            </a:r>
            <a:r>
              <a:rPr b="1" i="0" lang="en" sz="1500" u="none" cap="none" strike="noStrike">
                <a:solidFill>
                  <a:srgbClr val="000000"/>
                </a:solidFill>
                <a:latin typeface="Open Sans"/>
                <a:ea typeface="Open Sans"/>
                <a:cs typeface="Open Sans"/>
                <a:sym typeface="Open Sans"/>
              </a:rPr>
              <a:t>1 femme sur 3 </a:t>
            </a:r>
            <a:r>
              <a:rPr b="0" i="0" lang="en" sz="1500" u="none" cap="none" strike="noStrike">
                <a:solidFill>
                  <a:srgbClr val="000000"/>
                </a:solidFill>
                <a:latin typeface="Open Sans"/>
                <a:ea typeface="Open Sans"/>
                <a:cs typeface="Open Sans"/>
                <a:sym typeface="Open Sans"/>
              </a:rPr>
              <a:t>subit toujours des violences physiques ou sexuelles, le plus souvent commises par un partenaire intime</a:t>
            </a:r>
            <a:endParaRPr b="0" i="0" sz="700" u="none" cap="none" strike="noStrike">
              <a:solidFill>
                <a:srgbClr val="000000"/>
              </a:solidFill>
              <a:latin typeface="Arial"/>
              <a:ea typeface="Arial"/>
              <a:cs typeface="Arial"/>
              <a:sym typeface="Arial"/>
            </a:endParaRPr>
          </a:p>
        </p:txBody>
      </p:sp>
      <p:pic>
        <p:nvPicPr>
          <p:cNvPr id="177" name="Google Shape;177;p5"/>
          <p:cNvPicPr preferRelativeResize="0"/>
          <p:nvPr/>
        </p:nvPicPr>
        <p:blipFill rotWithShape="1">
          <a:blip r:embed="rId3">
            <a:alphaModFix/>
          </a:blip>
          <a:srcRect b="0" l="0" r="0" t="0"/>
          <a:stretch/>
        </p:blipFill>
        <p:spPr>
          <a:xfrm>
            <a:off x="6054658" y="1877484"/>
            <a:ext cx="2574992" cy="2920094"/>
          </a:xfrm>
          <a:prstGeom prst="rect">
            <a:avLst/>
          </a:prstGeom>
          <a:noFill/>
          <a:ln>
            <a:noFill/>
          </a:ln>
        </p:spPr>
      </p:pic>
      <p:sp>
        <p:nvSpPr>
          <p:cNvPr id="178" name="Google Shape;178;p5"/>
          <p:cNvSpPr txBox="1"/>
          <p:nvPr/>
        </p:nvSpPr>
        <p:spPr>
          <a:xfrm>
            <a:off x="0" y="4968875"/>
            <a:ext cx="8890800" cy="174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000"/>
              <a:buFont typeface="Arial"/>
              <a:buNone/>
            </a:pPr>
            <a:r>
              <a:rPr b="0" i="0" lang="en" sz="1000" u="none" cap="none" strike="noStrike">
                <a:solidFill>
                  <a:srgbClr val="000000"/>
                </a:solidFill>
                <a:latin typeface="Open Sans Light"/>
                <a:ea typeface="Open Sans Light"/>
                <a:cs typeface="Open Sans Light"/>
                <a:sym typeface="Open Sans Light"/>
              </a:rPr>
              <a:t>source: https://www2.unwomen.org/fr/digital-library/multimedia/2015/9/infographic-gender-equality-where-are-we-today</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9"/>
          <p:cNvSpPr/>
          <p:nvPr/>
        </p:nvSpPr>
        <p:spPr>
          <a:xfrm>
            <a:off x="353075" y="1158850"/>
            <a:ext cx="8301900" cy="2870100"/>
          </a:xfrm>
          <a:prstGeom prst="roundRect">
            <a:avLst>
              <a:gd fmla="val 12302"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9"/>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000">
                <a:latin typeface="Arial"/>
                <a:ea typeface="Arial"/>
                <a:cs typeface="Arial"/>
                <a:sym typeface="Arial"/>
              </a:rPr>
              <a:t>Violence against Women</a:t>
            </a:r>
            <a:endParaRPr b="0" sz="4000">
              <a:latin typeface="Arial"/>
              <a:ea typeface="Arial"/>
              <a:cs typeface="Arial"/>
              <a:sym typeface="Arial"/>
            </a:endParaRPr>
          </a:p>
        </p:txBody>
      </p:sp>
      <p:sp>
        <p:nvSpPr>
          <p:cNvPr id="185" name="Google Shape;185;p59"/>
          <p:cNvSpPr txBox="1"/>
          <p:nvPr>
            <p:ph idx="1" type="body"/>
          </p:nvPr>
        </p:nvSpPr>
        <p:spPr>
          <a:xfrm>
            <a:off x="398350" y="1385175"/>
            <a:ext cx="8433900" cy="318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a:solidFill>
                  <a:srgbClr val="000000"/>
                </a:solidFill>
                <a:latin typeface="Arial"/>
                <a:ea typeface="Arial"/>
                <a:cs typeface="Arial"/>
                <a:sym typeface="Arial"/>
              </a:rPr>
              <a:t>In 1993, the Declaration of the General Assembly of the United Nations to eliminate violence against women has been launched to fight against this pandemic trend. </a:t>
            </a:r>
            <a:br>
              <a:rPr lang="en">
                <a:solidFill>
                  <a:srgbClr val="000000"/>
                </a:solidFill>
                <a:latin typeface="Arial"/>
                <a:ea typeface="Arial"/>
                <a:cs typeface="Arial"/>
                <a:sym typeface="Arial"/>
              </a:rPr>
            </a:br>
            <a:br>
              <a:rPr lang="en">
                <a:solidFill>
                  <a:srgbClr val="000000"/>
                </a:solidFill>
                <a:latin typeface="Arial"/>
                <a:ea typeface="Arial"/>
                <a:cs typeface="Arial"/>
                <a:sym typeface="Arial"/>
              </a:rPr>
            </a:br>
            <a:r>
              <a:rPr lang="en">
                <a:solidFill>
                  <a:srgbClr val="000000"/>
                </a:solidFill>
                <a:latin typeface="Arial"/>
                <a:ea typeface="Arial"/>
                <a:cs typeface="Arial"/>
                <a:sym typeface="Arial"/>
              </a:rPr>
              <a:t>However, for more than 20 years, 1 out of 3 women is a victim of physical or sexual violence, most often committed by someone they know.</a:t>
            </a:r>
            <a:endParaRPr>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p:nvPr/>
        </p:nvSpPr>
        <p:spPr>
          <a:xfrm>
            <a:off x="337198" y="212651"/>
            <a:ext cx="8392500" cy="4756224"/>
          </a:xfrm>
          <a:prstGeom prst="roundRect">
            <a:avLst>
              <a:gd fmla="val 1192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6"/>
          <p:cNvSpPr txBox="1"/>
          <p:nvPr/>
        </p:nvSpPr>
        <p:spPr>
          <a:xfrm>
            <a:off x="514350" y="428625"/>
            <a:ext cx="7155245" cy="771525"/>
          </a:xfrm>
          <a:prstGeom prst="rect">
            <a:avLst/>
          </a:prstGeom>
          <a:noFill/>
          <a:ln>
            <a:noFill/>
          </a:ln>
        </p:spPr>
        <p:txBody>
          <a:bodyPr anchorCtr="0" anchor="t" bIns="0" lIns="0" spcFirstLastPara="1" rIns="0" wrap="square" tIns="0">
            <a:noAutofit/>
          </a:bodyPr>
          <a:lstStyle/>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Encadrement supérieur</a:t>
            </a:r>
            <a:endParaRPr b="0" i="0" sz="700" u="none" cap="none" strike="noStrike">
              <a:solidFill>
                <a:srgbClr val="000000"/>
              </a:solidFill>
              <a:latin typeface="Arial"/>
              <a:ea typeface="Arial"/>
              <a:cs typeface="Arial"/>
              <a:sym typeface="Arial"/>
            </a:endParaRPr>
          </a:p>
        </p:txBody>
      </p:sp>
      <p:sp>
        <p:nvSpPr>
          <p:cNvPr id="192" name="Google Shape;192;p6"/>
          <p:cNvSpPr txBox="1"/>
          <p:nvPr/>
        </p:nvSpPr>
        <p:spPr>
          <a:xfrm>
            <a:off x="3730648" y="1427829"/>
            <a:ext cx="1682705" cy="23907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1" i="0" lang="en" sz="1500" u="none" cap="none" strike="noStrike">
                <a:solidFill>
                  <a:srgbClr val="000000"/>
                </a:solidFill>
                <a:latin typeface="Open Sans"/>
                <a:ea typeface="Open Sans"/>
                <a:cs typeface="Open Sans"/>
                <a:sym typeface="Open Sans"/>
              </a:rPr>
              <a:t>37</a:t>
            </a:r>
            <a:r>
              <a:rPr b="0" i="0" lang="en" sz="1500" u="none" cap="none" strike="noStrike">
                <a:solidFill>
                  <a:srgbClr val="000000"/>
                </a:solidFill>
                <a:latin typeface="Open Sans"/>
                <a:ea typeface="Open Sans"/>
                <a:cs typeface="Open Sans"/>
                <a:sym typeface="Open Sans"/>
              </a:rPr>
              <a:t> femmes sont à la tête de certaines des 500 sociétés répertoriées par la revue Fortune, contre 1 seulement en 1998</a:t>
            </a:r>
            <a:endParaRPr b="0" i="0" sz="700" u="none" cap="none" strike="noStrike">
              <a:solidFill>
                <a:srgbClr val="000000"/>
              </a:solidFill>
              <a:latin typeface="Arial"/>
              <a:ea typeface="Arial"/>
              <a:cs typeface="Arial"/>
              <a:sym typeface="Arial"/>
            </a:endParaRPr>
          </a:p>
        </p:txBody>
      </p:sp>
      <p:sp>
        <p:nvSpPr>
          <p:cNvPr id="193" name="Google Shape;193;p6"/>
          <p:cNvSpPr txBox="1"/>
          <p:nvPr/>
        </p:nvSpPr>
        <p:spPr>
          <a:xfrm>
            <a:off x="987223" y="4066088"/>
            <a:ext cx="2571000" cy="5238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Mais cela ne représente que </a:t>
            </a:r>
            <a:r>
              <a:rPr b="1" i="0" lang="en" sz="1500" u="none" cap="none" strike="noStrike">
                <a:solidFill>
                  <a:srgbClr val="000000"/>
                </a:solidFill>
                <a:latin typeface="Open Sans"/>
                <a:ea typeface="Open Sans"/>
                <a:cs typeface="Open Sans"/>
                <a:sym typeface="Open Sans"/>
              </a:rPr>
              <a:t>7%</a:t>
            </a:r>
            <a:r>
              <a:rPr b="0" i="0" lang="en" sz="1500" u="none" cap="none" strike="noStrike">
                <a:solidFill>
                  <a:srgbClr val="000000"/>
                </a:solidFill>
                <a:latin typeface="Open Sans"/>
                <a:ea typeface="Open Sans"/>
                <a:cs typeface="Open Sans"/>
                <a:sym typeface="Open Sans"/>
              </a:rPr>
              <a:t> des PDG de cette liste</a:t>
            </a:r>
            <a:endParaRPr b="0" i="0" sz="700" u="none" cap="none" strike="noStrike">
              <a:solidFill>
                <a:srgbClr val="000000"/>
              </a:solidFill>
              <a:latin typeface="Arial"/>
              <a:ea typeface="Arial"/>
              <a:cs typeface="Arial"/>
              <a:sym typeface="Arial"/>
            </a:endParaRPr>
          </a:p>
        </p:txBody>
      </p:sp>
      <p:pic>
        <p:nvPicPr>
          <p:cNvPr id="194" name="Google Shape;194;p6"/>
          <p:cNvPicPr preferRelativeResize="0"/>
          <p:nvPr/>
        </p:nvPicPr>
        <p:blipFill rotWithShape="1">
          <a:blip r:embed="rId3">
            <a:alphaModFix/>
          </a:blip>
          <a:srcRect b="0" l="0" r="0" t="0"/>
          <a:stretch/>
        </p:blipFill>
        <p:spPr>
          <a:xfrm>
            <a:off x="6198009" y="1877484"/>
            <a:ext cx="2431641" cy="2920094"/>
          </a:xfrm>
          <a:prstGeom prst="rect">
            <a:avLst/>
          </a:prstGeom>
          <a:noFill/>
          <a:ln>
            <a:noFill/>
          </a:ln>
        </p:spPr>
      </p:pic>
      <p:sp>
        <p:nvSpPr>
          <p:cNvPr id="195" name="Google Shape;195;p6"/>
          <p:cNvSpPr txBox="1"/>
          <p:nvPr/>
        </p:nvSpPr>
        <p:spPr>
          <a:xfrm>
            <a:off x="0" y="4968875"/>
            <a:ext cx="8700600" cy="174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000"/>
              <a:buFont typeface="Arial"/>
              <a:buNone/>
            </a:pPr>
            <a:r>
              <a:rPr b="0" i="0" lang="en" sz="1000" u="none" cap="none" strike="noStrike">
                <a:solidFill>
                  <a:srgbClr val="000000"/>
                </a:solidFill>
                <a:latin typeface="Open Sans Light"/>
                <a:ea typeface="Open Sans Light"/>
                <a:cs typeface="Open Sans Light"/>
                <a:sym typeface="Open Sans Light"/>
              </a:rPr>
              <a:t>source: https://www2.unwomen.org/fr/digital-library/multimedia/2015/9/infographic-gender-equality-where-are-we-today</a:t>
            </a:r>
            <a:endParaRPr b="0" i="0" sz="700" u="none" cap="none" strike="noStrike">
              <a:solidFill>
                <a:srgbClr val="000000"/>
              </a:solidFill>
              <a:latin typeface="Arial"/>
              <a:ea typeface="Arial"/>
              <a:cs typeface="Arial"/>
              <a:sym typeface="Arial"/>
            </a:endParaRPr>
          </a:p>
        </p:txBody>
      </p:sp>
      <p:grpSp>
        <p:nvGrpSpPr>
          <p:cNvPr id="196" name="Google Shape;196;p6"/>
          <p:cNvGrpSpPr/>
          <p:nvPr/>
        </p:nvGrpSpPr>
        <p:grpSpPr>
          <a:xfrm>
            <a:off x="514350" y="1456404"/>
            <a:ext cx="2386385" cy="2230693"/>
            <a:chOff x="0" y="0"/>
            <a:chExt cx="6363692" cy="5948515"/>
          </a:xfrm>
        </p:grpSpPr>
        <p:sp>
          <p:nvSpPr>
            <p:cNvPr id="197" name="Google Shape;197;p6"/>
            <p:cNvSpPr/>
            <p:nvPr/>
          </p:nvSpPr>
          <p:spPr>
            <a:xfrm>
              <a:off x="658346" y="0"/>
              <a:ext cx="5586204" cy="5579316"/>
            </a:xfrm>
            <a:custGeom>
              <a:rect b="b" l="l" r="r" t="t"/>
              <a:pathLst>
                <a:path extrusionOk="0" h="10287000" w="10299700">
                  <a:moveTo>
                    <a:pt x="0" y="0"/>
                  </a:moveTo>
                  <a:lnTo>
                    <a:pt x="12700" y="0"/>
                  </a:lnTo>
                  <a:lnTo>
                    <a:pt x="12700" y="10287000"/>
                  </a:lnTo>
                  <a:lnTo>
                    <a:pt x="0" y="10287000"/>
                  </a:lnTo>
                  <a:close/>
                  <a:moveTo>
                    <a:pt x="2571750" y="0"/>
                  </a:moveTo>
                  <a:lnTo>
                    <a:pt x="2584450" y="0"/>
                  </a:lnTo>
                  <a:lnTo>
                    <a:pt x="2584450" y="10287000"/>
                  </a:lnTo>
                  <a:lnTo>
                    <a:pt x="2571750" y="10287000"/>
                  </a:lnTo>
                  <a:close/>
                  <a:moveTo>
                    <a:pt x="5143500" y="0"/>
                  </a:moveTo>
                  <a:lnTo>
                    <a:pt x="5156200" y="0"/>
                  </a:lnTo>
                  <a:lnTo>
                    <a:pt x="5156200" y="10287000"/>
                  </a:lnTo>
                  <a:lnTo>
                    <a:pt x="5143500" y="10287000"/>
                  </a:lnTo>
                  <a:close/>
                  <a:moveTo>
                    <a:pt x="7715250" y="0"/>
                  </a:moveTo>
                  <a:lnTo>
                    <a:pt x="7727950" y="0"/>
                  </a:lnTo>
                  <a:lnTo>
                    <a:pt x="7727950" y="10287000"/>
                  </a:lnTo>
                  <a:lnTo>
                    <a:pt x="7715250" y="10287000"/>
                  </a:lnTo>
                  <a:close/>
                  <a:moveTo>
                    <a:pt x="10287000" y="0"/>
                  </a:moveTo>
                  <a:lnTo>
                    <a:pt x="10299700" y="0"/>
                  </a:lnTo>
                  <a:lnTo>
                    <a:pt x="10299700" y="10287000"/>
                  </a:lnTo>
                  <a:lnTo>
                    <a:pt x="10287000" y="10287000"/>
                  </a:lnTo>
                  <a:close/>
                </a:path>
              </a:pathLst>
            </a:custGeom>
            <a:solidFill>
              <a:srgbClr val="000000">
                <a:alpha val="23529"/>
              </a:srgbClr>
            </a:solidFill>
            <a:ln>
              <a:noFill/>
            </a:ln>
          </p:spPr>
        </p:sp>
        <p:sp>
          <p:nvSpPr>
            <p:cNvPr id="198" name="Google Shape;198;p6"/>
            <p:cNvSpPr txBox="1"/>
            <p:nvPr/>
          </p:nvSpPr>
          <p:spPr>
            <a:xfrm>
              <a:off x="600498" y="5641900"/>
              <a:ext cx="122586" cy="306615"/>
            </a:xfrm>
            <a:prstGeom prst="rect">
              <a:avLst/>
            </a:prstGeom>
            <a:noFill/>
            <a:ln>
              <a:noFill/>
            </a:ln>
          </p:spPr>
          <p:txBody>
            <a:bodyPr anchorCtr="0" anchor="t" bIns="0" lIns="0" spcFirstLastPara="1" rIns="0" wrap="square" tIns="0">
              <a:noAutofit/>
            </a:bodyPr>
            <a:lstStyle/>
            <a:p>
              <a:pPr indent="0" lvl="0" marL="0" marR="0" rtl="0" algn="ctr">
                <a:lnSpc>
                  <a:spcPct val="14004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0</a:t>
              </a:r>
              <a:endParaRPr b="0" i="0" sz="700" u="none" cap="none" strike="noStrike">
                <a:solidFill>
                  <a:srgbClr val="000000"/>
                </a:solidFill>
                <a:latin typeface="Arial"/>
                <a:ea typeface="Arial"/>
                <a:cs typeface="Arial"/>
                <a:sym typeface="Arial"/>
              </a:endParaRPr>
            </a:p>
          </p:txBody>
        </p:sp>
        <p:sp>
          <p:nvSpPr>
            <p:cNvPr id="199" name="Google Shape;199;p6"/>
            <p:cNvSpPr txBox="1"/>
            <p:nvPr/>
          </p:nvSpPr>
          <p:spPr>
            <a:xfrm>
              <a:off x="1934034" y="5641900"/>
              <a:ext cx="245171" cy="306615"/>
            </a:xfrm>
            <a:prstGeom prst="rect">
              <a:avLst/>
            </a:prstGeom>
            <a:noFill/>
            <a:ln>
              <a:noFill/>
            </a:ln>
          </p:spPr>
          <p:txBody>
            <a:bodyPr anchorCtr="0" anchor="t" bIns="0" lIns="0" spcFirstLastPara="1" rIns="0" wrap="square" tIns="0">
              <a:noAutofit/>
            </a:bodyPr>
            <a:lstStyle/>
            <a:p>
              <a:pPr indent="0" lvl="0" marL="0" marR="0" rtl="0" algn="ctr">
                <a:lnSpc>
                  <a:spcPct val="14004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10</a:t>
              </a:r>
              <a:endParaRPr b="0" i="0" sz="700" u="none" cap="none" strike="noStrike">
                <a:solidFill>
                  <a:srgbClr val="000000"/>
                </a:solidFill>
                <a:latin typeface="Arial"/>
                <a:ea typeface="Arial"/>
                <a:cs typeface="Arial"/>
                <a:sym typeface="Arial"/>
              </a:endParaRPr>
            </a:p>
          </p:txBody>
        </p:sp>
        <p:sp>
          <p:nvSpPr>
            <p:cNvPr id="200" name="Google Shape;200;p6"/>
            <p:cNvSpPr txBox="1"/>
            <p:nvPr/>
          </p:nvSpPr>
          <p:spPr>
            <a:xfrm>
              <a:off x="3328863" y="5641900"/>
              <a:ext cx="245171" cy="306615"/>
            </a:xfrm>
            <a:prstGeom prst="rect">
              <a:avLst/>
            </a:prstGeom>
            <a:noFill/>
            <a:ln>
              <a:noFill/>
            </a:ln>
          </p:spPr>
          <p:txBody>
            <a:bodyPr anchorCtr="0" anchor="t" bIns="0" lIns="0" spcFirstLastPara="1" rIns="0" wrap="square" tIns="0">
              <a:noAutofit/>
            </a:bodyPr>
            <a:lstStyle/>
            <a:p>
              <a:pPr indent="0" lvl="0" marL="0" marR="0" rtl="0" algn="ctr">
                <a:lnSpc>
                  <a:spcPct val="14004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20</a:t>
              </a:r>
              <a:endParaRPr b="0" i="0" sz="700" u="none" cap="none" strike="noStrike">
                <a:solidFill>
                  <a:srgbClr val="000000"/>
                </a:solidFill>
                <a:latin typeface="Arial"/>
                <a:ea typeface="Arial"/>
                <a:cs typeface="Arial"/>
                <a:sym typeface="Arial"/>
              </a:endParaRPr>
            </a:p>
          </p:txBody>
        </p:sp>
        <p:sp>
          <p:nvSpPr>
            <p:cNvPr id="201" name="Google Shape;201;p6"/>
            <p:cNvSpPr txBox="1"/>
            <p:nvPr/>
          </p:nvSpPr>
          <p:spPr>
            <a:xfrm>
              <a:off x="4723692" y="5641900"/>
              <a:ext cx="245171" cy="306615"/>
            </a:xfrm>
            <a:prstGeom prst="rect">
              <a:avLst/>
            </a:prstGeom>
            <a:noFill/>
            <a:ln>
              <a:noFill/>
            </a:ln>
          </p:spPr>
          <p:txBody>
            <a:bodyPr anchorCtr="0" anchor="t" bIns="0" lIns="0" spcFirstLastPara="1" rIns="0" wrap="square" tIns="0">
              <a:noAutofit/>
            </a:bodyPr>
            <a:lstStyle/>
            <a:p>
              <a:pPr indent="0" lvl="0" marL="0" marR="0" rtl="0" algn="ctr">
                <a:lnSpc>
                  <a:spcPct val="14004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30</a:t>
              </a:r>
              <a:endParaRPr b="0" i="0" sz="700" u="none" cap="none" strike="noStrike">
                <a:solidFill>
                  <a:srgbClr val="000000"/>
                </a:solidFill>
                <a:latin typeface="Arial"/>
                <a:ea typeface="Arial"/>
                <a:cs typeface="Arial"/>
                <a:sym typeface="Arial"/>
              </a:endParaRPr>
            </a:p>
          </p:txBody>
        </p:sp>
        <p:sp>
          <p:nvSpPr>
            <p:cNvPr id="202" name="Google Shape;202;p6"/>
            <p:cNvSpPr txBox="1"/>
            <p:nvPr/>
          </p:nvSpPr>
          <p:spPr>
            <a:xfrm>
              <a:off x="6118521" y="5641900"/>
              <a:ext cx="245171" cy="306615"/>
            </a:xfrm>
            <a:prstGeom prst="rect">
              <a:avLst/>
            </a:prstGeom>
            <a:noFill/>
            <a:ln>
              <a:noFill/>
            </a:ln>
          </p:spPr>
          <p:txBody>
            <a:bodyPr anchorCtr="0" anchor="t" bIns="0" lIns="0" spcFirstLastPara="1" rIns="0" wrap="square" tIns="0">
              <a:noAutofit/>
            </a:bodyPr>
            <a:lstStyle/>
            <a:p>
              <a:pPr indent="0" lvl="0" marL="0" marR="0" rtl="0" algn="ctr">
                <a:lnSpc>
                  <a:spcPct val="14004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40</a:t>
              </a:r>
              <a:endParaRPr b="0" i="0" sz="700" u="none" cap="none" strike="noStrike">
                <a:solidFill>
                  <a:srgbClr val="000000"/>
                </a:solidFill>
                <a:latin typeface="Arial"/>
                <a:ea typeface="Arial"/>
                <a:cs typeface="Arial"/>
                <a:sym typeface="Arial"/>
              </a:endParaRPr>
            </a:p>
          </p:txBody>
        </p:sp>
        <p:sp>
          <p:nvSpPr>
            <p:cNvPr id="203" name="Google Shape;203;p6"/>
            <p:cNvSpPr txBox="1"/>
            <p:nvPr/>
          </p:nvSpPr>
          <p:spPr>
            <a:xfrm>
              <a:off x="0" y="1078226"/>
              <a:ext cx="551582" cy="306615"/>
            </a:xfrm>
            <a:prstGeom prst="rect">
              <a:avLst/>
            </a:prstGeom>
            <a:noFill/>
            <a:ln>
              <a:noFill/>
            </a:ln>
          </p:spPr>
          <p:txBody>
            <a:bodyPr anchorCtr="0" anchor="t" bIns="0" lIns="0" spcFirstLastPara="1" rIns="0" wrap="square" tIns="0">
              <a:noAutofit/>
            </a:bodyPr>
            <a:lstStyle/>
            <a:p>
              <a:pPr indent="0" lvl="0" marL="0" marR="0" rtl="0" algn="r">
                <a:lnSpc>
                  <a:spcPct val="14004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1998 </a:t>
              </a:r>
              <a:endParaRPr b="0" i="0" sz="700" u="none" cap="none" strike="noStrike">
                <a:solidFill>
                  <a:srgbClr val="000000"/>
                </a:solidFill>
                <a:latin typeface="Arial"/>
                <a:ea typeface="Arial"/>
                <a:cs typeface="Arial"/>
                <a:sym typeface="Arial"/>
              </a:endParaRPr>
            </a:p>
          </p:txBody>
        </p:sp>
        <p:sp>
          <p:nvSpPr>
            <p:cNvPr id="204" name="Google Shape;204;p6"/>
            <p:cNvSpPr txBox="1"/>
            <p:nvPr/>
          </p:nvSpPr>
          <p:spPr>
            <a:xfrm>
              <a:off x="0" y="4146850"/>
              <a:ext cx="551582" cy="306615"/>
            </a:xfrm>
            <a:prstGeom prst="rect">
              <a:avLst/>
            </a:prstGeom>
            <a:noFill/>
            <a:ln>
              <a:noFill/>
            </a:ln>
          </p:spPr>
          <p:txBody>
            <a:bodyPr anchorCtr="0" anchor="t" bIns="0" lIns="0" spcFirstLastPara="1" rIns="0" wrap="square" tIns="0">
              <a:noAutofit/>
            </a:bodyPr>
            <a:lstStyle/>
            <a:p>
              <a:pPr indent="0" lvl="0" marL="0" marR="0" rtl="0" algn="r">
                <a:lnSpc>
                  <a:spcPct val="14004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2020 </a:t>
              </a:r>
              <a:endParaRPr b="0" i="0" sz="700" u="none" cap="none" strike="noStrike">
                <a:solidFill>
                  <a:srgbClr val="000000"/>
                </a:solidFill>
                <a:latin typeface="Arial"/>
                <a:ea typeface="Arial"/>
                <a:cs typeface="Arial"/>
                <a:sym typeface="Arial"/>
              </a:endParaRPr>
            </a:p>
          </p:txBody>
        </p:sp>
        <p:grpSp>
          <p:nvGrpSpPr>
            <p:cNvPr id="205" name="Google Shape;205;p6"/>
            <p:cNvGrpSpPr/>
            <p:nvPr/>
          </p:nvGrpSpPr>
          <p:grpSpPr>
            <a:xfrm>
              <a:off x="661790" y="0"/>
              <a:ext cx="5164311" cy="5579316"/>
              <a:chOff x="0" y="0"/>
              <a:chExt cx="9521825" cy="10287000"/>
            </a:xfrm>
          </p:grpSpPr>
          <p:sp>
            <p:nvSpPr>
              <p:cNvPr id="206" name="Google Shape;206;p6"/>
              <p:cNvSpPr/>
              <p:nvPr/>
            </p:nvSpPr>
            <p:spPr>
              <a:xfrm>
                <a:off x="0" y="0"/>
                <a:ext cx="263525" cy="4629150"/>
              </a:xfrm>
              <a:custGeom>
                <a:rect b="b" l="l" r="r" t="t"/>
                <a:pathLst>
                  <a:path extrusionOk="0" h="4629150" w="263525">
                    <a:moveTo>
                      <a:pt x="0" y="0"/>
                    </a:moveTo>
                    <a:lnTo>
                      <a:pt x="0" y="0"/>
                    </a:lnTo>
                    <a:lnTo>
                      <a:pt x="0" y="0"/>
                    </a:lnTo>
                    <a:cubicBezTo>
                      <a:pt x="145541" y="0"/>
                      <a:pt x="263525" y="117984"/>
                      <a:pt x="263525" y="263525"/>
                    </a:cubicBezTo>
                    <a:lnTo>
                      <a:pt x="263525" y="4365625"/>
                    </a:lnTo>
                    <a:cubicBezTo>
                      <a:pt x="263525" y="4511166"/>
                      <a:pt x="145541" y="4629150"/>
                      <a:pt x="0" y="4629150"/>
                    </a:cubicBezTo>
                    <a:lnTo>
                      <a:pt x="0" y="4629150"/>
                    </a:lnTo>
                    <a:close/>
                  </a:path>
                </a:pathLst>
              </a:custGeom>
              <a:solidFill>
                <a:srgbClr val="D9785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0" y="5657850"/>
                <a:ext cx="9521825" cy="4629150"/>
              </a:xfrm>
              <a:custGeom>
                <a:rect b="b" l="l" r="r" t="t"/>
                <a:pathLst>
                  <a:path extrusionOk="0" h="4629150" w="9521825">
                    <a:moveTo>
                      <a:pt x="0" y="0"/>
                    </a:moveTo>
                    <a:lnTo>
                      <a:pt x="9151493" y="0"/>
                    </a:lnTo>
                    <a:cubicBezTo>
                      <a:pt x="9356022" y="0"/>
                      <a:pt x="9521825" y="165803"/>
                      <a:pt x="9521825" y="370332"/>
                    </a:cubicBezTo>
                    <a:lnTo>
                      <a:pt x="9521825" y="4258818"/>
                    </a:lnTo>
                    <a:cubicBezTo>
                      <a:pt x="9521825" y="4463347"/>
                      <a:pt x="9356022" y="4629150"/>
                      <a:pt x="9151493" y="4629150"/>
                    </a:cubicBezTo>
                    <a:lnTo>
                      <a:pt x="0" y="4629150"/>
                    </a:lnTo>
                    <a:close/>
                  </a:path>
                </a:pathLst>
              </a:custGeom>
              <a:solidFill>
                <a:srgbClr val="D9785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7"/>
          <p:cNvSpPr/>
          <p:nvPr/>
        </p:nvSpPr>
        <p:spPr>
          <a:xfrm>
            <a:off x="311700" y="1516077"/>
            <a:ext cx="8520600" cy="1611600"/>
          </a:xfrm>
          <a:prstGeom prst="roundRect">
            <a:avLst>
              <a:gd fmla="val 14043"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67"/>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000">
                <a:latin typeface="Arial"/>
                <a:ea typeface="Arial"/>
                <a:cs typeface="Arial"/>
                <a:sym typeface="Arial"/>
              </a:rPr>
              <a:t>Managerial staff</a:t>
            </a:r>
            <a:endParaRPr b="0" sz="4000">
              <a:latin typeface="Arial"/>
              <a:ea typeface="Arial"/>
              <a:cs typeface="Arial"/>
              <a:sym typeface="Arial"/>
            </a:endParaRPr>
          </a:p>
        </p:txBody>
      </p:sp>
      <p:sp>
        <p:nvSpPr>
          <p:cNvPr id="214" name="Google Shape;214;p67"/>
          <p:cNvSpPr txBox="1"/>
          <p:nvPr>
            <p:ph idx="1" type="body"/>
          </p:nvPr>
        </p:nvSpPr>
        <p:spPr>
          <a:xfrm>
            <a:off x="552250" y="1682000"/>
            <a:ext cx="8280000" cy="136912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In 2014, 25 women held the post of director in one of 500 registered companies, according to the review Fortune, in comparison to only one in 1998.</a:t>
            </a:r>
            <a:endParaRPr>
              <a:solidFill>
                <a:srgbClr val="000000"/>
              </a:solidFill>
              <a:latin typeface="Arial"/>
              <a:ea typeface="Arial"/>
              <a:cs typeface="Arial"/>
              <a:sym typeface="Arial"/>
            </a:endParaRPr>
          </a:p>
          <a:p>
            <a:pPr indent="0" lvl="0" marL="0" rtl="0" algn="l">
              <a:lnSpc>
                <a:spcPct val="115000"/>
              </a:lnSpc>
              <a:spcBef>
                <a:spcPts val="1600"/>
              </a:spcBef>
              <a:spcAft>
                <a:spcPts val="1600"/>
              </a:spcAft>
              <a:buSzPts val="1800"/>
              <a:buNone/>
            </a:pPr>
            <a:r>
              <a:rPr lang="en">
                <a:solidFill>
                  <a:srgbClr val="000000"/>
                </a:solidFill>
                <a:latin typeface="Arial"/>
                <a:ea typeface="Arial"/>
                <a:cs typeface="Arial"/>
                <a:sym typeface="Arial"/>
              </a:rPr>
              <a:t>However, this only represents 5% of all directors of this list.</a:t>
            </a:r>
            <a:endParaRPr>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7"/>
          <p:cNvSpPr/>
          <p:nvPr/>
        </p:nvSpPr>
        <p:spPr>
          <a:xfrm>
            <a:off x="337198" y="345921"/>
            <a:ext cx="8392500" cy="4622953"/>
          </a:xfrm>
          <a:prstGeom prst="roundRect">
            <a:avLst>
              <a:gd fmla="val 1192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7"/>
          <p:cNvSpPr txBox="1"/>
          <p:nvPr/>
        </p:nvSpPr>
        <p:spPr>
          <a:xfrm>
            <a:off x="514350" y="1319398"/>
            <a:ext cx="5183308" cy="7905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La présence des femmes en tant que sujets d’information dans la presse écrite, à la radio et à la télévision n’est passée qu’à </a:t>
            </a:r>
            <a:r>
              <a:rPr b="1" i="0" lang="en" sz="1500" u="none" cap="none" strike="noStrike">
                <a:solidFill>
                  <a:srgbClr val="000000"/>
                </a:solidFill>
                <a:latin typeface="Open Sans"/>
                <a:ea typeface="Open Sans"/>
                <a:cs typeface="Open Sans"/>
                <a:sym typeface="Open Sans"/>
              </a:rPr>
              <a:t>24%</a:t>
            </a:r>
            <a:r>
              <a:rPr b="0" i="0" lang="en" sz="1500" u="none" cap="none" strike="noStrike">
                <a:solidFill>
                  <a:srgbClr val="000000"/>
                </a:solidFill>
                <a:latin typeface="Open Sans"/>
                <a:ea typeface="Open Sans"/>
                <a:cs typeface="Open Sans"/>
                <a:sym typeface="Open Sans"/>
              </a:rPr>
              <a:t> en 2015 contre </a:t>
            </a:r>
            <a:r>
              <a:rPr b="1" i="0" lang="en" sz="1500" u="none" cap="none" strike="noStrike">
                <a:solidFill>
                  <a:srgbClr val="000000"/>
                </a:solidFill>
                <a:latin typeface="Open Sans"/>
                <a:ea typeface="Open Sans"/>
                <a:cs typeface="Open Sans"/>
                <a:sym typeface="Open Sans"/>
              </a:rPr>
              <a:t>17%</a:t>
            </a:r>
            <a:r>
              <a:rPr b="0" i="0" lang="en" sz="1500" u="none" cap="none" strike="noStrike">
                <a:solidFill>
                  <a:srgbClr val="000000"/>
                </a:solidFill>
                <a:latin typeface="Open Sans"/>
                <a:ea typeface="Open Sans"/>
                <a:cs typeface="Open Sans"/>
                <a:sym typeface="Open Sans"/>
              </a:rPr>
              <a:t> en 1995</a:t>
            </a:r>
            <a:endParaRPr b="0" i="0" sz="700" u="none" cap="none" strike="noStrike">
              <a:solidFill>
                <a:srgbClr val="000000"/>
              </a:solidFill>
              <a:latin typeface="Arial"/>
              <a:ea typeface="Arial"/>
              <a:cs typeface="Arial"/>
              <a:sym typeface="Arial"/>
            </a:endParaRPr>
          </a:p>
        </p:txBody>
      </p:sp>
      <p:sp>
        <p:nvSpPr>
          <p:cNvPr id="221" name="Google Shape;221;p7"/>
          <p:cNvSpPr txBox="1"/>
          <p:nvPr/>
        </p:nvSpPr>
        <p:spPr>
          <a:xfrm>
            <a:off x="749150" y="2331547"/>
            <a:ext cx="4713707" cy="7905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Et seuls </a:t>
            </a:r>
            <a:r>
              <a:rPr b="1" i="0" lang="en" sz="1500" u="none" cap="none" strike="noStrike">
                <a:solidFill>
                  <a:srgbClr val="000000"/>
                </a:solidFill>
                <a:latin typeface="Open Sans"/>
                <a:ea typeface="Open Sans"/>
                <a:cs typeface="Open Sans"/>
                <a:sym typeface="Open Sans"/>
              </a:rPr>
              <a:t>9%</a:t>
            </a:r>
            <a:r>
              <a:rPr b="0" i="0" lang="en" sz="1500" u="none" cap="none" strike="noStrike">
                <a:solidFill>
                  <a:srgbClr val="000000"/>
                </a:solidFill>
                <a:latin typeface="Open Sans"/>
                <a:ea typeface="Open Sans"/>
                <a:cs typeface="Open Sans"/>
                <a:sym typeface="Open Sans"/>
              </a:rPr>
              <a:t> des sujects d’actualité èvoquent les questions d’(in)égalité entre les sexes, tandis que </a:t>
            </a:r>
            <a:r>
              <a:rPr b="1" i="0" lang="en" sz="1500" u="none" cap="none" strike="noStrike">
                <a:solidFill>
                  <a:srgbClr val="000000"/>
                </a:solidFill>
                <a:latin typeface="Open Sans"/>
                <a:ea typeface="Open Sans"/>
                <a:cs typeface="Open Sans"/>
                <a:sym typeface="Open Sans"/>
              </a:rPr>
              <a:t>4%</a:t>
            </a:r>
            <a:r>
              <a:rPr b="0" i="0" lang="en" sz="1500" u="none" cap="none" strike="noStrike">
                <a:solidFill>
                  <a:srgbClr val="000000"/>
                </a:solidFill>
                <a:latin typeface="Open Sans"/>
                <a:ea typeface="Open Sans"/>
                <a:cs typeface="Open Sans"/>
                <a:sym typeface="Open Sans"/>
              </a:rPr>
              <a:t> dénoncent les stéréotypes sexistes</a:t>
            </a:r>
            <a:endParaRPr b="0" i="0" sz="700" u="none" cap="none" strike="noStrike">
              <a:solidFill>
                <a:srgbClr val="000000"/>
              </a:solidFill>
              <a:latin typeface="Arial"/>
              <a:ea typeface="Arial"/>
              <a:cs typeface="Arial"/>
              <a:sym typeface="Arial"/>
            </a:endParaRPr>
          </a:p>
        </p:txBody>
      </p:sp>
      <p:pic>
        <p:nvPicPr>
          <p:cNvPr id="222" name="Google Shape;222;p7"/>
          <p:cNvPicPr preferRelativeResize="0"/>
          <p:nvPr/>
        </p:nvPicPr>
        <p:blipFill rotWithShape="1">
          <a:blip r:embed="rId3">
            <a:alphaModFix/>
          </a:blip>
          <a:srcRect b="0" l="0" r="0" t="0"/>
          <a:stretch/>
        </p:blipFill>
        <p:spPr>
          <a:xfrm>
            <a:off x="5895380" y="1877484"/>
            <a:ext cx="2734269" cy="2920094"/>
          </a:xfrm>
          <a:prstGeom prst="rect">
            <a:avLst/>
          </a:prstGeom>
          <a:noFill/>
          <a:ln>
            <a:noFill/>
          </a:ln>
        </p:spPr>
      </p:pic>
      <p:sp>
        <p:nvSpPr>
          <p:cNvPr id="223" name="Google Shape;223;p7"/>
          <p:cNvSpPr txBox="1"/>
          <p:nvPr/>
        </p:nvSpPr>
        <p:spPr>
          <a:xfrm>
            <a:off x="514350" y="428625"/>
            <a:ext cx="2190750" cy="771525"/>
          </a:xfrm>
          <a:prstGeom prst="rect">
            <a:avLst/>
          </a:prstGeom>
          <a:noFill/>
          <a:ln>
            <a:noFill/>
          </a:ln>
        </p:spPr>
        <p:txBody>
          <a:bodyPr anchorCtr="0" anchor="t" bIns="0" lIns="0" spcFirstLastPara="1" rIns="0" wrap="square" tIns="0">
            <a:noAutofit/>
          </a:bodyPr>
          <a:lstStyle/>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Médias</a:t>
            </a:r>
            <a:endParaRPr b="0" i="0" sz="4500" u="none" cap="none" strike="noStrike">
              <a:solidFill>
                <a:srgbClr val="000000"/>
              </a:solidFill>
              <a:latin typeface="Arial"/>
              <a:ea typeface="Arial"/>
              <a:cs typeface="Arial"/>
              <a:sym typeface="Arial"/>
            </a:endParaRPr>
          </a:p>
        </p:txBody>
      </p:sp>
      <p:sp>
        <p:nvSpPr>
          <p:cNvPr id="224" name="Google Shape;224;p7"/>
          <p:cNvSpPr txBox="1"/>
          <p:nvPr/>
        </p:nvSpPr>
        <p:spPr>
          <a:xfrm>
            <a:off x="0" y="4968875"/>
            <a:ext cx="8225100" cy="174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000"/>
              <a:buFont typeface="Arial"/>
              <a:buNone/>
            </a:pPr>
            <a:r>
              <a:rPr b="0" i="0" lang="en" sz="1000" u="none" cap="none" strike="noStrike">
                <a:solidFill>
                  <a:srgbClr val="000000"/>
                </a:solidFill>
                <a:latin typeface="Open Sans Light"/>
                <a:ea typeface="Open Sans Light"/>
                <a:cs typeface="Open Sans Light"/>
                <a:sym typeface="Open Sans Light"/>
              </a:rPr>
              <a:t>source: https://www2.unwomen.org/fr/digital-library/multimedia/2015/9/infographic-gender-equality-where-are-we-today</a:t>
            </a:r>
            <a:endParaRPr b="0" i="0" sz="700" u="none" cap="none" strike="noStrike">
              <a:solidFill>
                <a:srgbClr val="000000"/>
              </a:solidFill>
              <a:latin typeface="Arial"/>
              <a:ea typeface="Arial"/>
              <a:cs typeface="Arial"/>
              <a:sym typeface="Arial"/>
            </a:endParaRPr>
          </a:p>
        </p:txBody>
      </p:sp>
      <p:grpSp>
        <p:nvGrpSpPr>
          <p:cNvPr id="225" name="Google Shape;225;p7"/>
          <p:cNvGrpSpPr/>
          <p:nvPr/>
        </p:nvGrpSpPr>
        <p:grpSpPr>
          <a:xfrm>
            <a:off x="514350" y="3381583"/>
            <a:ext cx="4442334" cy="1247567"/>
            <a:chOff x="0" y="0"/>
            <a:chExt cx="11846223" cy="3326845"/>
          </a:xfrm>
        </p:grpSpPr>
        <p:sp>
          <p:nvSpPr>
            <p:cNvPr id="226" name="Google Shape;226;p7"/>
            <p:cNvSpPr/>
            <p:nvPr/>
          </p:nvSpPr>
          <p:spPr>
            <a:xfrm>
              <a:off x="1213842" y="0"/>
              <a:ext cx="10299700" cy="2646125"/>
            </a:xfrm>
            <a:custGeom>
              <a:rect b="b" l="l" r="r" t="t"/>
              <a:pathLst>
                <a:path extrusionOk="0" h="2646125" w="10299700">
                  <a:moveTo>
                    <a:pt x="0" y="0"/>
                  </a:moveTo>
                  <a:lnTo>
                    <a:pt x="12700" y="0"/>
                  </a:lnTo>
                  <a:lnTo>
                    <a:pt x="12700" y="2646125"/>
                  </a:lnTo>
                  <a:lnTo>
                    <a:pt x="0" y="2646125"/>
                  </a:lnTo>
                  <a:close/>
                  <a:moveTo>
                    <a:pt x="2571750" y="0"/>
                  </a:moveTo>
                  <a:lnTo>
                    <a:pt x="2584450" y="0"/>
                  </a:lnTo>
                  <a:lnTo>
                    <a:pt x="2584450" y="2646125"/>
                  </a:lnTo>
                  <a:lnTo>
                    <a:pt x="2571750" y="2646125"/>
                  </a:lnTo>
                  <a:close/>
                  <a:moveTo>
                    <a:pt x="5143500" y="0"/>
                  </a:moveTo>
                  <a:lnTo>
                    <a:pt x="5156200" y="0"/>
                  </a:lnTo>
                  <a:lnTo>
                    <a:pt x="5156200" y="2646125"/>
                  </a:lnTo>
                  <a:lnTo>
                    <a:pt x="5143500" y="2646125"/>
                  </a:lnTo>
                  <a:close/>
                  <a:moveTo>
                    <a:pt x="7715250" y="0"/>
                  </a:moveTo>
                  <a:lnTo>
                    <a:pt x="7727950" y="0"/>
                  </a:lnTo>
                  <a:lnTo>
                    <a:pt x="7727950" y="2646125"/>
                  </a:lnTo>
                  <a:lnTo>
                    <a:pt x="7715250" y="2646125"/>
                  </a:lnTo>
                  <a:close/>
                  <a:moveTo>
                    <a:pt x="10287000" y="0"/>
                  </a:moveTo>
                  <a:lnTo>
                    <a:pt x="10299700" y="0"/>
                  </a:lnTo>
                  <a:lnTo>
                    <a:pt x="10299700" y="2646125"/>
                  </a:lnTo>
                  <a:lnTo>
                    <a:pt x="10287000" y="2646125"/>
                  </a:lnTo>
                  <a:close/>
                </a:path>
              </a:pathLst>
            </a:custGeom>
            <a:solidFill>
              <a:srgbClr val="000000">
                <a:alpha val="23529"/>
              </a:srgbClr>
            </a:solidFill>
            <a:ln>
              <a:noFill/>
            </a:ln>
          </p:spPr>
        </p:sp>
        <p:sp>
          <p:nvSpPr>
            <p:cNvPr id="227" name="Google Shape;227;p7"/>
            <p:cNvSpPr txBox="1"/>
            <p:nvPr/>
          </p:nvSpPr>
          <p:spPr>
            <a:xfrm>
              <a:off x="1107182" y="2792175"/>
              <a:ext cx="226020" cy="53467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Clr>
                  <a:srgbClr val="000000"/>
                </a:buClr>
                <a:buSzPts val="1200"/>
                <a:buFont typeface="Arial"/>
                <a:buNone/>
              </a:pPr>
              <a:r>
                <a:rPr b="0" i="0" lang="en" sz="1200" u="none" cap="none" strike="noStrike">
                  <a:solidFill>
                    <a:srgbClr val="000000"/>
                  </a:solidFill>
                  <a:latin typeface="Arimo"/>
                  <a:ea typeface="Arimo"/>
                  <a:cs typeface="Arimo"/>
                  <a:sym typeface="Arimo"/>
                </a:rPr>
                <a:t>0</a:t>
              </a:r>
              <a:endParaRPr b="0" i="0" sz="700" u="none" cap="none" strike="noStrike">
                <a:solidFill>
                  <a:srgbClr val="000000"/>
                </a:solidFill>
                <a:latin typeface="Arial"/>
                <a:ea typeface="Arial"/>
                <a:cs typeface="Arial"/>
                <a:sym typeface="Arial"/>
              </a:endParaRPr>
            </a:p>
          </p:txBody>
        </p:sp>
        <p:sp>
          <p:nvSpPr>
            <p:cNvPr id="228" name="Google Shape;228;p7"/>
            <p:cNvSpPr txBox="1"/>
            <p:nvPr/>
          </p:nvSpPr>
          <p:spPr>
            <a:xfrm>
              <a:off x="3565922" y="2792175"/>
              <a:ext cx="452041" cy="53467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Clr>
                  <a:srgbClr val="000000"/>
                </a:buClr>
                <a:buSzPts val="1200"/>
                <a:buFont typeface="Arial"/>
                <a:buNone/>
              </a:pPr>
              <a:r>
                <a:rPr b="0" i="0" lang="en" sz="1200" u="none" cap="none" strike="noStrike">
                  <a:solidFill>
                    <a:srgbClr val="000000"/>
                  </a:solidFill>
                  <a:latin typeface="Arimo"/>
                  <a:ea typeface="Arimo"/>
                  <a:cs typeface="Arimo"/>
                  <a:sym typeface="Arimo"/>
                </a:rPr>
                <a:t>25</a:t>
              </a:r>
              <a:endParaRPr b="0" i="0" sz="700" u="none" cap="none" strike="noStrike">
                <a:solidFill>
                  <a:srgbClr val="000000"/>
                </a:solidFill>
                <a:latin typeface="Arial"/>
                <a:ea typeface="Arial"/>
                <a:cs typeface="Arial"/>
                <a:sym typeface="Arial"/>
              </a:endParaRPr>
            </a:p>
          </p:txBody>
        </p:sp>
        <p:sp>
          <p:nvSpPr>
            <p:cNvPr id="229" name="Google Shape;229;p7"/>
            <p:cNvSpPr txBox="1"/>
            <p:nvPr/>
          </p:nvSpPr>
          <p:spPr>
            <a:xfrm>
              <a:off x="6137672" y="2792175"/>
              <a:ext cx="452041" cy="53467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Clr>
                  <a:srgbClr val="000000"/>
                </a:buClr>
                <a:buSzPts val="1200"/>
                <a:buFont typeface="Arial"/>
                <a:buNone/>
              </a:pPr>
              <a:r>
                <a:rPr b="0" i="0" lang="en" sz="1200" u="none" cap="none" strike="noStrike">
                  <a:solidFill>
                    <a:srgbClr val="000000"/>
                  </a:solidFill>
                  <a:latin typeface="Arimo"/>
                  <a:ea typeface="Arimo"/>
                  <a:cs typeface="Arimo"/>
                  <a:sym typeface="Arimo"/>
                </a:rPr>
                <a:t>50</a:t>
              </a:r>
              <a:endParaRPr b="0" i="0" sz="700" u="none" cap="none" strike="noStrike">
                <a:solidFill>
                  <a:srgbClr val="000000"/>
                </a:solidFill>
                <a:latin typeface="Arial"/>
                <a:ea typeface="Arial"/>
                <a:cs typeface="Arial"/>
                <a:sym typeface="Arial"/>
              </a:endParaRPr>
            </a:p>
          </p:txBody>
        </p:sp>
        <p:sp>
          <p:nvSpPr>
            <p:cNvPr id="230" name="Google Shape;230;p7"/>
            <p:cNvSpPr txBox="1"/>
            <p:nvPr/>
          </p:nvSpPr>
          <p:spPr>
            <a:xfrm>
              <a:off x="8709422" y="2792175"/>
              <a:ext cx="452041" cy="53467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Clr>
                  <a:srgbClr val="000000"/>
                </a:buClr>
                <a:buSzPts val="1200"/>
                <a:buFont typeface="Arial"/>
                <a:buNone/>
              </a:pPr>
              <a:r>
                <a:rPr b="0" i="0" lang="en" sz="1200" u="none" cap="none" strike="noStrike">
                  <a:solidFill>
                    <a:srgbClr val="000000"/>
                  </a:solidFill>
                  <a:latin typeface="Arimo"/>
                  <a:ea typeface="Arimo"/>
                  <a:cs typeface="Arimo"/>
                  <a:sym typeface="Arimo"/>
                </a:rPr>
                <a:t>75</a:t>
              </a:r>
              <a:endParaRPr b="0" i="0" sz="700" u="none" cap="none" strike="noStrike">
                <a:solidFill>
                  <a:srgbClr val="000000"/>
                </a:solidFill>
                <a:latin typeface="Arial"/>
                <a:ea typeface="Arial"/>
                <a:cs typeface="Arial"/>
                <a:sym typeface="Arial"/>
              </a:endParaRPr>
            </a:p>
          </p:txBody>
        </p:sp>
        <p:sp>
          <p:nvSpPr>
            <p:cNvPr id="231" name="Google Shape;231;p7"/>
            <p:cNvSpPr txBox="1"/>
            <p:nvPr/>
          </p:nvSpPr>
          <p:spPr>
            <a:xfrm>
              <a:off x="11168162" y="2792175"/>
              <a:ext cx="678061" cy="53467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Clr>
                  <a:srgbClr val="000000"/>
                </a:buClr>
                <a:buSzPts val="1200"/>
                <a:buFont typeface="Arial"/>
                <a:buNone/>
              </a:pPr>
              <a:r>
                <a:rPr b="0" i="0" lang="en" sz="1200" u="none" cap="none" strike="noStrike">
                  <a:solidFill>
                    <a:srgbClr val="000000"/>
                  </a:solidFill>
                  <a:latin typeface="Arimo"/>
                  <a:ea typeface="Arimo"/>
                  <a:cs typeface="Arimo"/>
                  <a:sym typeface="Arimo"/>
                </a:rPr>
                <a:t>100</a:t>
              </a:r>
              <a:endParaRPr b="0" i="0" sz="700" u="none" cap="none" strike="noStrike">
                <a:solidFill>
                  <a:srgbClr val="000000"/>
                </a:solidFill>
                <a:latin typeface="Arial"/>
                <a:ea typeface="Arial"/>
                <a:cs typeface="Arial"/>
                <a:sym typeface="Arial"/>
              </a:endParaRPr>
            </a:p>
          </p:txBody>
        </p:sp>
        <p:sp>
          <p:nvSpPr>
            <p:cNvPr id="232" name="Google Shape;232;p7"/>
            <p:cNvSpPr txBox="1"/>
            <p:nvPr/>
          </p:nvSpPr>
          <p:spPr>
            <a:xfrm>
              <a:off x="0" y="299468"/>
              <a:ext cx="1016992" cy="534670"/>
            </a:xfrm>
            <a:prstGeom prst="rect">
              <a:avLst/>
            </a:prstGeom>
            <a:noFill/>
            <a:ln>
              <a:noFill/>
            </a:ln>
          </p:spPr>
          <p:txBody>
            <a:bodyPr anchorCtr="0" anchor="t" bIns="0" lIns="0" spcFirstLastPara="1" rIns="0" wrap="square" tIns="0">
              <a:noAutofit/>
            </a:bodyPr>
            <a:lstStyle/>
            <a:p>
              <a:pPr indent="0" lvl="0" marL="0" marR="0" rtl="0" algn="r">
                <a:lnSpc>
                  <a:spcPct val="139958"/>
                </a:lnSpc>
                <a:spcBef>
                  <a:spcPts val="0"/>
                </a:spcBef>
                <a:spcAft>
                  <a:spcPts val="0"/>
                </a:spcAft>
                <a:buClr>
                  <a:srgbClr val="000000"/>
                </a:buClr>
                <a:buSzPts val="1200"/>
                <a:buFont typeface="Arial"/>
                <a:buNone/>
              </a:pPr>
              <a:r>
                <a:rPr b="0" i="0" lang="en" sz="1200" u="none" cap="none" strike="noStrike">
                  <a:solidFill>
                    <a:srgbClr val="000000"/>
                  </a:solidFill>
                  <a:latin typeface="Arimo"/>
                  <a:ea typeface="Arimo"/>
                  <a:cs typeface="Arimo"/>
                  <a:sym typeface="Arimo"/>
                </a:rPr>
                <a:t>1995 </a:t>
              </a:r>
              <a:endParaRPr b="0" i="0" sz="700" u="none" cap="none" strike="noStrike">
                <a:solidFill>
                  <a:srgbClr val="000000"/>
                </a:solidFill>
                <a:latin typeface="Arial"/>
                <a:ea typeface="Arial"/>
                <a:cs typeface="Arial"/>
                <a:sym typeface="Arial"/>
              </a:endParaRPr>
            </a:p>
          </p:txBody>
        </p:sp>
        <p:sp>
          <p:nvSpPr>
            <p:cNvPr id="233" name="Google Shape;233;p7"/>
            <p:cNvSpPr txBox="1"/>
            <p:nvPr/>
          </p:nvSpPr>
          <p:spPr>
            <a:xfrm>
              <a:off x="0" y="1754837"/>
              <a:ext cx="1016992" cy="534670"/>
            </a:xfrm>
            <a:prstGeom prst="rect">
              <a:avLst/>
            </a:prstGeom>
            <a:noFill/>
            <a:ln>
              <a:noFill/>
            </a:ln>
          </p:spPr>
          <p:txBody>
            <a:bodyPr anchorCtr="0" anchor="t" bIns="0" lIns="0" spcFirstLastPara="1" rIns="0" wrap="square" tIns="0">
              <a:noAutofit/>
            </a:bodyPr>
            <a:lstStyle/>
            <a:p>
              <a:pPr indent="0" lvl="0" marL="0" marR="0" rtl="0" algn="r">
                <a:lnSpc>
                  <a:spcPct val="139958"/>
                </a:lnSpc>
                <a:spcBef>
                  <a:spcPts val="0"/>
                </a:spcBef>
                <a:spcAft>
                  <a:spcPts val="0"/>
                </a:spcAft>
                <a:buClr>
                  <a:srgbClr val="000000"/>
                </a:buClr>
                <a:buSzPts val="1200"/>
                <a:buFont typeface="Arial"/>
                <a:buNone/>
              </a:pPr>
              <a:r>
                <a:rPr b="0" i="0" lang="en" sz="1200" u="none" cap="none" strike="noStrike">
                  <a:solidFill>
                    <a:srgbClr val="000000"/>
                  </a:solidFill>
                  <a:latin typeface="Arimo"/>
                  <a:ea typeface="Arimo"/>
                  <a:cs typeface="Arimo"/>
                  <a:sym typeface="Arimo"/>
                </a:rPr>
                <a:t>2015 </a:t>
              </a:r>
              <a:endParaRPr b="0" i="0" sz="700" u="none" cap="none" strike="noStrike">
                <a:solidFill>
                  <a:srgbClr val="000000"/>
                </a:solidFill>
                <a:latin typeface="Arial"/>
                <a:ea typeface="Arial"/>
                <a:cs typeface="Arial"/>
                <a:sym typeface="Arial"/>
              </a:endParaRPr>
            </a:p>
          </p:txBody>
        </p:sp>
        <p:grpSp>
          <p:nvGrpSpPr>
            <p:cNvPr id="234" name="Google Shape;234;p7"/>
            <p:cNvGrpSpPr/>
            <p:nvPr/>
          </p:nvGrpSpPr>
          <p:grpSpPr>
            <a:xfrm>
              <a:off x="1220192" y="0"/>
              <a:ext cx="10293350" cy="2646125"/>
              <a:chOff x="0" y="0"/>
              <a:chExt cx="10293350" cy="2646125"/>
            </a:xfrm>
          </p:grpSpPr>
          <p:sp>
            <p:nvSpPr>
              <p:cNvPr id="235" name="Google Shape;235;p7"/>
              <p:cNvSpPr/>
              <p:nvPr/>
            </p:nvSpPr>
            <p:spPr>
              <a:xfrm>
                <a:off x="0" y="0"/>
                <a:ext cx="10293350" cy="1190757"/>
              </a:xfrm>
              <a:custGeom>
                <a:rect b="b" l="l" r="r" t="t"/>
                <a:pathLst>
                  <a:path extrusionOk="0" h="1190757" w="10293350">
                    <a:moveTo>
                      <a:pt x="0" y="0"/>
                    </a:moveTo>
                    <a:lnTo>
                      <a:pt x="10198089" y="0"/>
                    </a:lnTo>
                    <a:cubicBezTo>
                      <a:pt x="10223353" y="0"/>
                      <a:pt x="10247584" y="10036"/>
                      <a:pt x="10265449" y="27901"/>
                    </a:cubicBezTo>
                    <a:cubicBezTo>
                      <a:pt x="10283313" y="45766"/>
                      <a:pt x="10293350" y="69996"/>
                      <a:pt x="10293350" y="95261"/>
                    </a:cubicBezTo>
                    <a:lnTo>
                      <a:pt x="10293350" y="1095496"/>
                    </a:lnTo>
                    <a:cubicBezTo>
                      <a:pt x="10293350" y="1120761"/>
                      <a:pt x="10283313" y="1144991"/>
                      <a:pt x="10265449" y="1162855"/>
                    </a:cubicBezTo>
                    <a:cubicBezTo>
                      <a:pt x="10247584" y="1180720"/>
                      <a:pt x="10223353" y="1190756"/>
                      <a:pt x="10198089" y="1190756"/>
                    </a:cubicBezTo>
                    <a:lnTo>
                      <a:pt x="0" y="1190756"/>
                    </a:lnTo>
                    <a:close/>
                  </a:path>
                </a:pathLst>
              </a:custGeom>
              <a:solidFill>
                <a:srgbClr val="FDD8D8"/>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0" y="1455369"/>
                <a:ext cx="10293350" cy="1190756"/>
              </a:xfrm>
              <a:custGeom>
                <a:rect b="b" l="l" r="r" t="t"/>
                <a:pathLst>
                  <a:path extrusionOk="0" h="1190756" w="10293350">
                    <a:moveTo>
                      <a:pt x="0" y="0"/>
                    </a:moveTo>
                    <a:lnTo>
                      <a:pt x="10198089" y="0"/>
                    </a:lnTo>
                    <a:cubicBezTo>
                      <a:pt x="10223353" y="0"/>
                      <a:pt x="10247584" y="10036"/>
                      <a:pt x="10265449" y="27901"/>
                    </a:cubicBezTo>
                    <a:cubicBezTo>
                      <a:pt x="10283313" y="45766"/>
                      <a:pt x="10293350" y="69996"/>
                      <a:pt x="10293350" y="95260"/>
                    </a:cubicBezTo>
                    <a:lnTo>
                      <a:pt x="10293350" y="1095496"/>
                    </a:lnTo>
                    <a:cubicBezTo>
                      <a:pt x="10293350" y="1120761"/>
                      <a:pt x="10283313" y="1144990"/>
                      <a:pt x="10265449" y="1162855"/>
                    </a:cubicBezTo>
                    <a:cubicBezTo>
                      <a:pt x="10247584" y="1180720"/>
                      <a:pt x="10223353" y="1190756"/>
                      <a:pt x="10198089" y="1190756"/>
                    </a:cubicBezTo>
                    <a:lnTo>
                      <a:pt x="0" y="1190756"/>
                    </a:lnTo>
                    <a:close/>
                  </a:path>
                </a:pathLst>
              </a:custGeom>
              <a:solidFill>
                <a:srgbClr val="FDD8D8"/>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0" y="0"/>
                <a:ext cx="1749870" cy="1190756"/>
              </a:xfrm>
              <a:custGeom>
                <a:rect b="b" l="l" r="r" t="t"/>
                <a:pathLst>
                  <a:path extrusionOk="0" h="1190756" w="1749870">
                    <a:moveTo>
                      <a:pt x="0" y="0"/>
                    </a:moveTo>
                    <a:lnTo>
                      <a:pt x="1749870" y="0"/>
                    </a:lnTo>
                    <a:lnTo>
                      <a:pt x="1749870" y="1190756"/>
                    </a:lnTo>
                    <a:lnTo>
                      <a:pt x="0" y="1190756"/>
                    </a:lnTo>
                    <a:close/>
                  </a:path>
                </a:pathLst>
              </a:custGeom>
              <a:solidFill>
                <a:srgbClr val="FF5757"/>
              </a:solidFill>
              <a:ln>
                <a:noFill/>
              </a:ln>
            </p:spPr>
          </p:sp>
          <p:sp>
            <p:nvSpPr>
              <p:cNvPr id="238" name="Google Shape;238;p7"/>
              <p:cNvSpPr/>
              <p:nvPr/>
            </p:nvSpPr>
            <p:spPr>
              <a:xfrm>
                <a:off x="0" y="1455369"/>
                <a:ext cx="2470404" cy="1190756"/>
              </a:xfrm>
              <a:custGeom>
                <a:rect b="b" l="l" r="r" t="t"/>
                <a:pathLst>
                  <a:path extrusionOk="0" h="1190756" w="2470404">
                    <a:moveTo>
                      <a:pt x="0" y="0"/>
                    </a:moveTo>
                    <a:lnTo>
                      <a:pt x="2470404" y="0"/>
                    </a:lnTo>
                    <a:lnTo>
                      <a:pt x="2470404" y="1190756"/>
                    </a:lnTo>
                    <a:lnTo>
                      <a:pt x="0" y="1190756"/>
                    </a:lnTo>
                    <a:close/>
                  </a:path>
                </a:pathLst>
              </a:custGeom>
              <a:solidFill>
                <a:srgbClr val="FF5757"/>
              </a:solidFill>
              <a:ln>
                <a:noFill/>
              </a:ln>
            </p:spPr>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7"/>
          <p:cNvSpPr/>
          <p:nvPr/>
        </p:nvSpPr>
        <p:spPr>
          <a:xfrm>
            <a:off x="180235" y="1233808"/>
            <a:ext cx="8745600" cy="3347522"/>
          </a:xfrm>
          <a:prstGeom prst="roundRect">
            <a:avLst>
              <a:gd fmla="val 12222"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57"/>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solidFill>
                  <a:srgbClr val="00527D"/>
                </a:solidFill>
                <a:latin typeface="Arial"/>
                <a:ea typeface="Arial"/>
                <a:cs typeface="Arial"/>
                <a:sym typeface="Arial"/>
              </a:rPr>
              <a:t>The Media</a:t>
            </a:r>
            <a:endParaRPr>
              <a:solidFill>
                <a:srgbClr val="00527D"/>
              </a:solidFill>
              <a:latin typeface="Arial"/>
              <a:ea typeface="Arial"/>
              <a:cs typeface="Arial"/>
              <a:sym typeface="Arial"/>
            </a:endParaRPr>
          </a:p>
        </p:txBody>
      </p:sp>
      <p:sp>
        <p:nvSpPr>
          <p:cNvPr id="245" name="Google Shape;245;p57"/>
          <p:cNvSpPr txBox="1"/>
          <p:nvPr>
            <p:ph idx="1" type="body"/>
          </p:nvPr>
        </p:nvSpPr>
        <p:spPr>
          <a:xfrm>
            <a:off x="358580" y="1405329"/>
            <a:ext cx="8520600" cy="319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Presenters in the media - only 17% of these were women (TV, radio, newspapers) in 1995 and only 24% in 2010.</a:t>
            </a:r>
            <a:endParaRPr>
              <a:solidFill>
                <a:srgbClr val="000000"/>
              </a:solidFill>
              <a:latin typeface="Arial"/>
              <a:ea typeface="Arial"/>
              <a:cs typeface="Arial"/>
              <a:sym typeface="Arial"/>
            </a:endParaRPr>
          </a:p>
          <a:p>
            <a:pPr indent="0" lvl="0" marL="0" rtl="0" algn="l">
              <a:lnSpc>
                <a:spcPct val="115000"/>
              </a:lnSpc>
              <a:spcBef>
                <a:spcPts val="1600"/>
              </a:spcBef>
              <a:spcAft>
                <a:spcPts val="0"/>
              </a:spcAft>
              <a:buSzPts val="1800"/>
              <a:buNone/>
            </a:pPr>
            <a:r>
              <a:rPr lang="en">
                <a:solidFill>
                  <a:srgbClr val="000000"/>
                </a:solidFill>
                <a:latin typeface="Arial"/>
                <a:ea typeface="Arial"/>
                <a:cs typeface="Arial"/>
                <a:sym typeface="Arial"/>
              </a:rPr>
              <a:t>46% of historic publications reinforce sexist stereotypes, and they still increase. Only 6% criticise stereotypes.</a:t>
            </a:r>
            <a:endParaRPr/>
          </a:p>
          <a:p>
            <a:pPr indent="0" lvl="0" marL="0" rtl="0" algn="l">
              <a:lnSpc>
                <a:spcPct val="115000"/>
              </a:lnSpc>
              <a:spcBef>
                <a:spcPts val="3200"/>
              </a:spcBef>
              <a:spcAft>
                <a:spcPts val="1600"/>
              </a:spcAft>
              <a:buSzPts val="1800"/>
              <a:buNone/>
            </a:pPr>
            <a:br>
              <a:rPr lang="en">
                <a:solidFill>
                  <a:srgbClr val="000000"/>
                </a:solidFill>
                <a:latin typeface="Arial"/>
                <a:ea typeface="Arial"/>
                <a:cs typeface="Arial"/>
                <a:sym typeface="Arial"/>
              </a:rPr>
            </a:br>
            <a:r>
              <a:rPr lang="en" sz="1600">
                <a:solidFill>
                  <a:srgbClr val="000000"/>
                </a:solidFill>
                <a:latin typeface="Arial"/>
                <a:ea typeface="Arial"/>
                <a:cs typeface="Arial"/>
                <a:sym typeface="Arial"/>
              </a:rPr>
              <a:t>(The figures of 2010 are based on a study of 108 countries and the figures of 1995 are based on a study of 75 countries).</a:t>
            </a:r>
            <a:endParaRPr sz="16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8"/>
          <p:cNvSpPr/>
          <p:nvPr/>
        </p:nvSpPr>
        <p:spPr>
          <a:xfrm>
            <a:off x="337198" y="233916"/>
            <a:ext cx="8392500" cy="4734959"/>
          </a:xfrm>
          <a:prstGeom prst="roundRect">
            <a:avLst>
              <a:gd fmla="val 1192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8"/>
          <p:cNvSpPr txBox="1"/>
          <p:nvPr/>
        </p:nvSpPr>
        <p:spPr>
          <a:xfrm>
            <a:off x="514350" y="428625"/>
            <a:ext cx="4852095" cy="771525"/>
          </a:xfrm>
          <a:prstGeom prst="rect">
            <a:avLst/>
          </a:prstGeom>
          <a:noFill/>
          <a:ln>
            <a:noFill/>
          </a:ln>
        </p:spPr>
        <p:txBody>
          <a:bodyPr anchorCtr="0" anchor="t" bIns="0" lIns="0" spcFirstLastPara="1" rIns="0" wrap="square" tIns="0">
            <a:noAutofit/>
          </a:bodyPr>
          <a:lstStyle/>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Décès maternels</a:t>
            </a:r>
            <a:endParaRPr b="0" i="0" sz="700" u="none" cap="none" strike="noStrike">
              <a:solidFill>
                <a:srgbClr val="000000"/>
              </a:solidFill>
              <a:latin typeface="Arial"/>
              <a:ea typeface="Arial"/>
              <a:cs typeface="Arial"/>
              <a:sym typeface="Arial"/>
            </a:endParaRPr>
          </a:p>
        </p:txBody>
      </p:sp>
      <p:sp>
        <p:nvSpPr>
          <p:cNvPr id="252" name="Google Shape;252;p8"/>
          <p:cNvSpPr txBox="1"/>
          <p:nvPr/>
        </p:nvSpPr>
        <p:spPr>
          <a:xfrm>
            <a:off x="1835915" y="1848909"/>
            <a:ext cx="4380664" cy="21240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Il y a </a:t>
            </a:r>
            <a:r>
              <a:rPr b="1" i="0" lang="en" sz="1500" u="none" cap="none" strike="noStrike">
                <a:solidFill>
                  <a:srgbClr val="000000"/>
                </a:solidFill>
                <a:latin typeface="Open Sans"/>
                <a:ea typeface="Open Sans"/>
                <a:cs typeface="Open Sans"/>
                <a:sym typeface="Open Sans"/>
              </a:rPr>
              <a:t>38%</a:t>
            </a:r>
            <a:r>
              <a:rPr b="0" i="0" lang="en" sz="1500" u="none" cap="none" strike="noStrike">
                <a:solidFill>
                  <a:srgbClr val="000000"/>
                </a:solidFill>
                <a:latin typeface="Open Sans"/>
                <a:ea typeface="Open Sans"/>
                <a:cs typeface="Open Sans"/>
                <a:sym typeface="Open Sans"/>
              </a:rPr>
              <a:t> de décès maternals en moins dans le monde qu’en 2000</a:t>
            </a:r>
            <a:endParaRPr b="0" i="0" sz="7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1500"/>
              <a:buFont typeface="Arial"/>
              <a:buNone/>
            </a:pPr>
            <a:r>
              <a:t/>
            </a:r>
            <a:endParaRPr b="0" i="0" sz="1500" u="none" cap="none" strike="noStrike">
              <a:solidFill>
                <a:srgbClr val="000000"/>
              </a:solidFill>
              <a:latin typeface="Open Sans"/>
              <a:ea typeface="Open Sans"/>
              <a:cs typeface="Open Sans"/>
              <a:sym typeface="Open Sans"/>
            </a:endParaRPr>
          </a:p>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Mais </a:t>
            </a:r>
            <a:r>
              <a:rPr b="1" i="0" lang="en" sz="1500" u="none" cap="none" strike="noStrike">
                <a:solidFill>
                  <a:srgbClr val="000000"/>
                </a:solidFill>
                <a:latin typeface="Open Sans"/>
                <a:ea typeface="Open Sans"/>
                <a:cs typeface="Open Sans"/>
                <a:sym typeface="Open Sans"/>
              </a:rPr>
              <a:t>830 femmes</a:t>
            </a:r>
            <a:r>
              <a:rPr b="0" i="0" lang="en" sz="1500" u="none" cap="none" strike="noStrike">
                <a:solidFill>
                  <a:srgbClr val="000000"/>
                </a:solidFill>
                <a:latin typeface="Open Sans"/>
                <a:ea typeface="Open Sans"/>
                <a:cs typeface="Open Sans"/>
                <a:sym typeface="Open Sans"/>
              </a:rPr>
              <a:t> </a:t>
            </a:r>
            <a:r>
              <a:rPr b="1" i="0" lang="en" sz="1500" u="none" cap="none" strike="noStrike">
                <a:solidFill>
                  <a:srgbClr val="000000"/>
                </a:solidFill>
                <a:latin typeface="Open Sans"/>
                <a:ea typeface="Open Sans"/>
                <a:cs typeface="Open Sans"/>
                <a:sym typeface="Open Sans"/>
              </a:rPr>
              <a:t>meurent encore chaque jour</a:t>
            </a:r>
            <a:r>
              <a:rPr b="0" i="0" lang="en" sz="1500" u="none" cap="none" strike="noStrike">
                <a:solidFill>
                  <a:srgbClr val="000000"/>
                </a:solidFill>
                <a:latin typeface="Open Sans"/>
                <a:ea typeface="Open Sans"/>
                <a:cs typeface="Open Sans"/>
                <a:sym typeface="Open Sans"/>
              </a:rPr>
              <a:t> de causes évitables liées à la grossesse </a:t>
            </a:r>
            <a:endParaRPr b="0" i="0" sz="7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1500"/>
              <a:buFont typeface="Arial"/>
              <a:buNone/>
            </a:pPr>
            <a:r>
              <a:t/>
            </a:r>
            <a:endParaRPr b="0" i="0" sz="1500" u="none" cap="none" strike="noStrike">
              <a:solidFill>
                <a:srgbClr val="000000"/>
              </a:solidFill>
              <a:latin typeface="Open Sans"/>
              <a:ea typeface="Open Sans"/>
              <a:cs typeface="Open Sans"/>
              <a:sym typeface="Open Sans"/>
            </a:endParaRPr>
          </a:p>
          <a:p>
            <a:pPr indent="0" lvl="0" marL="0" marR="0" rtl="0" algn="ctr">
              <a:lnSpc>
                <a:spcPct val="140000"/>
              </a:lnSpc>
              <a:spcBef>
                <a:spcPts val="0"/>
              </a:spcBef>
              <a:spcAft>
                <a:spcPts val="0"/>
              </a:spcAft>
              <a:buClr>
                <a:srgbClr val="000000"/>
              </a:buClr>
              <a:buSzPts val="1500"/>
              <a:buFont typeface="Arial"/>
              <a:buNone/>
            </a:pPr>
            <a:r>
              <a:rPr b="1" i="0" lang="en" sz="1500" u="none" cap="none" strike="noStrike">
                <a:solidFill>
                  <a:srgbClr val="000000"/>
                </a:solidFill>
                <a:latin typeface="Open Sans"/>
                <a:ea typeface="Open Sans"/>
                <a:cs typeface="Open Sans"/>
                <a:sym typeface="Open Sans"/>
              </a:rPr>
              <a:t>99%</a:t>
            </a:r>
            <a:r>
              <a:rPr b="0" i="0" lang="en" sz="1500" u="none" cap="none" strike="noStrike">
                <a:solidFill>
                  <a:srgbClr val="000000"/>
                </a:solidFill>
                <a:latin typeface="Open Sans"/>
                <a:ea typeface="Open Sans"/>
                <a:cs typeface="Open Sans"/>
                <a:sym typeface="Open Sans"/>
              </a:rPr>
              <a:t> de ces décès surviennent dans des pays en développement</a:t>
            </a:r>
            <a:endParaRPr b="0" i="0" sz="700" u="none" cap="none" strike="noStrike">
              <a:solidFill>
                <a:srgbClr val="000000"/>
              </a:solidFill>
              <a:latin typeface="Arial"/>
              <a:ea typeface="Arial"/>
              <a:cs typeface="Arial"/>
              <a:sym typeface="Arial"/>
            </a:endParaRPr>
          </a:p>
        </p:txBody>
      </p:sp>
      <p:sp>
        <p:nvSpPr>
          <p:cNvPr id="253" name="Google Shape;253;p8"/>
          <p:cNvSpPr txBox="1"/>
          <p:nvPr/>
        </p:nvSpPr>
        <p:spPr>
          <a:xfrm>
            <a:off x="0" y="4968875"/>
            <a:ext cx="8700600" cy="174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000"/>
              <a:buFont typeface="Arial"/>
              <a:buNone/>
            </a:pPr>
            <a:r>
              <a:rPr b="0" i="0" lang="en" sz="1000" u="none" cap="none" strike="noStrike">
                <a:solidFill>
                  <a:srgbClr val="000000"/>
                </a:solidFill>
                <a:latin typeface="Open Sans Light"/>
                <a:ea typeface="Open Sans Light"/>
                <a:cs typeface="Open Sans Light"/>
                <a:sym typeface="Open Sans Light"/>
              </a:rPr>
              <a:t>source: https://www2.unwomen.org/fr/digital-library/multimedia/2015/9/infographic-gender-equality-where-are-we-today</a:t>
            </a:r>
            <a:endParaRPr b="0" i="0" sz="700" u="none" cap="none" strike="noStrike">
              <a:solidFill>
                <a:srgbClr val="000000"/>
              </a:solidFill>
              <a:latin typeface="Arial"/>
              <a:ea typeface="Arial"/>
              <a:cs typeface="Arial"/>
              <a:sym typeface="Arial"/>
            </a:endParaRPr>
          </a:p>
        </p:txBody>
      </p:sp>
      <p:pic>
        <p:nvPicPr>
          <p:cNvPr id="254" name="Google Shape;254;p8"/>
          <p:cNvPicPr preferRelativeResize="0"/>
          <p:nvPr/>
        </p:nvPicPr>
        <p:blipFill rotWithShape="1">
          <a:blip r:embed="rId3">
            <a:alphaModFix/>
          </a:blip>
          <a:srcRect b="0" l="0" r="0" t="0"/>
          <a:stretch/>
        </p:blipFill>
        <p:spPr>
          <a:xfrm>
            <a:off x="7780168" y="1877484"/>
            <a:ext cx="849482" cy="29200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75"/>
          <p:cNvSpPr/>
          <p:nvPr/>
        </p:nvSpPr>
        <p:spPr>
          <a:xfrm>
            <a:off x="473624" y="1683796"/>
            <a:ext cx="8098875" cy="2287941"/>
          </a:xfrm>
          <a:prstGeom prst="roundRect">
            <a:avLst>
              <a:gd fmla="val 11584"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75"/>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000">
                <a:latin typeface="Arial"/>
                <a:ea typeface="Arial"/>
                <a:cs typeface="Arial"/>
                <a:sym typeface="Arial"/>
              </a:rPr>
              <a:t>Death in childbirth </a:t>
            </a:r>
            <a:endParaRPr b="0" sz="4000">
              <a:latin typeface="Arial"/>
              <a:ea typeface="Arial"/>
              <a:cs typeface="Arial"/>
              <a:sym typeface="Arial"/>
            </a:endParaRPr>
          </a:p>
        </p:txBody>
      </p:sp>
      <p:sp>
        <p:nvSpPr>
          <p:cNvPr id="261" name="Google Shape;261;p75"/>
          <p:cNvSpPr txBox="1"/>
          <p:nvPr>
            <p:ph idx="1" type="body"/>
          </p:nvPr>
        </p:nvSpPr>
        <p:spPr>
          <a:xfrm>
            <a:off x="712375" y="1967907"/>
            <a:ext cx="8022050" cy="194686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There are 45% less maternal deaths than in 1990.</a:t>
            </a:r>
            <a:endParaRPr/>
          </a:p>
          <a:p>
            <a:pPr indent="0" lvl="0" marL="0" rtl="0" algn="l">
              <a:lnSpc>
                <a:spcPct val="115000"/>
              </a:lnSpc>
              <a:spcBef>
                <a:spcPts val="1600"/>
              </a:spcBef>
              <a:spcAft>
                <a:spcPts val="0"/>
              </a:spcAft>
              <a:buSzPts val="1800"/>
              <a:buNone/>
            </a:pPr>
            <a:r>
              <a:rPr lang="en">
                <a:solidFill>
                  <a:srgbClr val="000000"/>
                </a:solidFill>
                <a:latin typeface="Arial"/>
                <a:ea typeface="Arial"/>
                <a:cs typeface="Arial"/>
                <a:sym typeface="Arial"/>
              </a:rPr>
              <a:t>But every day there are still 800 female deaths linked to pregnancy.</a:t>
            </a:r>
            <a:endParaRPr>
              <a:solidFill>
                <a:srgbClr val="000000"/>
              </a:solidFill>
              <a:latin typeface="Arial"/>
              <a:ea typeface="Arial"/>
              <a:cs typeface="Arial"/>
              <a:sym typeface="Arial"/>
            </a:endParaRPr>
          </a:p>
          <a:p>
            <a:pPr indent="0" lvl="0" marL="0" rtl="0" algn="l">
              <a:lnSpc>
                <a:spcPct val="115000"/>
              </a:lnSpc>
              <a:spcBef>
                <a:spcPts val="1600"/>
              </a:spcBef>
              <a:spcAft>
                <a:spcPts val="1600"/>
              </a:spcAft>
              <a:buSzPts val="1800"/>
              <a:buNone/>
            </a:pPr>
            <a:r>
              <a:rPr lang="en">
                <a:solidFill>
                  <a:srgbClr val="000000"/>
                </a:solidFill>
                <a:latin typeface="Arial"/>
                <a:ea typeface="Arial"/>
                <a:cs typeface="Arial"/>
                <a:sym typeface="Arial"/>
              </a:rPr>
              <a:t>99% of these deaths occur in developing countries.</a:t>
            </a: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9"/>
          <p:cNvPicPr preferRelativeResize="0"/>
          <p:nvPr/>
        </p:nvPicPr>
        <p:blipFill rotWithShape="1">
          <a:blip r:embed="rId3">
            <a:alphaModFix/>
          </a:blip>
          <a:srcRect b="0" l="0" r="0" t="0"/>
          <a:stretch/>
        </p:blipFill>
        <p:spPr>
          <a:xfrm>
            <a:off x="368443" y="345922"/>
            <a:ext cx="8407113" cy="4534422"/>
          </a:xfrm>
          <a:prstGeom prst="rect">
            <a:avLst/>
          </a:prstGeom>
          <a:noFill/>
          <a:ln>
            <a:noFill/>
          </a:ln>
        </p:spPr>
      </p:pic>
      <p:sp>
        <p:nvSpPr>
          <p:cNvPr id="267" name="Google Shape;267;p9"/>
          <p:cNvSpPr txBox="1"/>
          <p:nvPr/>
        </p:nvSpPr>
        <p:spPr>
          <a:xfrm>
            <a:off x="514350" y="1353608"/>
            <a:ext cx="3169781" cy="13239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Toutes les regions en developpment ont </a:t>
            </a:r>
            <a:r>
              <a:rPr b="1" i="0" lang="en" sz="1500" u="none" cap="none" strike="noStrike">
                <a:solidFill>
                  <a:srgbClr val="000000"/>
                </a:solidFill>
                <a:latin typeface="Open Sans"/>
                <a:ea typeface="Open Sans"/>
                <a:cs typeface="Open Sans"/>
                <a:sym typeface="Open Sans"/>
              </a:rPr>
              <a:t>atteint ou presque attaint la parité entre les genres</a:t>
            </a:r>
            <a:r>
              <a:rPr b="0" i="0" lang="en" sz="1500" u="none" cap="none" strike="noStrike">
                <a:solidFill>
                  <a:srgbClr val="000000"/>
                </a:solidFill>
                <a:latin typeface="Open Sans"/>
                <a:ea typeface="Open Sans"/>
                <a:cs typeface="Open Sans"/>
                <a:sym typeface="Open Sans"/>
              </a:rPr>
              <a:t> dans l’enseignement primaire</a:t>
            </a:r>
            <a:endParaRPr b="0" i="0" sz="700" u="none" cap="none" strike="noStrike">
              <a:solidFill>
                <a:srgbClr val="000000"/>
              </a:solidFill>
              <a:latin typeface="Arial"/>
              <a:ea typeface="Arial"/>
              <a:cs typeface="Arial"/>
              <a:sym typeface="Arial"/>
            </a:endParaRPr>
          </a:p>
        </p:txBody>
      </p:sp>
      <p:sp>
        <p:nvSpPr>
          <p:cNvPr id="268" name="Google Shape;268;p9"/>
          <p:cNvSpPr txBox="1"/>
          <p:nvPr/>
        </p:nvSpPr>
        <p:spPr>
          <a:xfrm>
            <a:off x="4673097" y="2905125"/>
            <a:ext cx="1873821" cy="15906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1" i="0" lang="en" sz="1500" u="none" cap="none" strike="noStrike">
                <a:solidFill>
                  <a:srgbClr val="000000"/>
                </a:solidFill>
                <a:latin typeface="Open Sans"/>
                <a:ea typeface="Open Sans"/>
                <a:cs typeface="Open Sans"/>
                <a:sym typeface="Open Sans"/>
              </a:rPr>
              <a:t>70 jeunes femmes pour 100 jeunes hommes</a:t>
            </a:r>
            <a:r>
              <a:rPr b="0" i="0" lang="en" sz="1500" u="none" cap="none" strike="noStrike">
                <a:solidFill>
                  <a:srgbClr val="000000"/>
                </a:solidFill>
                <a:latin typeface="Open Sans"/>
                <a:ea typeface="Open Sans"/>
                <a:cs typeface="Open Sans"/>
                <a:sym typeface="Open Sans"/>
              </a:rPr>
              <a:t> finissent leurs études secondaires dans les pays à failble revenu</a:t>
            </a:r>
            <a:endParaRPr b="0" i="0" sz="700" u="none" cap="none" strike="noStrike">
              <a:solidFill>
                <a:srgbClr val="000000"/>
              </a:solidFill>
              <a:latin typeface="Arial"/>
              <a:ea typeface="Arial"/>
              <a:cs typeface="Arial"/>
              <a:sym typeface="Arial"/>
            </a:endParaRPr>
          </a:p>
        </p:txBody>
      </p:sp>
      <p:sp>
        <p:nvSpPr>
          <p:cNvPr id="269" name="Google Shape;269;p9"/>
          <p:cNvSpPr txBox="1"/>
          <p:nvPr/>
        </p:nvSpPr>
        <p:spPr>
          <a:xfrm>
            <a:off x="514350" y="428625"/>
            <a:ext cx="3502087" cy="771525"/>
          </a:xfrm>
          <a:prstGeom prst="rect">
            <a:avLst/>
          </a:prstGeom>
          <a:noFill/>
          <a:ln>
            <a:noFill/>
          </a:ln>
        </p:spPr>
        <p:txBody>
          <a:bodyPr anchorCtr="0" anchor="t" bIns="0" lIns="0" spcFirstLastPara="1" rIns="0" wrap="square" tIns="0">
            <a:noAutofit/>
          </a:bodyPr>
          <a:lstStyle/>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Éducation</a:t>
            </a:r>
            <a:endParaRPr b="0" i="0" sz="4500" u="none" cap="none" strike="noStrike">
              <a:solidFill>
                <a:srgbClr val="000000"/>
              </a:solidFill>
              <a:latin typeface="Arial"/>
              <a:ea typeface="Arial"/>
              <a:cs typeface="Arial"/>
              <a:sym typeface="Arial"/>
            </a:endParaRPr>
          </a:p>
        </p:txBody>
      </p:sp>
      <p:pic>
        <p:nvPicPr>
          <p:cNvPr id="270" name="Google Shape;270;p9"/>
          <p:cNvPicPr preferRelativeResize="0"/>
          <p:nvPr/>
        </p:nvPicPr>
        <p:blipFill rotWithShape="1">
          <a:blip r:embed="rId4">
            <a:alphaModFix/>
          </a:blip>
          <a:srcRect b="0" l="0" r="0" t="0"/>
          <a:stretch/>
        </p:blipFill>
        <p:spPr>
          <a:xfrm>
            <a:off x="7297026" y="1877484"/>
            <a:ext cx="1332625" cy="2920094"/>
          </a:xfrm>
          <a:prstGeom prst="rect">
            <a:avLst/>
          </a:prstGeom>
          <a:noFill/>
          <a:ln>
            <a:noFill/>
          </a:ln>
        </p:spPr>
      </p:pic>
      <p:sp>
        <p:nvSpPr>
          <p:cNvPr id="271" name="Google Shape;271;p9"/>
          <p:cNvSpPr txBox="1"/>
          <p:nvPr/>
        </p:nvSpPr>
        <p:spPr>
          <a:xfrm>
            <a:off x="0" y="4968875"/>
            <a:ext cx="8114100" cy="174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000"/>
              <a:buFont typeface="Arial"/>
              <a:buNone/>
            </a:pPr>
            <a:r>
              <a:rPr b="0" i="0" lang="en" sz="1000" u="none" cap="none" strike="noStrike">
                <a:solidFill>
                  <a:srgbClr val="000000"/>
                </a:solidFill>
                <a:latin typeface="Open Sans Light"/>
                <a:ea typeface="Open Sans Light"/>
                <a:cs typeface="Open Sans Light"/>
                <a:sym typeface="Open Sans Light"/>
              </a:rPr>
              <a:t>source: https://www2.unwomen.org/fr/digital-library/multimedia/2015/9/infographic-gender-equality-where-are-we-today</a:t>
            </a:r>
            <a:endParaRPr b="0" i="0" sz="700" u="none" cap="none" strike="noStrike">
              <a:solidFill>
                <a:srgbClr val="000000"/>
              </a:solidFill>
              <a:latin typeface="Arial"/>
              <a:ea typeface="Arial"/>
              <a:cs typeface="Arial"/>
              <a:sym typeface="Arial"/>
            </a:endParaRPr>
          </a:p>
        </p:txBody>
      </p:sp>
      <p:sp>
        <p:nvSpPr>
          <p:cNvPr id="272" name="Google Shape;272;p9"/>
          <p:cNvSpPr txBox="1"/>
          <p:nvPr/>
        </p:nvSpPr>
        <p:spPr>
          <a:xfrm>
            <a:off x="3922989" y="1514475"/>
            <a:ext cx="3374037" cy="10572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Mais </a:t>
            </a:r>
            <a:r>
              <a:rPr b="1" i="0" lang="en" sz="1500" u="none" cap="none" strike="noStrike">
                <a:solidFill>
                  <a:srgbClr val="000000"/>
                </a:solidFill>
                <a:latin typeface="Open Sans"/>
                <a:ea typeface="Open Sans"/>
                <a:cs typeface="Open Sans"/>
                <a:sym typeface="Open Sans"/>
              </a:rPr>
              <a:t>la disparité entre les genres s’accentue</a:t>
            </a:r>
            <a:r>
              <a:rPr b="0" i="0" lang="en" sz="1500" u="none" cap="none" strike="noStrike">
                <a:solidFill>
                  <a:srgbClr val="000000"/>
                </a:solidFill>
                <a:latin typeface="Open Sans"/>
                <a:ea typeface="Open Sans"/>
                <a:cs typeface="Open Sans"/>
                <a:sym typeface="Open Sans"/>
              </a:rPr>
              <a:t> dans l’enseignement secondaire et supérieur dans de nombreux pays</a:t>
            </a:r>
            <a:endParaRPr b="0" i="0" sz="700" u="none" cap="none" strike="noStrike">
              <a:solidFill>
                <a:srgbClr val="000000"/>
              </a:solidFill>
              <a:latin typeface="Arial"/>
              <a:ea typeface="Arial"/>
              <a:cs typeface="Arial"/>
              <a:sym typeface="Arial"/>
            </a:endParaRPr>
          </a:p>
        </p:txBody>
      </p:sp>
      <p:grpSp>
        <p:nvGrpSpPr>
          <p:cNvPr id="273" name="Google Shape;273;p9"/>
          <p:cNvGrpSpPr/>
          <p:nvPr/>
        </p:nvGrpSpPr>
        <p:grpSpPr>
          <a:xfrm>
            <a:off x="514350" y="3256232"/>
            <a:ext cx="3597839" cy="1372918"/>
            <a:chOff x="0" y="0"/>
            <a:chExt cx="9594237" cy="3661114"/>
          </a:xfrm>
        </p:grpSpPr>
        <p:sp>
          <p:nvSpPr>
            <p:cNvPr id="274" name="Google Shape;274;p9"/>
            <p:cNvSpPr/>
            <p:nvPr/>
          </p:nvSpPr>
          <p:spPr>
            <a:xfrm>
              <a:off x="1433778" y="0"/>
              <a:ext cx="7905122" cy="3138655"/>
            </a:xfrm>
            <a:custGeom>
              <a:rect b="b" l="l" r="r" t="t"/>
              <a:pathLst>
                <a:path extrusionOk="0" h="4089400" w="10299700">
                  <a:moveTo>
                    <a:pt x="0" y="0"/>
                  </a:moveTo>
                  <a:lnTo>
                    <a:pt x="12700" y="0"/>
                  </a:lnTo>
                  <a:lnTo>
                    <a:pt x="12700" y="4089400"/>
                  </a:lnTo>
                  <a:lnTo>
                    <a:pt x="0" y="4089400"/>
                  </a:lnTo>
                  <a:close/>
                  <a:moveTo>
                    <a:pt x="2571750" y="0"/>
                  </a:moveTo>
                  <a:lnTo>
                    <a:pt x="2584450" y="0"/>
                  </a:lnTo>
                  <a:lnTo>
                    <a:pt x="2584450" y="4089400"/>
                  </a:lnTo>
                  <a:lnTo>
                    <a:pt x="2571750" y="4089400"/>
                  </a:lnTo>
                  <a:close/>
                  <a:moveTo>
                    <a:pt x="5143500" y="0"/>
                  </a:moveTo>
                  <a:lnTo>
                    <a:pt x="5156200" y="0"/>
                  </a:lnTo>
                  <a:lnTo>
                    <a:pt x="5156200" y="4089400"/>
                  </a:lnTo>
                  <a:lnTo>
                    <a:pt x="5143500" y="4089400"/>
                  </a:lnTo>
                  <a:close/>
                  <a:moveTo>
                    <a:pt x="7715250" y="0"/>
                  </a:moveTo>
                  <a:lnTo>
                    <a:pt x="7727950" y="0"/>
                  </a:lnTo>
                  <a:lnTo>
                    <a:pt x="7727950" y="4089400"/>
                  </a:lnTo>
                  <a:lnTo>
                    <a:pt x="7715250" y="4089400"/>
                  </a:lnTo>
                  <a:close/>
                  <a:moveTo>
                    <a:pt x="10287000" y="0"/>
                  </a:moveTo>
                  <a:lnTo>
                    <a:pt x="10299700" y="0"/>
                  </a:lnTo>
                  <a:lnTo>
                    <a:pt x="10299700" y="4089400"/>
                  </a:lnTo>
                  <a:lnTo>
                    <a:pt x="10287000" y="4089400"/>
                  </a:lnTo>
                  <a:close/>
                </a:path>
              </a:pathLst>
            </a:custGeom>
            <a:solidFill>
              <a:srgbClr val="000000">
                <a:alpha val="23529"/>
              </a:srgbClr>
            </a:solidFill>
            <a:ln>
              <a:noFill/>
            </a:ln>
          </p:spPr>
        </p:sp>
        <p:sp>
          <p:nvSpPr>
            <p:cNvPr id="275" name="Google Shape;275;p9"/>
            <p:cNvSpPr txBox="1"/>
            <p:nvPr/>
          </p:nvSpPr>
          <p:spPr>
            <a:xfrm>
              <a:off x="1351915" y="3237463"/>
              <a:ext cx="173473" cy="423651"/>
            </a:xfrm>
            <a:prstGeom prst="rect">
              <a:avLst/>
            </a:prstGeom>
            <a:noFill/>
            <a:ln>
              <a:noFill/>
            </a:ln>
          </p:spPr>
          <p:txBody>
            <a:bodyPr anchorCtr="0" anchor="t" bIns="0" lIns="0" spcFirstLastPara="1" rIns="0" wrap="square" tIns="0">
              <a:noAutofit/>
            </a:bodyPr>
            <a:lstStyle/>
            <a:p>
              <a:pPr indent="0" lvl="0" marL="0" marR="0" rtl="0" algn="ctr">
                <a:lnSpc>
                  <a:spcPct val="139956"/>
                </a:lnSpc>
                <a:spcBef>
                  <a:spcPts val="0"/>
                </a:spcBef>
                <a:spcAft>
                  <a:spcPts val="0"/>
                </a:spcAft>
                <a:buClr>
                  <a:srgbClr val="000000"/>
                </a:buClr>
                <a:buSzPts val="900"/>
                <a:buFont typeface="Arial"/>
                <a:buNone/>
              </a:pPr>
              <a:r>
                <a:rPr b="0" i="0" lang="en" sz="900" u="none" cap="none" strike="noStrike">
                  <a:solidFill>
                    <a:srgbClr val="000000"/>
                  </a:solidFill>
                  <a:latin typeface="Arimo"/>
                  <a:ea typeface="Arimo"/>
                  <a:cs typeface="Arimo"/>
                  <a:sym typeface="Arimo"/>
                </a:rPr>
                <a:t>0</a:t>
              </a:r>
              <a:endParaRPr b="0" i="0" sz="700" u="none" cap="none" strike="noStrike">
                <a:solidFill>
                  <a:srgbClr val="000000"/>
                </a:solidFill>
                <a:latin typeface="Arial"/>
                <a:ea typeface="Arial"/>
                <a:cs typeface="Arial"/>
                <a:sym typeface="Arial"/>
              </a:endParaRPr>
            </a:p>
          </p:txBody>
        </p:sp>
        <p:sp>
          <p:nvSpPr>
            <p:cNvPr id="276" name="Google Shape;276;p9"/>
            <p:cNvSpPr txBox="1"/>
            <p:nvPr/>
          </p:nvSpPr>
          <p:spPr>
            <a:xfrm>
              <a:off x="3239023" y="3237463"/>
              <a:ext cx="346946" cy="423651"/>
            </a:xfrm>
            <a:prstGeom prst="rect">
              <a:avLst/>
            </a:prstGeom>
            <a:noFill/>
            <a:ln>
              <a:noFill/>
            </a:ln>
          </p:spPr>
          <p:txBody>
            <a:bodyPr anchorCtr="0" anchor="t" bIns="0" lIns="0" spcFirstLastPara="1" rIns="0" wrap="square" tIns="0">
              <a:noAutofit/>
            </a:bodyPr>
            <a:lstStyle/>
            <a:p>
              <a:pPr indent="0" lvl="0" marL="0" marR="0" rtl="0" algn="ctr">
                <a:lnSpc>
                  <a:spcPct val="139956"/>
                </a:lnSpc>
                <a:spcBef>
                  <a:spcPts val="0"/>
                </a:spcBef>
                <a:spcAft>
                  <a:spcPts val="0"/>
                </a:spcAft>
                <a:buClr>
                  <a:srgbClr val="000000"/>
                </a:buClr>
                <a:buSzPts val="900"/>
                <a:buFont typeface="Arial"/>
                <a:buNone/>
              </a:pPr>
              <a:r>
                <a:rPr b="0" i="0" lang="en" sz="900" u="none" cap="none" strike="noStrike">
                  <a:solidFill>
                    <a:srgbClr val="000000"/>
                  </a:solidFill>
                  <a:latin typeface="Arimo"/>
                  <a:ea typeface="Arimo"/>
                  <a:cs typeface="Arimo"/>
                  <a:sym typeface="Arimo"/>
                </a:rPr>
                <a:t>25</a:t>
              </a:r>
              <a:endParaRPr b="0" i="0" sz="700" u="none" cap="none" strike="noStrike">
                <a:solidFill>
                  <a:srgbClr val="000000"/>
                </a:solidFill>
                <a:latin typeface="Arial"/>
                <a:ea typeface="Arial"/>
                <a:cs typeface="Arial"/>
                <a:sym typeface="Arial"/>
              </a:endParaRPr>
            </a:p>
          </p:txBody>
        </p:sp>
        <p:sp>
          <p:nvSpPr>
            <p:cNvPr id="277" name="Google Shape;277;p9"/>
            <p:cNvSpPr txBox="1"/>
            <p:nvPr/>
          </p:nvSpPr>
          <p:spPr>
            <a:xfrm>
              <a:off x="5212867" y="3237463"/>
              <a:ext cx="346946" cy="423651"/>
            </a:xfrm>
            <a:prstGeom prst="rect">
              <a:avLst/>
            </a:prstGeom>
            <a:noFill/>
            <a:ln>
              <a:noFill/>
            </a:ln>
          </p:spPr>
          <p:txBody>
            <a:bodyPr anchorCtr="0" anchor="t" bIns="0" lIns="0" spcFirstLastPara="1" rIns="0" wrap="square" tIns="0">
              <a:noAutofit/>
            </a:bodyPr>
            <a:lstStyle/>
            <a:p>
              <a:pPr indent="0" lvl="0" marL="0" marR="0" rtl="0" algn="ctr">
                <a:lnSpc>
                  <a:spcPct val="139956"/>
                </a:lnSpc>
                <a:spcBef>
                  <a:spcPts val="0"/>
                </a:spcBef>
                <a:spcAft>
                  <a:spcPts val="0"/>
                </a:spcAft>
                <a:buClr>
                  <a:srgbClr val="000000"/>
                </a:buClr>
                <a:buSzPts val="900"/>
                <a:buFont typeface="Arial"/>
                <a:buNone/>
              </a:pPr>
              <a:r>
                <a:rPr b="0" i="0" lang="en" sz="900" u="none" cap="none" strike="noStrike">
                  <a:solidFill>
                    <a:srgbClr val="000000"/>
                  </a:solidFill>
                  <a:latin typeface="Arimo"/>
                  <a:ea typeface="Arimo"/>
                  <a:cs typeface="Arimo"/>
                  <a:sym typeface="Arimo"/>
                </a:rPr>
                <a:t>50</a:t>
              </a:r>
              <a:endParaRPr b="0" i="0" sz="700" u="none" cap="none" strike="noStrike">
                <a:solidFill>
                  <a:srgbClr val="000000"/>
                </a:solidFill>
                <a:latin typeface="Arial"/>
                <a:ea typeface="Arial"/>
                <a:cs typeface="Arial"/>
                <a:sym typeface="Arial"/>
              </a:endParaRPr>
            </a:p>
          </p:txBody>
        </p:sp>
        <p:sp>
          <p:nvSpPr>
            <p:cNvPr id="278" name="Google Shape;278;p9"/>
            <p:cNvSpPr txBox="1"/>
            <p:nvPr/>
          </p:nvSpPr>
          <p:spPr>
            <a:xfrm>
              <a:off x="7186710" y="3237463"/>
              <a:ext cx="346946" cy="423651"/>
            </a:xfrm>
            <a:prstGeom prst="rect">
              <a:avLst/>
            </a:prstGeom>
            <a:noFill/>
            <a:ln>
              <a:noFill/>
            </a:ln>
          </p:spPr>
          <p:txBody>
            <a:bodyPr anchorCtr="0" anchor="t" bIns="0" lIns="0" spcFirstLastPara="1" rIns="0" wrap="square" tIns="0">
              <a:noAutofit/>
            </a:bodyPr>
            <a:lstStyle/>
            <a:p>
              <a:pPr indent="0" lvl="0" marL="0" marR="0" rtl="0" algn="ctr">
                <a:lnSpc>
                  <a:spcPct val="139956"/>
                </a:lnSpc>
                <a:spcBef>
                  <a:spcPts val="0"/>
                </a:spcBef>
                <a:spcAft>
                  <a:spcPts val="0"/>
                </a:spcAft>
                <a:buClr>
                  <a:srgbClr val="000000"/>
                </a:buClr>
                <a:buSzPts val="900"/>
                <a:buFont typeface="Arial"/>
                <a:buNone/>
              </a:pPr>
              <a:r>
                <a:rPr b="0" i="0" lang="en" sz="900" u="none" cap="none" strike="noStrike">
                  <a:solidFill>
                    <a:srgbClr val="000000"/>
                  </a:solidFill>
                  <a:latin typeface="Arimo"/>
                  <a:ea typeface="Arimo"/>
                  <a:cs typeface="Arimo"/>
                  <a:sym typeface="Arimo"/>
                </a:rPr>
                <a:t>75</a:t>
              </a:r>
              <a:endParaRPr b="0" i="0" sz="700" u="none" cap="none" strike="noStrike">
                <a:solidFill>
                  <a:srgbClr val="000000"/>
                </a:solidFill>
                <a:latin typeface="Arial"/>
                <a:ea typeface="Arial"/>
                <a:cs typeface="Arial"/>
                <a:sym typeface="Arial"/>
              </a:endParaRPr>
            </a:p>
          </p:txBody>
        </p:sp>
        <p:sp>
          <p:nvSpPr>
            <p:cNvPr id="279" name="Google Shape;279;p9"/>
            <p:cNvSpPr txBox="1"/>
            <p:nvPr/>
          </p:nvSpPr>
          <p:spPr>
            <a:xfrm>
              <a:off x="9073818" y="3237463"/>
              <a:ext cx="520419" cy="423651"/>
            </a:xfrm>
            <a:prstGeom prst="rect">
              <a:avLst/>
            </a:prstGeom>
            <a:noFill/>
            <a:ln>
              <a:noFill/>
            </a:ln>
          </p:spPr>
          <p:txBody>
            <a:bodyPr anchorCtr="0" anchor="t" bIns="0" lIns="0" spcFirstLastPara="1" rIns="0" wrap="square" tIns="0">
              <a:noAutofit/>
            </a:bodyPr>
            <a:lstStyle/>
            <a:p>
              <a:pPr indent="0" lvl="0" marL="0" marR="0" rtl="0" algn="ctr">
                <a:lnSpc>
                  <a:spcPct val="139956"/>
                </a:lnSpc>
                <a:spcBef>
                  <a:spcPts val="0"/>
                </a:spcBef>
                <a:spcAft>
                  <a:spcPts val="0"/>
                </a:spcAft>
                <a:buClr>
                  <a:srgbClr val="000000"/>
                </a:buClr>
                <a:buSzPts val="900"/>
                <a:buFont typeface="Arial"/>
                <a:buNone/>
              </a:pPr>
              <a:r>
                <a:rPr b="0" i="0" lang="en" sz="900" u="none" cap="none" strike="noStrike">
                  <a:solidFill>
                    <a:srgbClr val="000000"/>
                  </a:solidFill>
                  <a:latin typeface="Arimo"/>
                  <a:ea typeface="Arimo"/>
                  <a:cs typeface="Arimo"/>
                  <a:sym typeface="Arimo"/>
                </a:rPr>
                <a:t>100</a:t>
              </a:r>
              <a:endParaRPr b="0" i="0" sz="700" u="none" cap="none" strike="noStrike">
                <a:solidFill>
                  <a:srgbClr val="000000"/>
                </a:solidFill>
                <a:latin typeface="Arial"/>
                <a:ea typeface="Arial"/>
                <a:cs typeface="Arial"/>
                <a:sym typeface="Arial"/>
              </a:endParaRPr>
            </a:p>
          </p:txBody>
        </p:sp>
        <p:sp>
          <p:nvSpPr>
            <p:cNvPr id="280" name="Google Shape;280;p9"/>
            <p:cNvSpPr txBox="1"/>
            <p:nvPr/>
          </p:nvSpPr>
          <p:spPr>
            <a:xfrm>
              <a:off x="86813" y="465797"/>
              <a:ext cx="1195881" cy="423651"/>
            </a:xfrm>
            <a:prstGeom prst="rect">
              <a:avLst/>
            </a:prstGeom>
            <a:noFill/>
            <a:ln>
              <a:noFill/>
            </a:ln>
          </p:spPr>
          <p:txBody>
            <a:bodyPr anchorCtr="0" anchor="t" bIns="0" lIns="0" spcFirstLastPara="1" rIns="0" wrap="square" tIns="0">
              <a:noAutofit/>
            </a:bodyPr>
            <a:lstStyle/>
            <a:p>
              <a:pPr indent="0" lvl="0" marL="0" marR="0" rtl="0" algn="r">
                <a:lnSpc>
                  <a:spcPct val="139956"/>
                </a:lnSpc>
                <a:spcBef>
                  <a:spcPts val="0"/>
                </a:spcBef>
                <a:spcAft>
                  <a:spcPts val="0"/>
                </a:spcAft>
                <a:buClr>
                  <a:srgbClr val="000000"/>
                </a:buClr>
                <a:buSzPts val="900"/>
                <a:buFont typeface="Arial"/>
                <a:buNone/>
              </a:pPr>
              <a:r>
                <a:rPr b="0" i="0" lang="en" sz="900" u="none" cap="none" strike="noStrike">
                  <a:solidFill>
                    <a:srgbClr val="000000"/>
                  </a:solidFill>
                  <a:latin typeface="Arimo"/>
                  <a:ea typeface="Arimo"/>
                  <a:cs typeface="Arimo"/>
                  <a:sym typeface="Arimo"/>
                </a:rPr>
                <a:t>femmes </a:t>
              </a:r>
              <a:endParaRPr b="0" i="0" sz="700" u="none" cap="none" strike="noStrike">
                <a:solidFill>
                  <a:srgbClr val="000000"/>
                </a:solidFill>
                <a:latin typeface="Arial"/>
                <a:ea typeface="Arial"/>
                <a:cs typeface="Arial"/>
                <a:sym typeface="Arial"/>
              </a:endParaRPr>
            </a:p>
          </p:txBody>
        </p:sp>
        <p:sp>
          <p:nvSpPr>
            <p:cNvPr id="281" name="Google Shape;281;p9"/>
            <p:cNvSpPr txBox="1"/>
            <p:nvPr/>
          </p:nvSpPr>
          <p:spPr>
            <a:xfrm>
              <a:off x="0" y="2192057"/>
              <a:ext cx="1282694" cy="423651"/>
            </a:xfrm>
            <a:prstGeom prst="rect">
              <a:avLst/>
            </a:prstGeom>
            <a:noFill/>
            <a:ln>
              <a:noFill/>
            </a:ln>
          </p:spPr>
          <p:txBody>
            <a:bodyPr anchorCtr="0" anchor="t" bIns="0" lIns="0" spcFirstLastPara="1" rIns="0" wrap="square" tIns="0">
              <a:noAutofit/>
            </a:bodyPr>
            <a:lstStyle/>
            <a:p>
              <a:pPr indent="0" lvl="0" marL="0" marR="0" rtl="0" algn="r">
                <a:lnSpc>
                  <a:spcPct val="139956"/>
                </a:lnSpc>
                <a:spcBef>
                  <a:spcPts val="0"/>
                </a:spcBef>
                <a:spcAft>
                  <a:spcPts val="0"/>
                </a:spcAft>
                <a:buClr>
                  <a:srgbClr val="000000"/>
                </a:buClr>
                <a:buSzPts val="900"/>
                <a:buFont typeface="Arial"/>
                <a:buNone/>
              </a:pPr>
              <a:r>
                <a:rPr b="0" i="0" lang="en" sz="900" u="none" cap="none" strike="noStrike">
                  <a:solidFill>
                    <a:srgbClr val="000000"/>
                  </a:solidFill>
                  <a:latin typeface="Arimo"/>
                  <a:ea typeface="Arimo"/>
                  <a:cs typeface="Arimo"/>
                  <a:sym typeface="Arimo"/>
                </a:rPr>
                <a:t>hommes </a:t>
              </a:r>
              <a:endParaRPr b="0" i="0" sz="700" u="none" cap="none" strike="noStrike">
                <a:solidFill>
                  <a:srgbClr val="000000"/>
                </a:solidFill>
                <a:latin typeface="Arial"/>
                <a:ea typeface="Arial"/>
                <a:cs typeface="Arial"/>
                <a:sym typeface="Arial"/>
              </a:endParaRPr>
            </a:p>
          </p:txBody>
        </p:sp>
        <p:grpSp>
          <p:nvGrpSpPr>
            <p:cNvPr id="282" name="Google Shape;282;p9"/>
            <p:cNvGrpSpPr/>
            <p:nvPr/>
          </p:nvGrpSpPr>
          <p:grpSpPr>
            <a:xfrm>
              <a:off x="1438652" y="0"/>
              <a:ext cx="7900248" cy="3138655"/>
              <a:chOff x="0" y="0"/>
              <a:chExt cx="10293350" cy="4089400"/>
            </a:xfrm>
          </p:grpSpPr>
          <p:sp>
            <p:nvSpPr>
              <p:cNvPr id="283" name="Google Shape;283;p9"/>
              <p:cNvSpPr/>
              <p:nvPr/>
            </p:nvSpPr>
            <p:spPr>
              <a:xfrm>
                <a:off x="0" y="0"/>
                <a:ext cx="7207250" cy="1840230"/>
              </a:xfrm>
              <a:custGeom>
                <a:rect b="b" l="l" r="r" t="t"/>
                <a:pathLst>
                  <a:path extrusionOk="0" h="1840230" w="7207250">
                    <a:moveTo>
                      <a:pt x="0" y="0"/>
                    </a:moveTo>
                    <a:lnTo>
                      <a:pt x="7060032" y="0"/>
                    </a:lnTo>
                    <a:lnTo>
                      <a:pt x="7060032" y="0"/>
                    </a:lnTo>
                    <a:cubicBezTo>
                      <a:pt x="7141339" y="0"/>
                      <a:pt x="7207250" y="65912"/>
                      <a:pt x="7207250" y="147218"/>
                    </a:cubicBezTo>
                    <a:lnTo>
                      <a:pt x="7207250" y="1693012"/>
                    </a:lnTo>
                    <a:cubicBezTo>
                      <a:pt x="7207250" y="1774318"/>
                      <a:pt x="7141339" y="1840230"/>
                      <a:pt x="7060032" y="1840230"/>
                    </a:cubicBezTo>
                    <a:lnTo>
                      <a:pt x="0" y="1840230"/>
                    </a:lnTo>
                    <a:close/>
                  </a:path>
                </a:pathLst>
              </a:custGeom>
              <a:solidFill>
                <a:srgbClr val="7E999E"/>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9"/>
              <p:cNvSpPr/>
              <p:nvPr/>
            </p:nvSpPr>
            <p:spPr>
              <a:xfrm>
                <a:off x="0" y="2249170"/>
                <a:ext cx="10293350" cy="1840230"/>
              </a:xfrm>
              <a:custGeom>
                <a:rect b="b" l="l" r="r" t="t"/>
                <a:pathLst>
                  <a:path extrusionOk="0" h="1840230" w="10293350">
                    <a:moveTo>
                      <a:pt x="0" y="0"/>
                    </a:moveTo>
                    <a:lnTo>
                      <a:pt x="10146132" y="0"/>
                    </a:lnTo>
                    <a:cubicBezTo>
                      <a:pt x="10227439" y="0"/>
                      <a:pt x="10293350" y="65912"/>
                      <a:pt x="10293350" y="147218"/>
                    </a:cubicBezTo>
                    <a:lnTo>
                      <a:pt x="10293350" y="1693011"/>
                    </a:lnTo>
                    <a:cubicBezTo>
                      <a:pt x="10293350" y="1774318"/>
                      <a:pt x="10227439" y="1840230"/>
                      <a:pt x="10146132" y="1840230"/>
                    </a:cubicBezTo>
                    <a:lnTo>
                      <a:pt x="0" y="1840230"/>
                    </a:lnTo>
                    <a:close/>
                  </a:path>
                </a:pathLst>
              </a:custGeom>
              <a:solidFill>
                <a:srgbClr val="7E999E"/>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g80ce20bf91_0_61"/>
          <p:cNvPicPr preferRelativeResize="0"/>
          <p:nvPr/>
        </p:nvPicPr>
        <p:blipFill rotWithShape="1">
          <a:blip r:embed="rId3">
            <a:alphaModFix/>
          </a:blip>
          <a:srcRect b="0" l="0" r="0" t="0"/>
          <a:stretch/>
        </p:blipFill>
        <p:spPr>
          <a:xfrm>
            <a:off x="461473" y="751950"/>
            <a:ext cx="7977101" cy="4391551"/>
          </a:xfrm>
          <a:prstGeom prst="rect">
            <a:avLst/>
          </a:prstGeom>
          <a:noFill/>
          <a:ln>
            <a:noFill/>
          </a:ln>
        </p:spPr>
      </p:pic>
      <p:pic>
        <p:nvPicPr>
          <p:cNvPr id="64" name="Google Shape;64;g80ce20bf91_0_61"/>
          <p:cNvPicPr preferRelativeResize="0"/>
          <p:nvPr/>
        </p:nvPicPr>
        <p:blipFill rotWithShape="1">
          <a:blip r:embed="rId4">
            <a:alphaModFix/>
          </a:blip>
          <a:srcRect b="91456" l="44250" r="0" t="689"/>
          <a:stretch/>
        </p:blipFill>
        <p:spPr>
          <a:xfrm>
            <a:off x="5351782" y="0"/>
            <a:ext cx="3462610" cy="6900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65"/>
          <p:cNvSpPr/>
          <p:nvPr/>
        </p:nvSpPr>
        <p:spPr>
          <a:xfrm>
            <a:off x="311550" y="1432209"/>
            <a:ext cx="8520600" cy="2589286"/>
          </a:xfrm>
          <a:prstGeom prst="roundRect">
            <a:avLst>
              <a:gd fmla="val 14284"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65"/>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000">
                <a:latin typeface="Arial"/>
                <a:ea typeface="Arial"/>
                <a:cs typeface="Arial"/>
                <a:sym typeface="Arial"/>
              </a:rPr>
              <a:t>Education</a:t>
            </a:r>
            <a:endParaRPr b="0" sz="4000">
              <a:latin typeface="Arial"/>
              <a:ea typeface="Arial"/>
              <a:cs typeface="Arial"/>
              <a:sym typeface="Arial"/>
            </a:endParaRPr>
          </a:p>
        </p:txBody>
      </p:sp>
      <p:sp>
        <p:nvSpPr>
          <p:cNvPr id="291" name="Google Shape;291;p65"/>
          <p:cNvSpPr txBox="1"/>
          <p:nvPr>
            <p:ph idx="1" type="body"/>
          </p:nvPr>
        </p:nvSpPr>
        <p:spPr>
          <a:xfrm>
            <a:off x="515488" y="1629442"/>
            <a:ext cx="8298000" cy="2270766"/>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All developing regions have attained or nearly attained equal levels of education between the sexes in primary education.</a:t>
            </a:r>
            <a:endParaRPr>
              <a:solidFill>
                <a:srgbClr val="000000"/>
              </a:solidFill>
              <a:latin typeface="Arial"/>
              <a:ea typeface="Arial"/>
              <a:cs typeface="Arial"/>
              <a:sym typeface="Arial"/>
            </a:endParaRPr>
          </a:p>
          <a:p>
            <a:pPr indent="0" lvl="0" marL="0" rtl="0" algn="l">
              <a:lnSpc>
                <a:spcPct val="115000"/>
              </a:lnSpc>
              <a:spcBef>
                <a:spcPts val="1600"/>
              </a:spcBef>
              <a:spcAft>
                <a:spcPts val="0"/>
              </a:spcAft>
              <a:buSzPts val="1800"/>
              <a:buNone/>
            </a:pPr>
            <a:r>
              <a:rPr lang="en">
                <a:solidFill>
                  <a:srgbClr val="000000"/>
                </a:solidFill>
                <a:latin typeface="Arial"/>
                <a:ea typeface="Arial"/>
                <a:cs typeface="Arial"/>
                <a:sym typeface="Arial"/>
              </a:rPr>
              <a:t>However, there is a high disparity between the sexes in secondary and further education in numerous countries.</a:t>
            </a:r>
            <a:endParaRPr>
              <a:solidFill>
                <a:srgbClr val="000000"/>
              </a:solidFill>
              <a:latin typeface="Arial"/>
              <a:ea typeface="Arial"/>
              <a:cs typeface="Arial"/>
              <a:sym typeface="Arial"/>
            </a:endParaRPr>
          </a:p>
          <a:p>
            <a:pPr indent="0" lvl="0" marL="0" rtl="0" algn="l">
              <a:lnSpc>
                <a:spcPct val="115000"/>
              </a:lnSpc>
              <a:spcBef>
                <a:spcPts val="1600"/>
              </a:spcBef>
              <a:spcAft>
                <a:spcPts val="1600"/>
              </a:spcAft>
              <a:buSzPts val="1800"/>
              <a:buNone/>
            </a:pPr>
            <a:r>
              <a:rPr lang="en">
                <a:solidFill>
                  <a:srgbClr val="000000"/>
                </a:solidFill>
                <a:latin typeface="Arial"/>
                <a:ea typeface="Arial"/>
                <a:cs typeface="Arial"/>
                <a:sym typeface="Arial"/>
              </a:rPr>
              <a:t>A ratio of 70 girls to 100 boys in Sub-Saharan Africa are in further education.</a:t>
            </a:r>
            <a:endParaRPr>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0"/>
          <p:cNvSpPr/>
          <p:nvPr/>
        </p:nvSpPr>
        <p:spPr>
          <a:xfrm>
            <a:off x="337198" y="427148"/>
            <a:ext cx="8392500" cy="4453196"/>
          </a:xfrm>
          <a:prstGeom prst="roundRect">
            <a:avLst>
              <a:gd fmla="val 1192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0"/>
          <p:cNvSpPr txBox="1"/>
          <p:nvPr/>
        </p:nvSpPr>
        <p:spPr>
          <a:xfrm>
            <a:off x="4386584" y="2850947"/>
            <a:ext cx="2524622" cy="13239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Mais les femmes passent encore </a:t>
            </a:r>
            <a:r>
              <a:rPr b="1" i="0" lang="en" sz="1500" u="none" cap="none" strike="noStrike">
                <a:solidFill>
                  <a:srgbClr val="000000"/>
                </a:solidFill>
                <a:latin typeface="Open Sans"/>
                <a:ea typeface="Open Sans"/>
                <a:cs typeface="Open Sans"/>
                <a:sym typeface="Open Sans"/>
              </a:rPr>
              <a:t>16 millions d’heures par jour</a:t>
            </a:r>
            <a:r>
              <a:rPr b="0" i="0" lang="en" sz="1500" u="none" cap="none" strike="noStrike">
                <a:solidFill>
                  <a:srgbClr val="000000"/>
                </a:solidFill>
                <a:latin typeface="Open Sans"/>
                <a:ea typeface="Open Sans"/>
                <a:cs typeface="Open Sans"/>
                <a:sym typeface="Open Sans"/>
              </a:rPr>
              <a:t> à aller chercher de l’eau dans 25 pays subsahariens</a:t>
            </a:r>
            <a:endParaRPr b="0" i="0" sz="700" u="none" cap="none" strike="noStrike">
              <a:solidFill>
                <a:srgbClr val="000000"/>
              </a:solidFill>
              <a:latin typeface="Arial"/>
              <a:ea typeface="Arial"/>
              <a:cs typeface="Arial"/>
              <a:sym typeface="Arial"/>
            </a:endParaRPr>
          </a:p>
        </p:txBody>
      </p:sp>
      <p:grpSp>
        <p:nvGrpSpPr>
          <p:cNvPr id="298" name="Google Shape;298;p10"/>
          <p:cNvGrpSpPr/>
          <p:nvPr/>
        </p:nvGrpSpPr>
        <p:grpSpPr>
          <a:xfrm>
            <a:off x="514350" y="2112774"/>
            <a:ext cx="3872235" cy="2516376"/>
            <a:chOff x="0" y="-38100"/>
            <a:chExt cx="10325959" cy="6710336"/>
          </a:xfrm>
        </p:grpSpPr>
        <p:sp>
          <p:nvSpPr>
            <p:cNvPr id="299" name="Google Shape;299;p10"/>
            <p:cNvSpPr txBox="1"/>
            <p:nvPr/>
          </p:nvSpPr>
          <p:spPr>
            <a:xfrm>
              <a:off x="2417463" y="6337769"/>
              <a:ext cx="2372549" cy="334467"/>
            </a:xfrm>
            <a:prstGeom prst="rect">
              <a:avLst/>
            </a:prstGeom>
            <a:noFill/>
            <a:ln>
              <a:noFill/>
            </a:ln>
          </p:spPr>
          <p:txBody>
            <a:bodyPr anchorCtr="0" anchor="t" bIns="0" lIns="0" spcFirstLastPara="1" rIns="0" wrap="square" tIns="0">
              <a:noAutofit/>
            </a:bodyPr>
            <a:lstStyle/>
            <a:p>
              <a:pPr indent="0" lvl="0" marL="0" marR="0" rtl="0" algn="ctr">
                <a:lnSpc>
                  <a:spcPct val="14002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femmes</a:t>
              </a:r>
              <a:endParaRPr b="0" i="0" sz="700" u="none" cap="none" strike="noStrike">
                <a:solidFill>
                  <a:srgbClr val="000000"/>
                </a:solidFill>
                <a:latin typeface="Arial"/>
                <a:ea typeface="Arial"/>
                <a:cs typeface="Arial"/>
                <a:sym typeface="Arial"/>
              </a:endParaRPr>
            </a:p>
          </p:txBody>
        </p:sp>
        <p:sp>
          <p:nvSpPr>
            <p:cNvPr id="300" name="Google Shape;300;p10"/>
            <p:cNvSpPr txBox="1"/>
            <p:nvPr/>
          </p:nvSpPr>
          <p:spPr>
            <a:xfrm>
              <a:off x="5185436" y="6337769"/>
              <a:ext cx="2372549" cy="334467"/>
            </a:xfrm>
            <a:prstGeom prst="rect">
              <a:avLst/>
            </a:prstGeom>
            <a:noFill/>
            <a:ln>
              <a:noFill/>
            </a:ln>
          </p:spPr>
          <p:txBody>
            <a:bodyPr anchorCtr="0" anchor="t" bIns="0" lIns="0" spcFirstLastPara="1" rIns="0" wrap="square" tIns="0">
              <a:noAutofit/>
            </a:bodyPr>
            <a:lstStyle/>
            <a:p>
              <a:pPr indent="0" lvl="0" marL="0" marR="0" rtl="0" algn="ctr">
                <a:lnSpc>
                  <a:spcPct val="14002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hommes</a:t>
              </a:r>
              <a:endParaRPr b="0" i="0" sz="700" u="none" cap="none" strike="noStrike">
                <a:solidFill>
                  <a:srgbClr val="000000"/>
                </a:solidFill>
                <a:latin typeface="Arial"/>
                <a:ea typeface="Arial"/>
                <a:cs typeface="Arial"/>
                <a:sym typeface="Arial"/>
              </a:endParaRPr>
            </a:p>
          </p:txBody>
        </p:sp>
        <p:sp>
          <p:nvSpPr>
            <p:cNvPr id="301" name="Google Shape;301;p10"/>
            <p:cNvSpPr txBox="1"/>
            <p:nvPr/>
          </p:nvSpPr>
          <p:spPr>
            <a:xfrm>
              <a:off x="7953410" y="6337769"/>
              <a:ext cx="2372549" cy="334467"/>
            </a:xfrm>
            <a:prstGeom prst="rect">
              <a:avLst/>
            </a:prstGeom>
            <a:noFill/>
            <a:ln>
              <a:noFill/>
            </a:ln>
          </p:spPr>
          <p:txBody>
            <a:bodyPr anchorCtr="0" anchor="t" bIns="0" lIns="0" spcFirstLastPara="1" rIns="0" wrap="square" tIns="0">
              <a:noAutofit/>
            </a:bodyPr>
            <a:lstStyle/>
            <a:p>
              <a:pPr indent="0" lvl="0" marL="0" marR="0" rtl="0" algn="ctr">
                <a:lnSpc>
                  <a:spcPct val="14002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enfants</a:t>
              </a:r>
              <a:endParaRPr b="0" i="0" sz="700" u="none" cap="none" strike="noStrike">
                <a:solidFill>
                  <a:srgbClr val="000000"/>
                </a:solidFill>
                <a:latin typeface="Arial"/>
                <a:ea typeface="Arial"/>
                <a:cs typeface="Arial"/>
                <a:sym typeface="Arial"/>
              </a:endParaRPr>
            </a:p>
          </p:txBody>
        </p:sp>
        <p:grpSp>
          <p:nvGrpSpPr>
            <p:cNvPr id="302" name="Google Shape;302;p10"/>
            <p:cNvGrpSpPr/>
            <p:nvPr/>
          </p:nvGrpSpPr>
          <p:grpSpPr>
            <a:xfrm>
              <a:off x="2417463" y="144242"/>
              <a:ext cx="7908496" cy="6109454"/>
              <a:chOff x="0" y="-6350"/>
              <a:chExt cx="12742541" cy="9843841"/>
            </a:xfrm>
          </p:grpSpPr>
          <p:sp>
            <p:nvSpPr>
              <p:cNvPr id="303" name="Google Shape;303;p10"/>
              <p:cNvSpPr/>
              <p:nvPr/>
            </p:nvSpPr>
            <p:spPr>
              <a:xfrm>
                <a:off x="0" y="-6350"/>
                <a:ext cx="12742541" cy="12700"/>
              </a:xfrm>
              <a:custGeom>
                <a:rect b="b" l="l" r="r" t="t"/>
                <a:pathLst>
                  <a:path extrusionOk="0" h="12700" w="12742541">
                    <a:moveTo>
                      <a:pt x="0" y="0"/>
                    </a:moveTo>
                    <a:lnTo>
                      <a:pt x="12742541" y="0"/>
                    </a:lnTo>
                    <a:lnTo>
                      <a:pt x="12742541" y="12700"/>
                    </a:lnTo>
                    <a:lnTo>
                      <a:pt x="0" y="12700"/>
                    </a:lnTo>
                    <a:close/>
                  </a:path>
                </a:pathLst>
              </a:custGeom>
              <a:solidFill>
                <a:srgbClr val="000000"/>
              </a:solidFill>
              <a:ln>
                <a:noFill/>
              </a:ln>
            </p:spPr>
          </p:sp>
          <p:sp>
            <p:nvSpPr>
              <p:cNvPr id="304" name="Google Shape;304;p10"/>
              <p:cNvSpPr/>
              <p:nvPr/>
            </p:nvSpPr>
            <p:spPr>
              <a:xfrm>
                <a:off x="0" y="2451435"/>
                <a:ext cx="12742541" cy="12700"/>
              </a:xfrm>
              <a:custGeom>
                <a:rect b="b" l="l" r="r" t="t"/>
                <a:pathLst>
                  <a:path extrusionOk="0" h="12700" w="12742541">
                    <a:moveTo>
                      <a:pt x="0" y="0"/>
                    </a:moveTo>
                    <a:lnTo>
                      <a:pt x="12742541" y="0"/>
                    </a:lnTo>
                    <a:lnTo>
                      <a:pt x="12742541" y="12700"/>
                    </a:lnTo>
                    <a:lnTo>
                      <a:pt x="0" y="12700"/>
                    </a:lnTo>
                    <a:close/>
                  </a:path>
                </a:pathLst>
              </a:custGeom>
              <a:solidFill>
                <a:srgbClr val="000000"/>
              </a:solidFill>
              <a:ln>
                <a:noFill/>
              </a:ln>
            </p:spPr>
          </p:sp>
          <p:sp>
            <p:nvSpPr>
              <p:cNvPr id="305" name="Google Shape;305;p10"/>
              <p:cNvSpPr/>
              <p:nvPr/>
            </p:nvSpPr>
            <p:spPr>
              <a:xfrm>
                <a:off x="0" y="4909221"/>
                <a:ext cx="12742541" cy="12700"/>
              </a:xfrm>
              <a:custGeom>
                <a:rect b="b" l="l" r="r" t="t"/>
                <a:pathLst>
                  <a:path extrusionOk="0" h="12700" w="12742541">
                    <a:moveTo>
                      <a:pt x="0" y="0"/>
                    </a:moveTo>
                    <a:lnTo>
                      <a:pt x="12742541" y="0"/>
                    </a:lnTo>
                    <a:lnTo>
                      <a:pt x="12742541" y="12700"/>
                    </a:lnTo>
                    <a:lnTo>
                      <a:pt x="0" y="12700"/>
                    </a:lnTo>
                    <a:close/>
                  </a:path>
                </a:pathLst>
              </a:custGeom>
              <a:solidFill>
                <a:srgbClr val="000000"/>
              </a:solidFill>
              <a:ln>
                <a:noFill/>
              </a:ln>
            </p:spPr>
          </p:sp>
          <p:sp>
            <p:nvSpPr>
              <p:cNvPr id="306" name="Google Shape;306;p10"/>
              <p:cNvSpPr/>
              <p:nvPr/>
            </p:nvSpPr>
            <p:spPr>
              <a:xfrm>
                <a:off x="0" y="7367005"/>
                <a:ext cx="12742541" cy="12700"/>
              </a:xfrm>
              <a:custGeom>
                <a:rect b="b" l="l" r="r" t="t"/>
                <a:pathLst>
                  <a:path extrusionOk="0" h="12700" w="12742541">
                    <a:moveTo>
                      <a:pt x="0" y="0"/>
                    </a:moveTo>
                    <a:lnTo>
                      <a:pt x="12742541" y="0"/>
                    </a:lnTo>
                    <a:lnTo>
                      <a:pt x="12742541" y="12700"/>
                    </a:lnTo>
                    <a:lnTo>
                      <a:pt x="0" y="12700"/>
                    </a:lnTo>
                    <a:close/>
                  </a:path>
                </a:pathLst>
              </a:custGeom>
              <a:solidFill>
                <a:srgbClr val="000000"/>
              </a:solidFill>
              <a:ln>
                <a:noFill/>
              </a:ln>
            </p:spPr>
          </p:sp>
          <p:sp>
            <p:nvSpPr>
              <p:cNvPr id="307" name="Google Shape;307;p10"/>
              <p:cNvSpPr/>
              <p:nvPr/>
            </p:nvSpPr>
            <p:spPr>
              <a:xfrm>
                <a:off x="0" y="9824791"/>
                <a:ext cx="12742541" cy="12700"/>
              </a:xfrm>
              <a:custGeom>
                <a:rect b="b" l="l" r="r" t="t"/>
                <a:pathLst>
                  <a:path extrusionOk="0" h="12700" w="12742541">
                    <a:moveTo>
                      <a:pt x="0" y="0"/>
                    </a:moveTo>
                    <a:lnTo>
                      <a:pt x="12742541" y="0"/>
                    </a:lnTo>
                    <a:lnTo>
                      <a:pt x="12742541" y="12700"/>
                    </a:lnTo>
                    <a:lnTo>
                      <a:pt x="0" y="12700"/>
                    </a:lnTo>
                    <a:close/>
                  </a:path>
                </a:pathLst>
              </a:custGeom>
              <a:solidFill>
                <a:srgbClr val="000000"/>
              </a:solidFill>
              <a:ln>
                <a:noFill/>
              </a:ln>
            </p:spPr>
          </p:sp>
        </p:grpSp>
        <p:sp>
          <p:nvSpPr>
            <p:cNvPr id="308" name="Google Shape;308;p10"/>
            <p:cNvSpPr txBox="1"/>
            <p:nvPr/>
          </p:nvSpPr>
          <p:spPr>
            <a:xfrm>
              <a:off x="0" y="-38100"/>
              <a:ext cx="2291349" cy="334467"/>
            </a:xfrm>
            <a:prstGeom prst="rect">
              <a:avLst/>
            </a:prstGeom>
            <a:noFill/>
            <a:ln>
              <a:noFill/>
            </a:ln>
          </p:spPr>
          <p:txBody>
            <a:bodyPr anchorCtr="0" anchor="t" bIns="0" lIns="0" spcFirstLastPara="1" rIns="0" wrap="square" tIns="0">
              <a:noAutofit/>
            </a:bodyPr>
            <a:lstStyle/>
            <a:p>
              <a:pPr indent="0" lvl="0" marL="0" marR="0" rtl="0" algn="r">
                <a:lnSpc>
                  <a:spcPct val="14002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20 millions d'heures </a:t>
              </a:r>
              <a:endParaRPr b="0" i="0" sz="700" u="none" cap="none" strike="noStrike">
                <a:solidFill>
                  <a:srgbClr val="000000"/>
                </a:solidFill>
                <a:latin typeface="Arial"/>
                <a:ea typeface="Arial"/>
                <a:cs typeface="Arial"/>
                <a:sym typeface="Arial"/>
              </a:endParaRPr>
            </a:p>
          </p:txBody>
        </p:sp>
        <p:sp>
          <p:nvSpPr>
            <p:cNvPr id="309" name="Google Shape;309;p10"/>
            <p:cNvSpPr txBox="1"/>
            <p:nvPr/>
          </p:nvSpPr>
          <p:spPr>
            <a:xfrm>
              <a:off x="0" y="1487293"/>
              <a:ext cx="2291349" cy="334467"/>
            </a:xfrm>
            <a:prstGeom prst="rect">
              <a:avLst/>
            </a:prstGeom>
            <a:noFill/>
            <a:ln>
              <a:noFill/>
            </a:ln>
          </p:spPr>
          <p:txBody>
            <a:bodyPr anchorCtr="0" anchor="t" bIns="0" lIns="0" spcFirstLastPara="1" rIns="0" wrap="square" tIns="0">
              <a:noAutofit/>
            </a:bodyPr>
            <a:lstStyle/>
            <a:p>
              <a:pPr indent="0" lvl="0" marL="0" marR="0" rtl="0" algn="r">
                <a:lnSpc>
                  <a:spcPct val="14002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15 millions d'heures </a:t>
              </a:r>
              <a:endParaRPr b="0" i="0" sz="700" u="none" cap="none" strike="noStrike">
                <a:solidFill>
                  <a:srgbClr val="000000"/>
                </a:solidFill>
                <a:latin typeface="Arial"/>
                <a:ea typeface="Arial"/>
                <a:cs typeface="Arial"/>
                <a:sym typeface="Arial"/>
              </a:endParaRPr>
            </a:p>
          </p:txBody>
        </p:sp>
        <p:sp>
          <p:nvSpPr>
            <p:cNvPr id="310" name="Google Shape;310;p10"/>
            <p:cNvSpPr txBox="1"/>
            <p:nvPr/>
          </p:nvSpPr>
          <p:spPr>
            <a:xfrm>
              <a:off x="0" y="3012686"/>
              <a:ext cx="2291349" cy="334467"/>
            </a:xfrm>
            <a:prstGeom prst="rect">
              <a:avLst/>
            </a:prstGeom>
            <a:noFill/>
            <a:ln>
              <a:noFill/>
            </a:ln>
          </p:spPr>
          <p:txBody>
            <a:bodyPr anchorCtr="0" anchor="t" bIns="0" lIns="0" spcFirstLastPara="1" rIns="0" wrap="square" tIns="0">
              <a:noAutofit/>
            </a:bodyPr>
            <a:lstStyle/>
            <a:p>
              <a:pPr indent="0" lvl="0" marL="0" marR="0" rtl="0" algn="r">
                <a:lnSpc>
                  <a:spcPct val="14002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10 millions d'heures </a:t>
              </a:r>
              <a:endParaRPr b="0" i="0" sz="700" u="none" cap="none" strike="noStrike">
                <a:solidFill>
                  <a:srgbClr val="000000"/>
                </a:solidFill>
                <a:latin typeface="Arial"/>
                <a:ea typeface="Arial"/>
                <a:cs typeface="Arial"/>
                <a:sym typeface="Arial"/>
              </a:endParaRPr>
            </a:p>
          </p:txBody>
        </p:sp>
        <p:sp>
          <p:nvSpPr>
            <p:cNvPr id="311" name="Google Shape;311;p10"/>
            <p:cNvSpPr txBox="1"/>
            <p:nvPr/>
          </p:nvSpPr>
          <p:spPr>
            <a:xfrm>
              <a:off x="140277" y="4538079"/>
              <a:ext cx="2151073" cy="334467"/>
            </a:xfrm>
            <a:prstGeom prst="rect">
              <a:avLst/>
            </a:prstGeom>
            <a:noFill/>
            <a:ln>
              <a:noFill/>
            </a:ln>
          </p:spPr>
          <p:txBody>
            <a:bodyPr anchorCtr="0" anchor="t" bIns="0" lIns="0" spcFirstLastPara="1" rIns="0" wrap="square" tIns="0">
              <a:noAutofit/>
            </a:bodyPr>
            <a:lstStyle/>
            <a:p>
              <a:pPr indent="0" lvl="0" marL="0" marR="0" rtl="0" algn="r">
                <a:lnSpc>
                  <a:spcPct val="14002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5 millions d'heures </a:t>
              </a:r>
              <a:endParaRPr b="0" i="0" sz="700" u="none" cap="none" strike="noStrike">
                <a:solidFill>
                  <a:srgbClr val="000000"/>
                </a:solidFill>
                <a:latin typeface="Arial"/>
                <a:ea typeface="Arial"/>
                <a:cs typeface="Arial"/>
                <a:sym typeface="Arial"/>
              </a:endParaRPr>
            </a:p>
          </p:txBody>
        </p:sp>
        <p:sp>
          <p:nvSpPr>
            <p:cNvPr id="312" name="Google Shape;312;p10"/>
            <p:cNvSpPr txBox="1"/>
            <p:nvPr/>
          </p:nvSpPr>
          <p:spPr>
            <a:xfrm>
              <a:off x="140277" y="6063472"/>
              <a:ext cx="2151073" cy="334467"/>
            </a:xfrm>
            <a:prstGeom prst="rect">
              <a:avLst/>
            </a:prstGeom>
            <a:noFill/>
            <a:ln>
              <a:noFill/>
            </a:ln>
          </p:spPr>
          <p:txBody>
            <a:bodyPr anchorCtr="0" anchor="t" bIns="0" lIns="0" spcFirstLastPara="1" rIns="0" wrap="square" tIns="0">
              <a:noAutofit/>
            </a:bodyPr>
            <a:lstStyle/>
            <a:p>
              <a:pPr indent="0" lvl="0" marL="0" marR="0" rtl="0" algn="r">
                <a:lnSpc>
                  <a:spcPct val="140026"/>
                </a:lnSpc>
                <a:spcBef>
                  <a:spcPts val="0"/>
                </a:spcBef>
                <a:spcAft>
                  <a:spcPts val="0"/>
                </a:spcAft>
                <a:buClr>
                  <a:srgbClr val="000000"/>
                </a:buClr>
                <a:buSzPts val="700"/>
                <a:buFont typeface="Arial"/>
                <a:buNone/>
              </a:pPr>
              <a:r>
                <a:rPr b="0" i="0" lang="en" sz="700" u="none" cap="none" strike="noStrike">
                  <a:solidFill>
                    <a:srgbClr val="000000"/>
                  </a:solidFill>
                  <a:latin typeface="Arimo"/>
                  <a:ea typeface="Arimo"/>
                  <a:cs typeface="Arimo"/>
                  <a:sym typeface="Arimo"/>
                </a:rPr>
                <a:t>0 millions d'heures </a:t>
              </a:r>
              <a:endParaRPr b="0" i="0" sz="700" u="none" cap="none" strike="noStrike">
                <a:solidFill>
                  <a:srgbClr val="000000"/>
                </a:solidFill>
                <a:latin typeface="Arial"/>
                <a:ea typeface="Arial"/>
                <a:cs typeface="Arial"/>
                <a:sym typeface="Arial"/>
              </a:endParaRPr>
            </a:p>
          </p:txBody>
        </p:sp>
        <p:grpSp>
          <p:nvGrpSpPr>
            <p:cNvPr id="313" name="Google Shape;313;p10"/>
            <p:cNvGrpSpPr/>
            <p:nvPr/>
          </p:nvGrpSpPr>
          <p:grpSpPr>
            <a:xfrm>
              <a:off x="2417463" y="1364556"/>
              <a:ext cx="7908496" cy="4885199"/>
              <a:chOff x="0" y="1959878"/>
              <a:chExt cx="12742541" cy="7871263"/>
            </a:xfrm>
          </p:grpSpPr>
          <p:sp>
            <p:nvSpPr>
              <p:cNvPr id="314" name="Google Shape;314;p10"/>
              <p:cNvSpPr/>
              <p:nvPr/>
            </p:nvSpPr>
            <p:spPr>
              <a:xfrm>
                <a:off x="0" y="1959878"/>
                <a:ext cx="3822762" cy="7871263"/>
              </a:xfrm>
              <a:custGeom>
                <a:rect b="b" l="l" r="r" t="t"/>
                <a:pathLst>
                  <a:path extrusionOk="0" h="7871263" w="3822762">
                    <a:moveTo>
                      <a:pt x="0" y="7871263"/>
                    </a:moveTo>
                    <a:lnTo>
                      <a:pt x="0" y="305821"/>
                    </a:lnTo>
                    <a:cubicBezTo>
                      <a:pt x="0" y="136921"/>
                      <a:pt x="136921" y="0"/>
                      <a:pt x="305821" y="0"/>
                    </a:cubicBezTo>
                    <a:lnTo>
                      <a:pt x="3516941" y="0"/>
                    </a:lnTo>
                    <a:cubicBezTo>
                      <a:pt x="3685841" y="0"/>
                      <a:pt x="3822762" y="136921"/>
                      <a:pt x="3822762" y="305821"/>
                    </a:cubicBezTo>
                    <a:lnTo>
                      <a:pt x="3822762" y="7871263"/>
                    </a:lnTo>
                    <a:close/>
                  </a:path>
                </a:pathLst>
              </a:custGeom>
              <a:solidFill>
                <a:srgbClr val="436EBE"/>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0"/>
              <p:cNvSpPr/>
              <p:nvPr/>
            </p:nvSpPr>
            <p:spPr>
              <a:xfrm>
                <a:off x="4459889" y="6875449"/>
                <a:ext cx="3822762" cy="2955692"/>
              </a:xfrm>
              <a:custGeom>
                <a:rect b="b" l="l" r="r" t="t"/>
                <a:pathLst>
                  <a:path extrusionOk="0" h="2955692" w="3822762">
                    <a:moveTo>
                      <a:pt x="0" y="2955692"/>
                    </a:moveTo>
                    <a:lnTo>
                      <a:pt x="0" y="305820"/>
                    </a:lnTo>
                    <a:cubicBezTo>
                      <a:pt x="0" y="136920"/>
                      <a:pt x="136921" y="0"/>
                      <a:pt x="305821" y="0"/>
                    </a:cubicBezTo>
                    <a:lnTo>
                      <a:pt x="3516941" y="0"/>
                    </a:lnTo>
                    <a:cubicBezTo>
                      <a:pt x="3685842" y="0"/>
                      <a:pt x="3822762" y="136920"/>
                      <a:pt x="3822762" y="305820"/>
                    </a:cubicBezTo>
                    <a:lnTo>
                      <a:pt x="3822762" y="2955692"/>
                    </a:lnTo>
                    <a:close/>
                  </a:path>
                </a:pathLst>
              </a:custGeom>
              <a:solidFill>
                <a:srgbClr val="436EBE"/>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0"/>
              <p:cNvSpPr/>
              <p:nvPr/>
            </p:nvSpPr>
            <p:spPr>
              <a:xfrm>
                <a:off x="8919778" y="7858563"/>
                <a:ext cx="3822763" cy="1972578"/>
              </a:xfrm>
              <a:custGeom>
                <a:rect b="b" l="l" r="r" t="t"/>
                <a:pathLst>
                  <a:path extrusionOk="0" h="1972578" w="3822763">
                    <a:moveTo>
                      <a:pt x="0" y="1972578"/>
                    </a:moveTo>
                    <a:lnTo>
                      <a:pt x="0" y="305821"/>
                    </a:lnTo>
                    <a:cubicBezTo>
                      <a:pt x="0" y="224712"/>
                      <a:pt x="32221" y="146925"/>
                      <a:pt x="89573" y="89573"/>
                    </a:cubicBezTo>
                    <a:cubicBezTo>
                      <a:pt x="146926" y="32220"/>
                      <a:pt x="224713" y="0"/>
                      <a:pt x="305822" y="0"/>
                    </a:cubicBezTo>
                    <a:lnTo>
                      <a:pt x="3516942" y="0"/>
                    </a:lnTo>
                    <a:cubicBezTo>
                      <a:pt x="3685842" y="0"/>
                      <a:pt x="3822763" y="136920"/>
                      <a:pt x="3822763" y="305821"/>
                    </a:cubicBezTo>
                    <a:lnTo>
                      <a:pt x="3822763" y="1972578"/>
                    </a:lnTo>
                    <a:close/>
                  </a:path>
                </a:pathLst>
              </a:custGeom>
              <a:solidFill>
                <a:srgbClr val="436EBE"/>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17" name="Google Shape;317;p10"/>
          <p:cNvSpPr txBox="1"/>
          <p:nvPr/>
        </p:nvSpPr>
        <p:spPr>
          <a:xfrm>
            <a:off x="514350" y="428625"/>
            <a:ext cx="6396856" cy="771525"/>
          </a:xfrm>
          <a:prstGeom prst="rect">
            <a:avLst/>
          </a:prstGeom>
          <a:noFill/>
          <a:ln>
            <a:noFill/>
          </a:ln>
        </p:spPr>
        <p:txBody>
          <a:bodyPr anchorCtr="0" anchor="t" bIns="0" lIns="0" spcFirstLastPara="1" rIns="0" wrap="square" tIns="0">
            <a:noAutofit/>
          </a:bodyPr>
          <a:lstStyle/>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Accès à l’eau potable</a:t>
            </a:r>
            <a:endParaRPr b="0" i="0" sz="700" u="none" cap="none" strike="noStrike">
              <a:solidFill>
                <a:srgbClr val="000000"/>
              </a:solidFill>
              <a:latin typeface="Arial"/>
              <a:ea typeface="Arial"/>
              <a:cs typeface="Arial"/>
              <a:sym typeface="Arial"/>
            </a:endParaRPr>
          </a:p>
        </p:txBody>
      </p:sp>
      <p:pic>
        <p:nvPicPr>
          <p:cNvPr id="318" name="Google Shape;318;p10"/>
          <p:cNvPicPr preferRelativeResize="0"/>
          <p:nvPr/>
        </p:nvPicPr>
        <p:blipFill rotWithShape="1">
          <a:blip r:embed="rId3">
            <a:alphaModFix/>
          </a:blip>
          <a:srcRect b="0" l="0" r="0" t="0"/>
          <a:stretch/>
        </p:blipFill>
        <p:spPr>
          <a:xfrm>
            <a:off x="6911206" y="2256867"/>
            <a:ext cx="1718444" cy="2540710"/>
          </a:xfrm>
          <a:prstGeom prst="rect">
            <a:avLst/>
          </a:prstGeom>
          <a:noFill/>
          <a:ln>
            <a:noFill/>
          </a:ln>
        </p:spPr>
      </p:pic>
      <p:pic>
        <p:nvPicPr>
          <p:cNvPr id="319" name="Google Shape;319;p10"/>
          <p:cNvPicPr preferRelativeResize="0"/>
          <p:nvPr/>
        </p:nvPicPr>
        <p:blipFill rotWithShape="1">
          <a:blip r:embed="rId4">
            <a:alphaModFix/>
          </a:blip>
          <a:srcRect b="0" l="0" r="0" t="0"/>
          <a:stretch/>
        </p:blipFill>
        <p:spPr>
          <a:xfrm>
            <a:off x="7641326" y="1877484"/>
            <a:ext cx="514153" cy="577110"/>
          </a:xfrm>
          <a:prstGeom prst="rect">
            <a:avLst/>
          </a:prstGeom>
          <a:noFill/>
          <a:ln>
            <a:noFill/>
          </a:ln>
        </p:spPr>
      </p:pic>
      <p:sp>
        <p:nvSpPr>
          <p:cNvPr id="320" name="Google Shape;320;p10"/>
          <p:cNvSpPr txBox="1"/>
          <p:nvPr/>
        </p:nvSpPr>
        <p:spPr>
          <a:xfrm>
            <a:off x="2712017" y="1353612"/>
            <a:ext cx="4304400" cy="5238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À travers le monde, </a:t>
            </a:r>
            <a:r>
              <a:rPr b="1" i="0" lang="en" sz="1500" u="none" cap="none" strike="noStrike">
                <a:solidFill>
                  <a:srgbClr val="000000"/>
                </a:solidFill>
                <a:latin typeface="Open Sans"/>
                <a:ea typeface="Open Sans"/>
                <a:cs typeface="Open Sans"/>
                <a:sym typeface="Open Sans"/>
              </a:rPr>
              <a:t>7 personnes sur 10</a:t>
            </a:r>
            <a:r>
              <a:rPr b="0" i="0" lang="en" sz="1500" u="none" cap="none" strike="noStrike">
                <a:solidFill>
                  <a:srgbClr val="000000"/>
                </a:solidFill>
                <a:latin typeface="Open Sans"/>
                <a:ea typeface="Open Sans"/>
                <a:cs typeface="Open Sans"/>
                <a:sym typeface="Open Sans"/>
              </a:rPr>
              <a:t> disposent facilement d’eau potable à domicile</a:t>
            </a:r>
            <a:endParaRPr b="0" i="0" sz="700" u="none" cap="none" strike="noStrike">
              <a:solidFill>
                <a:srgbClr val="000000"/>
              </a:solidFill>
              <a:latin typeface="Arial"/>
              <a:ea typeface="Arial"/>
              <a:cs typeface="Arial"/>
              <a:sym typeface="Arial"/>
            </a:endParaRPr>
          </a:p>
        </p:txBody>
      </p:sp>
      <p:sp>
        <p:nvSpPr>
          <p:cNvPr id="321" name="Google Shape;321;p10"/>
          <p:cNvSpPr txBox="1"/>
          <p:nvPr/>
        </p:nvSpPr>
        <p:spPr>
          <a:xfrm>
            <a:off x="0" y="4968875"/>
            <a:ext cx="8542200" cy="174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000"/>
              <a:buFont typeface="Arial"/>
              <a:buNone/>
            </a:pPr>
            <a:r>
              <a:rPr b="0" i="0" lang="en" sz="1000" u="none" cap="none" strike="noStrike">
                <a:solidFill>
                  <a:srgbClr val="000000"/>
                </a:solidFill>
                <a:latin typeface="Open Sans Light"/>
                <a:ea typeface="Open Sans Light"/>
                <a:cs typeface="Open Sans Light"/>
                <a:sym typeface="Open Sans Light"/>
              </a:rPr>
              <a:t>source: https://www2.unwomen.org/fr/digital-library/multimedia/2015/9/infographic-gender-equality-where-are-we-today</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73"/>
          <p:cNvSpPr/>
          <p:nvPr/>
        </p:nvSpPr>
        <p:spPr>
          <a:xfrm>
            <a:off x="457199" y="1385299"/>
            <a:ext cx="8150825" cy="3481975"/>
          </a:xfrm>
          <a:prstGeom prst="roundRect">
            <a:avLst>
              <a:gd fmla="val 1257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7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000">
                <a:latin typeface="Arial"/>
                <a:ea typeface="Arial"/>
                <a:cs typeface="Arial"/>
                <a:sym typeface="Arial"/>
              </a:rPr>
              <a:t>Access to clean water </a:t>
            </a:r>
            <a:endParaRPr b="0" sz="4000">
              <a:latin typeface="Arial"/>
              <a:ea typeface="Arial"/>
              <a:cs typeface="Arial"/>
              <a:sym typeface="Arial"/>
            </a:endParaRPr>
          </a:p>
        </p:txBody>
      </p:sp>
      <p:sp>
        <p:nvSpPr>
          <p:cNvPr id="328" name="Google Shape;328;p73"/>
          <p:cNvSpPr txBox="1"/>
          <p:nvPr>
            <p:ph idx="1" type="body"/>
          </p:nvPr>
        </p:nvSpPr>
        <p:spPr>
          <a:xfrm>
            <a:off x="619125" y="1562075"/>
            <a:ext cx="8048625" cy="312112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2 billion people gained access to clean drinking water between 1990 and 2010.</a:t>
            </a:r>
            <a:endParaRPr>
              <a:solidFill>
                <a:srgbClr val="000000"/>
              </a:solidFill>
              <a:latin typeface="Arial"/>
              <a:ea typeface="Arial"/>
              <a:cs typeface="Arial"/>
              <a:sym typeface="Arial"/>
            </a:endParaRPr>
          </a:p>
          <a:p>
            <a:pPr indent="0" lvl="0" marL="0" rtl="0" algn="l">
              <a:lnSpc>
                <a:spcPct val="115000"/>
              </a:lnSpc>
              <a:spcBef>
                <a:spcPts val="1600"/>
              </a:spcBef>
              <a:spcAft>
                <a:spcPts val="0"/>
              </a:spcAft>
              <a:buSzPts val="1800"/>
              <a:buNone/>
            </a:pPr>
            <a:r>
              <a:rPr lang="en">
                <a:solidFill>
                  <a:srgbClr val="000000"/>
                </a:solidFill>
                <a:latin typeface="Arial"/>
                <a:ea typeface="Arial"/>
                <a:cs typeface="Arial"/>
                <a:sym typeface="Arial"/>
              </a:rPr>
              <a:t>But in 25 sub Saharan countries, women still spend 16 million hours per day going to fetch water. </a:t>
            </a:r>
            <a:endParaRPr>
              <a:solidFill>
                <a:srgbClr val="000000"/>
              </a:solidFill>
              <a:latin typeface="Arial"/>
              <a:ea typeface="Arial"/>
              <a:cs typeface="Arial"/>
              <a:sym typeface="Arial"/>
            </a:endParaRPr>
          </a:p>
          <a:p>
            <a:pPr indent="-285750" lvl="1" marL="742950" rtl="0" algn="l">
              <a:lnSpc>
                <a:spcPct val="115000"/>
              </a:lnSpc>
              <a:spcBef>
                <a:spcPts val="1600"/>
              </a:spcBef>
              <a:spcAft>
                <a:spcPts val="0"/>
              </a:spcAft>
              <a:buSzPts val="1400"/>
              <a:buChar char="○"/>
            </a:pPr>
            <a:r>
              <a:rPr lang="en">
                <a:solidFill>
                  <a:srgbClr val="000000"/>
                </a:solidFill>
                <a:latin typeface="Arial"/>
                <a:ea typeface="Arial"/>
                <a:cs typeface="Arial"/>
                <a:sym typeface="Arial"/>
              </a:rPr>
              <a:t>Women -16 million hours </a:t>
            </a:r>
            <a:endParaRPr>
              <a:solidFill>
                <a:srgbClr val="000000"/>
              </a:solidFill>
              <a:latin typeface="Arial"/>
              <a:ea typeface="Arial"/>
              <a:cs typeface="Arial"/>
              <a:sym typeface="Arial"/>
            </a:endParaRPr>
          </a:p>
          <a:p>
            <a:pPr indent="-285750" lvl="1" marL="742950" rtl="0" algn="l">
              <a:lnSpc>
                <a:spcPct val="115000"/>
              </a:lnSpc>
              <a:spcBef>
                <a:spcPts val="1600"/>
              </a:spcBef>
              <a:spcAft>
                <a:spcPts val="0"/>
              </a:spcAft>
              <a:buSzPts val="1400"/>
              <a:buChar char="○"/>
            </a:pPr>
            <a:r>
              <a:rPr lang="en">
                <a:solidFill>
                  <a:srgbClr val="000000"/>
                </a:solidFill>
                <a:latin typeface="Arial"/>
                <a:ea typeface="Arial"/>
                <a:cs typeface="Arial"/>
                <a:sym typeface="Arial"/>
              </a:rPr>
              <a:t>Men - 6 million hours</a:t>
            </a:r>
            <a:endParaRPr>
              <a:solidFill>
                <a:srgbClr val="000000"/>
              </a:solidFill>
              <a:latin typeface="Arial"/>
              <a:ea typeface="Arial"/>
              <a:cs typeface="Arial"/>
              <a:sym typeface="Arial"/>
            </a:endParaRPr>
          </a:p>
          <a:p>
            <a:pPr indent="-285750" lvl="1" marL="742950" rtl="0" algn="l">
              <a:lnSpc>
                <a:spcPct val="115000"/>
              </a:lnSpc>
              <a:spcBef>
                <a:spcPts val="1600"/>
              </a:spcBef>
              <a:spcAft>
                <a:spcPts val="1600"/>
              </a:spcAft>
              <a:buSzPts val="1400"/>
              <a:buChar char="○"/>
            </a:pPr>
            <a:r>
              <a:rPr lang="en">
                <a:solidFill>
                  <a:srgbClr val="000000"/>
                </a:solidFill>
                <a:latin typeface="Arial"/>
                <a:ea typeface="Arial"/>
                <a:cs typeface="Arial"/>
                <a:sym typeface="Arial"/>
              </a:rPr>
              <a:t>Children - 4 million hours </a:t>
            </a:r>
            <a:endParaRPr>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p:nvPr/>
        </p:nvSpPr>
        <p:spPr>
          <a:xfrm>
            <a:off x="337198" y="345921"/>
            <a:ext cx="8392500" cy="4622953"/>
          </a:xfrm>
          <a:prstGeom prst="roundRect">
            <a:avLst>
              <a:gd fmla="val 1192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1"/>
          <p:cNvSpPr txBox="1"/>
          <p:nvPr/>
        </p:nvSpPr>
        <p:spPr>
          <a:xfrm>
            <a:off x="4449166" y="1570330"/>
            <a:ext cx="2828357" cy="10572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Chez les adults, le taux d’alphabétisation a augmenté, passant à </a:t>
            </a:r>
            <a:r>
              <a:rPr b="1" i="0" lang="en" sz="1500" u="none" cap="none" strike="noStrike">
                <a:solidFill>
                  <a:srgbClr val="000000"/>
                </a:solidFill>
                <a:latin typeface="Open Sans"/>
                <a:ea typeface="Open Sans"/>
                <a:cs typeface="Open Sans"/>
                <a:sym typeface="Open Sans"/>
              </a:rPr>
              <a:t>86%</a:t>
            </a:r>
            <a:r>
              <a:rPr b="0" i="0" lang="en" sz="1500" u="none" cap="none" strike="noStrike">
                <a:solidFill>
                  <a:srgbClr val="000000"/>
                </a:solidFill>
                <a:latin typeface="Open Sans"/>
                <a:ea typeface="Open Sans"/>
                <a:cs typeface="Open Sans"/>
                <a:sym typeface="Open Sans"/>
              </a:rPr>
              <a:t> contre </a:t>
            </a:r>
            <a:r>
              <a:rPr b="1" i="0" lang="en" sz="1500" u="none" cap="none" strike="noStrike">
                <a:solidFill>
                  <a:srgbClr val="000000"/>
                </a:solidFill>
                <a:latin typeface="Open Sans"/>
                <a:ea typeface="Open Sans"/>
                <a:cs typeface="Open Sans"/>
                <a:sym typeface="Open Sans"/>
              </a:rPr>
              <a:t>76%</a:t>
            </a:r>
            <a:r>
              <a:rPr b="0" i="0" lang="en" sz="1500" u="none" cap="none" strike="noStrike">
                <a:solidFill>
                  <a:srgbClr val="000000"/>
                </a:solidFill>
                <a:latin typeface="Open Sans"/>
                <a:ea typeface="Open Sans"/>
                <a:cs typeface="Open Sans"/>
                <a:sym typeface="Open Sans"/>
              </a:rPr>
              <a:t> en 1990</a:t>
            </a:r>
            <a:endParaRPr b="0" i="0" sz="700" u="none" cap="none" strike="noStrike">
              <a:solidFill>
                <a:srgbClr val="000000"/>
              </a:solidFill>
              <a:latin typeface="Arial"/>
              <a:ea typeface="Arial"/>
              <a:cs typeface="Arial"/>
              <a:sym typeface="Arial"/>
            </a:endParaRPr>
          </a:p>
        </p:txBody>
      </p:sp>
      <p:sp>
        <p:nvSpPr>
          <p:cNvPr id="335" name="Google Shape;335;p11"/>
          <p:cNvSpPr txBox="1"/>
          <p:nvPr/>
        </p:nvSpPr>
        <p:spPr>
          <a:xfrm>
            <a:off x="4572000" y="2794605"/>
            <a:ext cx="2570914" cy="10572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Mais </a:t>
            </a:r>
            <a:r>
              <a:rPr b="1" i="0" lang="en" sz="1500" u="none" cap="none" strike="noStrike">
                <a:solidFill>
                  <a:srgbClr val="000000"/>
                </a:solidFill>
                <a:latin typeface="Open Sans"/>
                <a:ea typeface="Open Sans"/>
                <a:cs typeface="Open Sans"/>
                <a:sym typeface="Open Sans"/>
              </a:rPr>
              <a:t>les deux tiers des personnes</a:t>
            </a:r>
            <a:r>
              <a:rPr b="0" i="0" lang="en" sz="1500" u="none" cap="none" strike="noStrike">
                <a:solidFill>
                  <a:srgbClr val="000000"/>
                </a:solidFill>
                <a:latin typeface="Open Sans"/>
                <a:ea typeface="Open Sans"/>
                <a:cs typeface="Open Sans"/>
                <a:sym typeface="Open Sans"/>
              </a:rPr>
              <a:t> analphabètes dans le monde sont des femmes</a:t>
            </a:r>
            <a:endParaRPr b="0" i="0" sz="700" u="none" cap="none" strike="noStrike">
              <a:solidFill>
                <a:srgbClr val="000000"/>
              </a:solidFill>
              <a:latin typeface="Arial"/>
              <a:ea typeface="Arial"/>
              <a:cs typeface="Arial"/>
              <a:sym typeface="Arial"/>
            </a:endParaRPr>
          </a:p>
        </p:txBody>
      </p:sp>
      <p:sp>
        <p:nvSpPr>
          <p:cNvPr id="336" name="Google Shape;336;p11"/>
          <p:cNvSpPr txBox="1"/>
          <p:nvPr/>
        </p:nvSpPr>
        <p:spPr>
          <a:xfrm>
            <a:off x="514350" y="1334558"/>
            <a:ext cx="3618664" cy="10572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Taux d’alphabétisation des adults, 2018:</a:t>
            </a:r>
            <a:endParaRPr b="0" i="0" sz="7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86% monde</a:t>
            </a:r>
            <a:endParaRPr b="0" i="0" sz="7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71% hommes pays à failble revenu</a:t>
            </a:r>
            <a:endParaRPr b="0" i="0" sz="7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56% femmes pays à failble revenu</a:t>
            </a:r>
            <a:endParaRPr b="0" i="0" sz="700" u="none" cap="none" strike="noStrike">
              <a:solidFill>
                <a:srgbClr val="000000"/>
              </a:solidFill>
              <a:latin typeface="Arial"/>
              <a:ea typeface="Arial"/>
              <a:cs typeface="Arial"/>
              <a:sym typeface="Arial"/>
            </a:endParaRPr>
          </a:p>
        </p:txBody>
      </p:sp>
      <p:grpSp>
        <p:nvGrpSpPr>
          <p:cNvPr id="337" name="Google Shape;337;p11"/>
          <p:cNvGrpSpPr/>
          <p:nvPr/>
        </p:nvGrpSpPr>
        <p:grpSpPr>
          <a:xfrm>
            <a:off x="514350" y="2627605"/>
            <a:ext cx="3650616" cy="2001544"/>
            <a:chOff x="0" y="0"/>
            <a:chExt cx="9734975" cy="5337452"/>
          </a:xfrm>
        </p:grpSpPr>
        <p:sp>
          <p:nvSpPr>
            <p:cNvPr id="338" name="Google Shape;338;p11"/>
            <p:cNvSpPr/>
            <p:nvPr/>
          </p:nvSpPr>
          <p:spPr>
            <a:xfrm>
              <a:off x="1558987" y="0"/>
              <a:ext cx="7747572" cy="4769368"/>
            </a:xfrm>
            <a:custGeom>
              <a:rect b="b" l="l" r="r" t="t"/>
              <a:pathLst>
                <a:path extrusionOk="0" h="5715000" w="9283700">
                  <a:moveTo>
                    <a:pt x="0" y="0"/>
                  </a:moveTo>
                  <a:lnTo>
                    <a:pt x="12700" y="0"/>
                  </a:lnTo>
                  <a:lnTo>
                    <a:pt x="12700" y="5715000"/>
                  </a:lnTo>
                  <a:lnTo>
                    <a:pt x="0" y="5715000"/>
                  </a:lnTo>
                  <a:close/>
                  <a:moveTo>
                    <a:pt x="2317750" y="0"/>
                  </a:moveTo>
                  <a:lnTo>
                    <a:pt x="2330450" y="0"/>
                  </a:lnTo>
                  <a:lnTo>
                    <a:pt x="2330450" y="5715000"/>
                  </a:lnTo>
                  <a:lnTo>
                    <a:pt x="2317750" y="5715000"/>
                  </a:lnTo>
                  <a:close/>
                  <a:moveTo>
                    <a:pt x="4635500" y="0"/>
                  </a:moveTo>
                  <a:lnTo>
                    <a:pt x="4648200" y="0"/>
                  </a:lnTo>
                  <a:lnTo>
                    <a:pt x="4648200" y="5715000"/>
                  </a:lnTo>
                  <a:lnTo>
                    <a:pt x="4635500" y="5715000"/>
                  </a:lnTo>
                  <a:close/>
                  <a:moveTo>
                    <a:pt x="6953250" y="0"/>
                  </a:moveTo>
                  <a:lnTo>
                    <a:pt x="6965950" y="0"/>
                  </a:lnTo>
                  <a:lnTo>
                    <a:pt x="6965950" y="5715000"/>
                  </a:lnTo>
                  <a:lnTo>
                    <a:pt x="6953250" y="5715000"/>
                  </a:lnTo>
                  <a:close/>
                  <a:moveTo>
                    <a:pt x="9271000" y="0"/>
                  </a:moveTo>
                  <a:lnTo>
                    <a:pt x="9283700" y="0"/>
                  </a:lnTo>
                  <a:lnTo>
                    <a:pt x="9283700" y="5715000"/>
                  </a:lnTo>
                  <a:lnTo>
                    <a:pt x="9271000" y="5715000"/>
                  </a:lnTo>
                  <a:close/>
                </a:path>
              </a:pathLst>
            </a:custGeom>
            <a:solidFill>
              <a:srgbClr val="000000">
                <a:alpha val="23529"/>
              </a:srgbClr>
            </a:solidFill>
            <a:ln>
              <a:noFill/>
            </a:ln>
          </p:spPr>
        </p:sp>
        <p:sp>
          <p:nvSpPr>
            <p:cNvPr id="339" name="Google Shape;339;p11"/>
            <p:cNvSpPr txBox="1"/>
            <p:nvPr/>
          </p:nvSpPr>
          <p:spPr>
            <a:xfrm>
              <a:off x="1319194" y="4891320"/>
              <a:ext cx="490185" cy="446132"/>
            </a:xfrm>
            <a:prstGeom prst="rect">
              <a:avLst/>
            </a:prstGeom>
            <a:noFill/>
            <a:ln>
              <a:noFill/>
            </a:ln>
          </p:spPr>
          <p:txBody>
            <a:bodyPr anchorCtr="0" anchor="t" bIns="0" lIns="0" spcFirstLastPara="1" rIns="0" wrap="square" tIns="0">
              <a:noAutofit/>
            </a:bodyPr>
            <a:lstStyle/>
            <a:p>
              <a:pPr indent="0" lvl="0" marL="0" marR="0" rtl="0" algn="ctr">
                <a:lnSpc>
                  <a:spcPct val="140059"/>
                </a:lnSpc>
                <a:spcBef>
                  <a:spcPts val="0"/>
                </a:spcBef>
                <a:spcAft>
                  <a:spcPts val="0"/>
                </a:spcAft>
                <a:buClr>
                  <a:srgbClr val="000000"/>
                </a:buClr>
                <a:buSzPts val="1000"/>
                <a:buFont typeface="Arial"/>
                <a:buNone/>
              </a:pPr>
              <a:r>
                <a:rPr b="0" i="0" lang="en" sz="1000" u="none" cap="none" strike="noStrike">
                  <a:solidFill>
                    <a:srgbClr val="000000"/>
                  </a:solidFill>
                  <a:latin typeface="Arimo"/>
                  <a:ea typeface="Arimo"/>
                  <a:cs typeface="Arimo"/>
                  <a:sym typeface="Arimo"/>
                </a:rPr>
                <a:t>0%</a:t>
              </a:r>
              <a:endParaRPr b="0" i="0" sz="700" u="none" cap="none" strike="noStrike">
                <a:solidFill>
                  <a:srgbClr val="000000"/>
                </a:solidFill>
                <a:latin typeface="Arial"/>
                <a:ea typeface="Arial"/>
                <a:cs typeface="Arial"/>
                <a:sym typeface="Arial"/>
              </a:endParaRPr>
            </a:p>
          </p:txBody>
        </p:sp>
        <p:sp>
          <p:nvSpPr>
            <p:cNvPr id="340" name="Google Shape;340;p11"/>
            <p:cNvSpPr txBox="1"/>
            <p:nvPr/>
          </p:nvSpPr>
          <p:spPr>
            <a:xfrm>
              <a:off x="3159127" y="4891320"/>
              <a:ext cx="678807" cy="446132"/>
            </a:xfrm>
            <a:prstGeom prst="rect">
              <a:avLst/>
            </a:prstGeom>
            <a:noFill/>
            <a:ln>
              <a:noFill/>
            </a:ln>
          </p:spPr>
          <p:txBody>
            <a:bodyPr anchorCtr="0" anchor="t" bIns="0" lIns="0" spcFirstLastPara="1" rIns="0" wrap="square" tIns="0">
              <a:noAutofit/>
            </a:bodyPr>
            <a:lstStyle/>
            <a:p>
              <a:pPr indent="0" lvl="0" marL="0" marR="0" rtl="0" algn="ctr">
                <a:lnSpc>
                  <a:spcPct val="140059"/>
                </a:lnSpc>
                <a:spcBef>
                  <a:spcPts val="0"/>
                </a:spcBef>
                <a:spcAft>
                  <a:spcPts val="0"/>
                </a:spcAft>
                <a:buClr>
                  <a:srgbClr val="000000"/>
                </a:buClr>
                <a:buSzPts val="1000"/>
                <a:buFont typeface="Arial"/>
                <a:buNone/>
              </a:pPr>
              <a:r>
                <a:rPr b="0" i="0" lang="en" sz="1000" u="none" cap="none" strike="noStrike">
                  <a:solidFill>
                    <a:srgbClr val="000000"/>
                  </a:solidFill>
                  <a:latin typeface="Arimo"/>
                  <a:ea typeface="Arimo"/>
                  <a:cs typeface="Arimo"/>
                  <a:sym typeface="Arimo"/>
                </a:rPr>
                <a:t>25%</a:t>
              </a:r>
              <a:endParaRPr b="0" i="0" sz="700" u="none" cap="none" strike="noStrike">
                <a:solidFill>
                  <a:srgbClr val="000000"/>
                </a:solidFill>
                <a:latin typeface="Arial"/>
                <a:ea typeface="Arial"/>
                <a:cs typeface="Arial"/>
                <a:sym typeface="Arial"/>
              </a:endParaRPr>
            </a:p>
          </p:txBody>
        </p:sp>
        <p:sp>
          <p:nvSpPr>
            <p:cNvPr id="341" name="Google Shape;341;p11"/>
            <p:cNvSpPr txBox="1"/>
            <p:nvPr/>
          </p:nvSpPr>
          <p:spPr>
            <a:xfrm>
              <a:off x="5093370" y="4891320"/>
              <a:ext cx="678807" cy="446132"/>
            </a:xfrm>
            <a:prstGeom prst="rect">
              <a:avLst/>
            </a:prstGeom>
            <a:noFill/>
            <a:ln>
              <a:noFill/>
            </a:ln>
          </p:spPr>
          <p:txBody>
            <a:bodyPr anchorCtr="0" anchor="t" bIns="0" lIns="0" spcFirstLastPara="1" rIns="0" wrap="square" tIns="0">
              <a:noAutofit/>
            </a:bodyPr>
            <a:lstStyle/>
            <a:p>
              <a:pPr indent="0" lvl="0" marL="0" marR="0" rtl="0" algn="ctr">
                <a:lnSpc>
                  <a:spcPct val="140059"/>
                </a:lnSpc>
                <a:spcBef>
                  <a:spcPts val="0"/>
                </a:spcBef>
                <a:spcAft>
                  <a:spcPts val="0"/>
                </a:spcAft>
                <a:buClr>
                  <a:srgbClr val="000000"/>
                </a:buClr>
                <a:buSzPts val="1000"/>
                <a:buFont typeface="Arial"/>
                <a:buNone/>
              </a:pPr>
              <a:r>
                <a:rPr b="0" i="0" lang="en" sz="1000" u="none" cap="none" strike="noStrike">
                  <a:solidFill>
                    <a:srgbClr val="000000"/>
                  </a:solidFill>
                  <a:latin typeface="Arimo"/>
                  <a:ea typeface="Arimo"/>
                  <a:cs typeface="Arimo"/>
                  <a:sym typeface="Arimo"/>
                </a:rPr>
                <a:t>50%</a:t>
              </a:r>
              <a:endParaRPr b="0" i="0" sz="700" u="none" cap="none" strike="noStrike">
                <a:solidFill>
                  <a:srgbClr val="000000"/>
                </a:solidFill>
                <a:latin typeface="Arial"/>
                <a:ea typeface="Arial"/>
                <a:cs typeface="Arial"/>
                <a:sym typeface="Arial"/>
              </a:endParaRPr>
            </a:p>
          </p:txBody>
        </p:sp>
        <p:sp>
          <p:nvSpPr>
            <p:cNvPr id="342" name="Google Shape;342;p11"/>
            <p:cNvSpPr txBox="1"/>
            <p:nvPr/>
          </p:nvSpPr>
          <p:spPr>
            <a:xfrm>
              <a:off x="7027614" y="4891320"/>
              <a:ext cx="678807" cy="446132"/>
            </a:xfrm>
            <a:prstGeom prst="rect">
              <a:avLst/>
            </a:prstGeom>
            <a:noFill/>
            <a:ln>
              <a:noFill/>
            </a:ln>
          </p:spPr>
          <p:txBody>
            <a:bodyPr anchorCtr="0" anchor="t" bIns="0" lIns="0" spcFirstLastPara="1" rIns="0" wrap="square" tIns="0">
              <a:noAutofit/>
            </a:bodyPr>
            <a:lstStyle/>
            <a:p>
              <a:pPr indent="0" lvl="0" marL="0" marR="0" rtl="0" algn="ctr">
                <a:lnSpc>
                  <a:spcPct val="140059"/>
                </a:lnSpc>
                <a:spcBef>
                  <a:spcPts val="0"/>
                </a:spcBef>
                <a:spcAft>
                  <a:spcPts val="0"/>
                </a:spcAft>
                <a:buClr>
                  <a:srgbClr val="000000"/>
                </a:buClr>
                <a:buSzPts val="1000"/>
                <a:buFont typeface="Arial"/>
                <a:buNone/>
              </a:pPr>
              <a:r>
                <a:rPr b="0" i="0" lang="en" sz="1000" u="none" cap="none" strike="noStrike">
                  <a:solidFill>
                    <a:srgbClr val="000000"/>
                  </a:solidFill>
                  <a:latin typeface="Arimo"/>
                  <a:ea typeface="Arimo"/>
                  <a:cs typeface="Arimo"/>
                  <a:sym typeface="Arimo"/>
                </a:rPr>
                <a:t>75%</a:t>
              </a:r>
              <a:endParaRPr b="0" i="0" sz="700" u="none" cap="none" strike="noStrike">
                <a:solidFill>
                  <a:srgbClr val="000000"/>
                </a:solidFill>
                <a:latin typeface="Arial"/>
                <a:ea typeface="Arial"/>
                <a:cs typeface="Arial"/>
                <a:sym typeface="Arial"/>
              </a:endParaRPr>
            </a:p>
          </p:txBody>
        </p:sp>
        <p:sp>
          <p:nvSpPr>
            <p:cNvPr id="343" name="Google Shape;343;p11"/>
            <p:cNvSpPr txBox="1"/>
            <p:nvPr/>
          </p:nvSpPr>
          <p:spPr>
            <a:xfrm>
              <a:off x="8867546" y="4891320"/>
              <a:ext cx="867429" cy="446132"/>
            </a:xfrm>
            <a:prstGeom prst="rect">
              <a:avLst/>
            </a:prstGeom>
            <a:noFill/>
            <a:ln>
              <a:noFill/>
            </a:ln>
          </p:spPr>
          <p:txBody>
            <a:bodyPr anchorCtr="0" anchor="t" bIns="0" lIns="0" spcFirstLastPara="1" rIns="0" wrap="square" tIns="0">
              <a:noAutofit/>
            </a:bodyPr>
            <a:lstStyle/>
            <a:p>
              <a:pPr indent="0" lvl="0" marL="0" marR="0" rtl="0" algn="ctr">
                <a:lnSpc>
                  <a:spcPct val="140059"/>
                </a:lnSpc>
                <a:spcBef>
                  <a:spcPts val="0"/>
                </a:spcBef>
                <a:spcAft>
                  <a:spcPts val="0"/>
                </a:spcAft>
                <a:buClr>
                  <a:srgbClr val="000000"/>
                </a:buClr>
                <a:buSzPts val="1000"/>
                <a:buFont typeface="Arial"/>
                <a:buNone/>
              </a:pPr>
              <a:r>
                <a:rPr b="0" i="0" lang="en" sz="1000" u="none" cap="none" strike="noStrike">
                  <a:solidFill>
                    <a:srgbClr val="000000"/>
                  </a:solidFill>
                  <a:latin typeface="Arimo"/>
                  <a:ea typeface="Arimo"/>
                  <a:cs typeface="Arimo"/>
                  <a:sym typeface="Arimo"/>
                </a:rPr>
                <a:t>100%</a:t>
              </a:r>
              <a:endParaRPr b="0" i="0" sz="700" u="none" cap="none" strike="noStrike">
                <a:solidFill>
                  <a:srgbClr val="000000"/>
                </a:solidFill>
                <a:latin typeface="Arial"/>
                <a:ea typeface="Arial"/>
                <a:cs typeface="Arial"/>
                <a:sym typeface="Arial"/>
              </a:endParaRPr>
            </a:p>
          </p:txBody>
        </p:sp>
        <p:sp>
          <p:nvSpPr>
            <p:cNvPr id="344" name="Google Shape;344;p11"/>
            <p:cNvSpPr txBox="1"/>
            <p:nvPr/>
          </p:nvSpPr>
          <p:spPr>
            <a:xfrm>
              <a:off x="263474" y="468527"/>
              <a:ext cx="1131234" cy="446132"/>
            </a:xfrm>
            <a:prstGeom prst="rect">
              <a:avLst/>
            </a:prstGeom>
            <a:noFill/>
            <a:ln>
              <a:noFill/>
            </a:ln>
          </p:spPr>
          <p:txBody>
            <a:bodyPr anchorCtr="0" anchor="t" bIns="0" lIns="0" spcFirstLastPara="1" rIns="0" wrap="square" tIns="0">
              <a:noAutofit/>
            </a:bodyPr>
            <a:lstStyle/>
            <a:p>
              <a:pPr indent="0" lvl="0" marL="0" marR="0" rtl="0" algn="r">
                <a:lnSpc>
                  <a:spcPct val="140059"/>
                </a:lnSpc>
                <a:spcBef>
                  <a:spcPts val="0"/>
                </a:spcBef>
                <a:spcAft>
                  <a:spcPts val="0"/>
                </a:spcAft>
                <a:buClr>
                  <a:srgbClr val="000000"/>
                </a:buClr>
                <a:buSzPts val="1000"/>
                <a:buFont typeface="Arial"/>
                <a:buNone/>
              </a:pPr>
              <a:r>
                <a:rPr b="0" i="0" lang="en" sz="1000" u="none" cap="none" strike="noStrike">
                  <a:solidFill>
                    <a:srgbClr val="000000"/>
                  </a:solidFill>
                  <a:latin typeface="Arimo"/>
                  <a:ea typeface="Arimo"/>
                  <a:cs typeface="Arimo"/>
                  <a:sym typeface="Arimo"/>
                </a:rPr>
                <a:t>monde </a:t>
              </a:r>
              <a:endParaRPr b="0" i="0" sz="700" u="none" cap="none" strike="noStrike">
                <a:solidFill>
                  <a:srgbClr val="000000"/>
                </a:solidFill>
                <a:latin typeface="Arial"/>
                <a:ea typeface="Arial"/>
                <a:cs typeface="Arial"/>
                <a:sym typeface="Arial"/>
              </a:endParaRPr>
            </a:p>
          </p:txBody>
        </p:sp>
        <p:sp>
          <p:nvSpPr>
            <p:cNvPr id="345" name="Google Shape;345;p11"/>
            <p:cNvSpPr txBox="1"/>
            <p:nvPr/>
          </p:nvSpPr>
          <p:spPr>
            <a:xfrm>
              <a:off x="0" y="2137805"/>
              <a:ext cx="1394709" cy="446132"/>
            </a:xfrm>
            <a:prstGeom prst="rect">
              <a:avLst/>
            </a:prstGeom>
            <a:noFill/>
            <a:ln>
              <a:noFill/>
            </a:ln>
          </p:spPr>
          <p:txBody>
            <a:bodyPr anchorCtr="0" anchor="t" bIns="0" lIns="0" spcFirstLastPara="1" rIns="0" wrap="square" tIns="0">
              <a:noAutofit/>
            </a:bodyPr>
            <a:lstStyle/>
            <a:p>
              <a:pPr indent="0" lvl="0" marL="0" marR="0" rtl="0" algn="r">
                <a:lnSpc>
                  <a:spcPct val="140059"/>
                </a:lnSpc>
                <a:spcBef>
                  <a:spcPts val="0"/>
                </a:spcBef>
                <a:spcAft>
                  <a:spcPts val="0"/>
                </a:spcAft>
                <a:buClr>
                  <a:srgbClr val="000000"/>
                </a:buClr>
                <a:buSzPts val="1000"/>
                <a:buFont typeface="Arial"/>
                <a:buNone/>
              </a:pPr>
              <a:r>
                <a:rPr b="0" i="0" lang="en" sz="1000" u="none" cap="none" strike="noStrike">
                  <a:solidFill>
                    <a:srgbClr val="000000"/>
                  </a:solidFill>
                  <a:latin typeface="Arimo"/>
                  <a:ea typeface="Arimo"/>
                  <a:cs typeface="Arimo"/>
                  <a:sym typeface="Arimo"/>
                </a:rPr>
                <a:t>hommes </a:t>
              </a:r>
              <a:endParaRPr b="0" i="0" sz="700" u="none" cap="none" strike="noStrike">
                <a:solidFill>
                  <a:srgbClr val="000000"/>
                </a:solidFill>
                <a:latin typeface="Arial"/>
                <a:ea typeface="Arial"/>
                <a:cs typeface="Arial"/>
                <a:sym typeface="Arial"/>
              </a:endParaRPr>
            </a:p>
          </p:txBody>
        </p:sp>
        <p:sp>
          <p:nvSpPr>
            <p:cNvPr id="346" name="Google Shape;346;p11"/>
            <p:cNvSpPr txBox="1"/>
            <p:nvPr/>
          </p:nvSpPr>
          <p:spPr>
            <a:xfrm>
              <a:off x="94394" y="3807084"/>
              <a:ext cx="1300315" cy="446132"/>
            </a:xfrm>
            <a:prstGeom prst="rect">
              <a:avLst/>
            </a:prstGeom>
            <a:noFill/>
            <a:ln>
              <a:noFill/>
            </a:ln>
          </p:spPr>
          <p:txBody>
            <a:bodyPr anchorCtr="0" anchor="t" bIns="0" lIns="0" spcFirstLastPara="1" rIns="0" wrap="square" tIns="0">
              <a:noAutofit/>
            </a:bodyPr>
            <a:lstStyle/>
            <a:p>
              <a:pPr indent="0" lvl="0" marL="0" marR="0" rtl="0" algn="r">
                <a:lnSpc>
                  <a:spcPct val="140059"/>
                </a:lnSpc>
                <a:spcBef>
                  <a:spcPts val="0"/>
                </a:spcBef>
                <a:spcAft>
                  <a:spcPts val="0"/>
                </a:spcAft>
                <a:buClr>
                  <a:srgbClr val="000000"/>
                </a:buClr>
                <a:buSzPts val="1000"/>
                <a:buFont typeface="Arial"/>
                <a:buNone/>
              </a:pPr>
              <a:r>
                <a:rPr b="0" i="0" lang="en" sz="1000" u="none" cap="none" strike="noStrike">
                  <a:solidFill>
                    <a:srgbClr val="000000"/>
                  </a:solidFill>
                  <a:latin typeface="Arimo"/>
                  <a:ea typeface="Arimo"/>
                  <a:cs typeface="Arimo"/>
                  <a:sym typeface="Arimo"/>
                </a:rPr>
                <a:t>femmes </a:t>
              </a:r>
              <a:endParaRPr b="0" i="0" sz="700" u="none" cap="none" strike="noStrike">
                <a:solidFill>
                  <a:srgbClr val="000000"/>
                </a:solidFill>
                <a:latin typeface="Arial"/>
                <a:ea typeface="Arial"/>
                <a:cs typeface="Arial"/>
                <a:sym typeface="Arial"/>
              </a:endParaRPr>
            </a:p>
          </p:txBody>
        </p:sp>
        <p:grpSp>
          <p:nvGrpSpPr>
            <p:cNvPr id="347" name="Google Shape;347;p11"/>
            <p:cNvGrpSpPr/>
            <p:nvPr/>
          </p:nvGrpSpPr>
          <p:grpSpPr>
            <a:xfrm>
              <a:off x="1564286" y="0"/>
              <a:ext cx="7742273" cy="4769368"/>
              <a:chOff x="0" y="0"/>
              <a:chExt cx="9277350" cy="5715000"/>
            </a:xfrm>
          </p:grpSpPr>
          <p:sp>
            <p:nvSpPr>
              <p:cNvPr id="348" name="Google Shape;348;p11"/>
              <p:cNvSpPr/>
              <p:nvPr/>
            </p:nvSpPr>
            <p:spPr>
              <a:xfrm>
                <a:off x="0" y="0"/>
                <a:ext cx="9277350" cy="1714500"/>
              </a:xfrm>
              <a:custGeom>
                <a:rect b="b" l="l" r="r" t="t"/>
                <a:pathLst>
                  <a:path extrusionOk="0" h="1714500" w="9277350">
                    <a:moveTo>
                      <a:pt x="0" y="0"/>
                    </a:moveTo>
                    <a:lnTo>
                      <a:pt x="9140190" y="0"/>
                    </a:lnTo>
                    <a:cubicBezTo>
                      <a:pt x="9215941" y="0"/>
                      <a:pt x="9277350" y="61409"/>
                      <a:pt x="9277350" y="137160"/>
                    </a:cubicBezTo>
                    <a:lnTo>
                      <a:pt x="9277350" y="1577340"/>
                    </a:lnTo>
                    <a:cubicBezTo>
                      <a:pt x="9277350" y="1653091"/>
                      <a:pt x="9215941" y="1714500"/>
                      <a:pt x="9140190" y="1714500"/>
                    </a:cubicBezTo>
                    <a:lnTo>
                      <a:pt x="0" y="1714500"/>
                    </a:lnTo>
                    <a:close/>
                  </a:path>
                </a:pathLst>
              </a:custGeom>
              <a:solidFill>
                <a:srgbClr val="7892B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1"/>
              <p:cNvSpPr/>
              <p:nvPr/>
            </p:nvSpPr>
            <p:spPr>
              <a:xfrm>
                <a:off x="0" y="2000250"/>
                <a:ext cx="9277350" cy="1714500"/>
              </a:xfrm>
              <a:custGeom>
                <a:rect b="b" l="l" r="r" t="t"/>
                <a:pathLst>
                  <a:path extrusionOk="0" h="1714500" w="9277350">
                    <a:moveTo>
                      <a:pt x="0" y="0"/>
                    </a:moveTo>
                    <a:lnTo>
                      <a:pt x="9140190" y="0"/>
                    </a:lnTo>
                    <a:cubicBezTo>
                      <a:pt x="9215941" y="0"/>
                      <a:pt x="9277350" y="61409"/>
                      <a:pt x="9277350" y="137160"/>
                    </a:cubicBezTo>
                    <a:lnTo>
                      <a:pt x="9277350" y="1577340"/>
                    </a:lnTo>
                    <a:cubicBezTo>
                      <a:pt x="9277350" y="1653091"/>
                      <a:pt x="9215941" y="1714500"/>
                      <a:pt x="9140190" y="1714500"/>
                    </a:cubicBezTo>
                    <a:lnTo>
                      <a:pt x="0" y="1714500"/>
                    </a:lnTo>
                    <a:close/>
                  </a:path>
                </a:pathLst>
              </a:custGeom>
              <a:solidFill>
                <a:srgbClr val="7892B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1"/>
              <p:cNvSpPr/>
              <p:nvPr/>
            </p:nvSpPr>
            <p:spPr>
              <a:xfrm>
                <a:off x="0" y="4000500"/>
                <a:ext cx="9277350" cy="1714500"/>
              </a:xfrm>
              <a:custGeom>
                <a:rect b="b" l="l" r="r" t="t"/>
                <a:pathLst>
                  <a:path extrusionOk="0" h="1714500" w="9277350">
                    <a:moveTo>
                      <a:pt x="0" y="0"/>
                    </a:moveTo>
                    <a:lnTo>
                      <a:pt x="9140190" y="0"/>
                    </a:lnTo>
                    <a:cubicBezTo>
                      <a:pt x="9215941" y="0"/>
                      <a:pt x="9277350" y="61409"/>
                      <a:pt x="9277350" y="137160"/>
                    </a:cubicBezTo>
                    <a:lnTo>
                      <a:pt x="9277350" y="1577340"/>
                    </a:lnTo>
                    <a:cubicBezTo>
                      <a:pt x="9277350" y="1653091"/>
                      <a:pt x="9215941" y="1714500"/>
                      <a:pt x="9140190" y="1714500"/>
                    </a:cubicBezTo>
                    <a:lnTo>
                      <a:pt x="0" y="1714500"/>
                    </a:lnTo>
                    <a:close/>
                  </a:path>
                </a:pathLst>
              </a:custGeom>
              <a:solidFill>
                <a:srgbClr val="7892BD"/>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1"/>
              <p:cNvSpPr/>
              <p:nvPr/>
            </p:nvSpPr>
            <p:spPr>
              <a:xfrm>
                <a:off x="0" y="0"/>
                <a:ext cx="7978521" cy="1714500"/>
              </a:xfrm>
              <a:custGeom>
                <a:rect b="b" l="l" r="r" t="t"/>
                <a:pathLst>
                  <a:path extrusionOk="0" h="1714500" w="7978521">
                    <a:moveTo>
                      <a:pt x="0" y="0"/>
                    </a:moveTo>
                    <a:lnTo>
                      <a:pt x="7978521" y="0"/>
                    </a:lnTo>
                    <a:lnTo>
                      <a:pt x="7978521" y="1714500"/>
                    </a:lnTo>
                    <a:lnTo>
                      <a:pt x="0" y="1714500"/>
                    </a:lnTo>
                    <a:close/>
                  </a:path>
                </a:pathLst>
              </a:custGeom>
              <a:solidFill>
                <a:srgbClr val="F6A2A6"/>
              </a:solidFill>
              <a:ln>
                <a:noFill/>
              </a:ln>
            </p:spPr>
          </p:sp>
          <p:sp>
            <p:nvSpPr>
              <p:cNvPr id="352" name="Google Shape;352;p11"/>
              <p:cNvSpPr/>
              <p:nvPr/>
            </p:nvSpPr>
            <p:spPr>
              <a:xfrm>
                <a:off x="0" y="2000250"/>
                <a:ext cx="6586919" cy="1714500"/>
              </a:xfrm>
              <a:custGeom>
                <a:rect b="b" l="l" r="r" t="t"/>
                <a:pathLst>
                  <a:path extrusionOk="0" h="1714500" w="6586919">
                    <a:moveTo>
                      <a:pt x="0" y="0"/>
                    </a:moveTo>
                    <a:lnTo>
                      <a:pt x="6586919" y="0"/>
                    </a:lnTo>
                    <a:lnTo>
                      <a:pt x="6586919" y="1714500"/>
                    </a:lnTo>
                    <a:lnTo>
                      <a:pt x="0" y="1714500"/>
                    </a:lnTo>
                    <a:close/>
                  </a:path>
                </a:pathLst>
              </a:custGeom>
              <a:solidFill>
                <a:srgbClr val="F6A2A6"/>
              </a:solidFill>
              <a:ln>
                <a:noFill/>
              </a:ln>
            </p:spPr>
          </p:sp>
          <p:sp>
            <p:nvSpPr>
              <p:cNvPr id="353" name="Google Shape;353;p11"/>
              <p:cNvSpPr/>
              <p:nvPr/>
            </p:nvSpPr>
            <p:spPr>
              <a:xfrm>
                <a:off x="0" y="4000500"/>
                <a:ext cx="5195316" cy="1714500"/>
              </a:xfrm>
              <a:custGeom>
                <a:rect b="b" l="l" r="r" t="t"/>
                <a:pathLst>
                  <a:path extrusionOk="0" h="1714500" w="5195316">
                    <a:moveTo>
                      <a:pt x="0" y="0"/>
                    </a:moveTo>
                    <a:lnTo>
                      <a:pt x="5195316" y="0"/>
                    </a:lnTo>
                    <a:lnTo>
                      <a:pt x="5195316" y="1714500"/>
                    </a:lnTo>
                    <a:lnTo>
                      <a:pt x="0" y="1714500"/>
                    </a:lnTo>
                    <a:close/>
                  </a:path>
                </a:pathLst>
              </a:custGeom>
              <a:solidFill>
                <a:srgbClr val="F6A2A6"/>
              </a:solidFill>
              <a:ln>
                <a:noFill/>
              </a:ln>
            </p:spPr>
          </p:sp>
        </p:grpSp>
      </p:grpSp>
      <p:sp>
        <p:nvSpPr>
          <p:cNvPr id="354" name="Google Shape;354;p11"/>
          <p:cNvSpPr txBox="1"/>
          <p:nvPr/>
        </p:nvSpPr>
        <p:spPr>
          <a:xfrm>
            <a:off x="514350" y="428625"/>
            <a:ext cx="5200650" cy="771525"/>
          </a:xfrm>
          <a:prstGeom prst="rect">
            <a:avLst/>
          </a:prstGeom>
          <a:noFill/>
          <a:ln>
            <a:noFill/>
          </a:ln>
        </p:spPr>
        <p:txBody>
          <a:bodyPr anchorCtr="0" anchor="t" bIns="0" lIns="0" spcFirstLastPara="1" rIns="0" wrap="square" tIns="0">
            <a:noAutofit/>
          </a:bodyPr>
          <a:lstStyle/>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Alphabétisation</a:t>
            </a:r>
            <a:endParaRPr b="0" i="0" sz="4500" u="none" cap="none" strike="noStrike">
              <a:solidFill>
                <a:srgbClr val="000000"/>
              </a:solidFill>
              <a:latin typeface="Arial"/>
              <a:ea typeface="Arial"/>
              <a:cs typeface="Arial"/>
              <a:sym typeface="Arial"/>
            </a:endParaRPr>
          </a:p>
        </p:txBody>
      </p:sp>
      <p:pic>
        <p:nvPicPr>
          <p:cNvPr id="355" name="Google Shape;355;p11"/>
          <p:cNvPicPr preferRelativeResize="0"/>
          <p:nvPr/>
        </p:nvPicPr>
        <p:blipFill rotWithShape="1">
          <a:blip r:embed="rId3">
            <a:alphaModFix/>
          </a:blip>
          <a:srcRect b="0" l="0" r="0" t="0"/>
          <a:stretch/>
        </p:blipFill>
        <p:spPr>
          <a:xfrm>
            <a:off x="7275788" y="1877484"/>
            <a:ext cx="1353862" cy="2920094"/>
          </a:xfrm>
          <a:prstGeom prst="rect">
            <a:avLst/>
          </a:prstGeom>
          <a:noFill/>
          <a:ln>
            <a:noFill/>
          </a:ln>
        </p:spPr>
      </p:pic>
      <p:sp>
        <p:nvSpPr>
          <p:cNvPr id="356" name="Google Shape;356;p11"/>
          <p:cNvSpPr txBox="1"/>
          <p:nvPr/>
        </p:nvSpPr>
        <p:spPr>
          <a:xfrm>
            <a:off x="0" y="4968875"/>
            <a:ext cx="8399400" cy="174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000"/>
              <a:buFont typeface="Arial"/>
              <a:buNone/>
            </a:pPr>
            <a:r>
              <a:rPr b="0" i="0" lang="en" sz="1000" u="none" cap="none" strike="noStrike">
                <a:solidFill>
                  <a:srgbClr val="000000"/>
                </a:solidFill>
                <a:latin typeface="Open Sans Light"/>
                <a:ea typeface="Open Sans Light"/>
                <a:cs typeface="Open Sans Light"/>
                <a:sym typeface="Open Sans Light"/>
              </a:rPr>
              <a:t>source: https://www2.unwomen.org/fr/digital-library/multimedia/2015/9/infographic-gender-equality-where-are-we-today</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3"/>
          <p:cNvSpPr/>
          <p:nvPr/>
        </p:nvSpPr>
        <p:spPr>
          <a:xfrm>
            <a:off x="253500" y="1195050"/>
            <a:ext cx="8578800" cy="3277200"/>
          </a:xfrm>
          <a:prstGeom prst="roundRect">
            <a:avLst>
              <a:gd fmla="val 1187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6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000">
                <a:latin typeface="Arial"/>
                <a:ea typeface="Arial"/>
                <a:cs typeface="Arial"/>
                <a:sym typeface="Arial"/>
              </a:rPr>
              <a:t>Literacy Rates</a:t>
            </a:r>
            <a:endParaRPr b="0" sz="4000">
              <a:latin typeface="Arial"/>
              <a:ea typeface="Arial"/>
              <a:cs typeface="Arial"/>
              <a:sym typeface="Arial"/>
            </a:endParaRPr>
          </a:p>
        </p:txBody>
      </p:sp>
      <p:sp>
        <p:nvSpPr>
          <p:cNvPr id="363" name="Google Shape;363;p63"/>
          <p:cNvSpPr txBox="1"/>
          <p:nvPr>
            <p:ph idx="1" type="body"/>
          </p:nvPr>
        </p:nvSpPr>
        <p:spPr>
          <a:xfrm>
            <a:off x="407400" y="1330850"/>
            <a:ext cx="8391000" cy="323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The literacy rate of adults has increased from 76% in 1990 to 85% in 2013. </a:t>
            </a:r>
            <a:endParaRPr>
              <a:solidFill>
                <a:srgbClr val="000000"/>
              </a:solidFill>
              <a:latin typeface="Arial"/>
              <a:ea typeface="Arial"/>
              <a:cs typeface="Arial"/>
              <a:sym typeface="Arial"/>
            </a:endParaRPr>
          </a:p>
          <a:p>
            <a:pPr indent="0" lvl="0" marL="0" rtl="0" algn="l">
              <a:lnSpc>
                <a:spcPct val="115000"/>
              </a:lnSpc>
              <a:spcBef>
                <a:spcPts val="1600"/>
              </a:spcBef>
              <a:spcAft>
                <a:spcPts val="0"/>
              </a:spcAft>
              <a:buSzPts val="1800"/>
              <a:buNone/>
            </a:pPr>
            <a:r>
              <a:rPr lang="en">
                <a:solidFill>
                  <a:srgbClr val="000000"/>
                </a:solidFill>
                <a:latin typeface="Arial"/>
                <a:ea typeface="Arial"/>
                <a:cs typeface="Arial"/>
                <a:sym typeface="Arial"/>
              </a:rPr>
              <a:t>However, women represent more than 60% of the illiterate in the world.  </a:t>
            </a:r>
            <a:endParaRPr/>
          </a:p>
          <a:p>
            <a:pPr indent="0" lvl="0" marL="0" rtl="0" algn="l">
              <a:lnSpc>
                <a:spcPct val="115000"/>
              </a:lnSpc>
              <a:spcBef>
                <a:spcPts val="1600"/>
              </a:spcBef>
              <a:spcAft>
                <a:spcPts val="0"/>
              </a:spcAft>
              <a:buSzPts val="1800"/>
              <a:buNone/>
            </a:pPr>
            <a:r>
              <a:rPr lang="en">
                <a:solidFill>
                  <a:srgbClr val="000000"/>
                </a:solidFill>
                <a:latin typeface="Arial"/>
                <a:ea typeface="Arial"/>
                <a:cs typeface="Arial"/>
                <a:sym typeface="Arial"/>
              </a:rPr>
              <a:t>Women  have a: </a:t>
            </a:r>
            <a:endParaRPr/>
          </a:p>
          <a:p>
            <a:pPr indent="0" lvl="5" marL="2286000" rtl="0" algn="l">
              <a:lnSpc>
                <a:spcPct val="115000"/>
              </a:lnSpc>
              <a:spcBef>
                <a:spcPts val="1600"/>
              </a:spcBef>
              <a:spcAft>
                <a:spcPts val="0"/>
              </a:spcAft>
              <a:buSzPts val="1800"/>
              <a:buNone/>
            </a:pPr>
            <a:r>
              <a:rPr lang="en">
                <a:solidFill>
                  <a:srgbClr val="000000"/>
                </a:solidFill>
                <a:latin typeface="Arial"/>
                <a:ea typeface="Arial"/>
                <a:cs typeface="Arial"/>
                <a:sym typeface="Arial"/>
              </a:rPr>
              <a:t>99% literacy rate in developed countries.</a:t>
            </a:r>
            <a:endParaRPr>
              <a:solidFill>
                <a:srgbClr val="000000"/>
              </a:solidFill>
              <a:latin typeface="Arial"/>
              <a:ea typeface="Arial"/>
              <a:cs typeface="Arial"/>
              <a:sym typeface="Arial"/>
            </a:endParaRPr>
          </a:p>
          <a:p>
            <a:pPr indent="0" lvl="5" marL="2286000" rtl="0" algn="l">
              <a:lnSpc>
                <a:spcPct val="115000"/>
              </a:lnSpc>
              <a:spcBef>
                <a:spcPts val="1600"/>
              </a:spcBef>
              <a:spcAft>
                <a:spcPts val="0"/>
              </a:spcAft>
              <a:buSzPts val="1800"/>
              <a:buNone/>
            </a:pPr>
            <a:r>
              <a:rPr lang="en">
                <a:solidFill>
                  <a:srgbClr val="000000"/>
                </a:solidFill>
                <a:latin typeface="Arial"/>
                <a:ea typeface="Arial"/>
                <a:cs typeface="Arial"/>
                <a:sym typeface="Arial"/>
              </a:rPr>
              <a:t>77% literacy rate in developing countries.</a:t>
            </a:r>
            <a:endParaRPr>
              <a:solidFill>
                <a:srgbClr val="000000"/>
              </a:solidFill>
              <a:latin typeface="Arial"/>
              <a:ea typeface="Arial"/>
              <a:cs typeface="Arial"/>
              <a:sym typeface="Arial"/>
            </a:endParaRPr>
          </a:p>
          <a:p>
            <a:pPr indent="0" lvl="5" marL="2286000" rtl="0" algn="l">
              <a:lnSpc>
                <a:spcPct val="115000"/>
              </a:lnSpc>
              <a:spcBef>
                <a:spcPts val="1600"/>
              </a:spcBef>
              <a:spcAft>
                <a:spcPts val="1600"/>
              </a:spcAft>
              <a:buSzPts val="1800"/>
              <a:buNone/>
            </a:pPr>
            <a:r>
              <a:rPr lang="en">
                <a:solidFill>
                  <a:srgbClr val="000000"/>
                </a:solidFill>
                <a:latin typeface="Arial"/>
                <a:ea typeface="Arial"/>
                <a:cs typeface="Arial"/>
                <a:sym typeface="Arial"/>
              </a:rPr>
              <a:t>53% literacy rate in least developed countries.</a:t>
            </a:r>
            <a:endParaRPr>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76"/>
          <p:cNvSpPr/>
          <p:nvPr/>
        </p:nvSpPr>
        <p:spPr>
          <a:xfrm>
            <a:off x="390125" y="1323421"/>
            <a:ext cx="8442300" cy="2977991"/>
          </a:xfrm>
          <a:prstGeom prst="roundRect">
            <a:avLst>
              <a:gd fmla="val 1073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76"/>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4000">
                <a:solidFill>
                  <a:srgbClr val="00527D"/>
                </a:solidFill>
                <a:latin typeface="Arial"/>
                <a:ea typeface="Arial"/>
                <a:cs typeface="Arial"/>
                <a:sym typeface="Arial"/>
              </a:rPr>
              <a:t>Further questions…</a:t>
            </a:r>
            <a:endParaRPr sz="4000">
              <a:solidFill>
                <a:srgbClr val="00527D"/>
              </a:solidFill>
              <a:latin typeface="Arial"/>
              <a:ea typeface="Arial"/>
              <a:cs typeface="Arial"/>
              <a:sym typeface="Arial"/>
            </a:endParaRPr>
          </a:p>
        </p:txBody>
      </p:sp>
      <p:sp>
        <p:nvSpPr>
          <p:cNvPr id="370" name="Google Shape;370;p76"/>
          <p:cNvSpPr txBox="1"/>
          <p:nvPr>
            <p:ph idx="1" type="body"/>
          </p:nvPr>
        </p:nvSpPr>
        <p:spPr>
          <a:xfrm>
            <a:off x="618275" y="1617996"/>
            <a:ext cx="8168400" cy="218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Can you think of other issues related to gender inequality?</a:t>
            </a:r>
            <a:endParaRPr/>
          </a:p>
          <a:p>
            <a:pPr indent="0" lvl="0" marL="0" rtl="0" algn="l">
              <a:lnSpc>
                <a:spcPct val="115000"/>
              </a:lnSpc>
              <a:spcBef>
                <a:spcPts val="0"/>
              </a:spcBef>
              <a:spcAft>
                <a:spcPts val="0"/>
              </a:spcAft>
              <a:buSzPts val="1800"/>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How do you feel about the facts you have just learnt? </a:t>
            </a:r>
            <a:endParaRPr/>
          </a:p>
          <a:p>
            <a:pPr indent="0" lvl="0" marL="0" rtl="0" algn="l">
              <a:lnSpc>
                <a:spcPct val="115000"/>
              </a:lnSpc>
              <a:spcBef>
                <a:spcPts val="0"/>
              </a:spcBef>
              <a:spcAft>
                <a:spcPts val="0"/>
              </a:spcAft>
              <a:buSzPts val="1800"/>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a:solidFill>
                <a:srgbClr val="000000"/>
              </a:solidFill>
              <a:latin typeface="Arial"/>
              <a:ea typeface="Arial"/>
              <a:cs typeface="Arial"/>
              <a:sym typeface="Arial"/>
            </a:endParaRPr>
          </a:p>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How does all this relate to your own life?</a:t>
            </a:r>
            <a:endParaRPr>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77"/>
          <p:cNvSpPr/>
          <p:nvPr/>
        </p:nvSpPr>
        <p:spPr>
          <a:xfrm>
            <a:off x="344500" y="1047175"/>
            <a:ext cx="8520600" cy="10767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77"/>
          <p:cNvSpPr txBox="1"/>
          <p:nvPr>
            <p:ph type="title"/>
          </p:nvPr>
        </p:nvSpPr>
        <p:spPr>
          <a:xfrm>
            <a:off x="332700" y="165075"/>
            <a:ext cx="8520600" cy="801000"/>
          </a:xfrm>
          <a:prstGeom prst="rect">
            <a:avLst/>
          </a:prstGeom>
          <a:solidFill>
            <a:srgbClr val="00527D"/>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4000">
                <a:solidFill>
                  <a:srgbClr val="FFFFFF"/>
                </a:solidFill>
                <a:latin typeface="Arial"/>
                <a:ea typeface="Arial"/>
                <a:cs typeface="Arial"/>
                <a:sym typeface="Arial"/>
              </a:rPr>
              <a:t>Les temps changent!</a:t>
            </a:r>
            <a:endParaRPr sz="4000">
              <a:solidFill>
                <a:srgbClr val="FFFFFF"/>
              </a:solidFill>
              <a:latin typeface="Arial"/>
              <a:ea typeface="Arial"/>
              <a:cs typeface="Arial"/>
              <a:sym typeface="Arial"/>
            </a:endParaRPr>
          </a:p>
        </p:txBody>
      </p:sp>
      <p:sp>
        <p:nvSpPr>
          <p:cNvPr id="377" name="Google Shape;377;p77"/>
          <p:cNvSpPr txBox="1"/>
          <p:nvPr>
            <p:ph idx="1" type="body"/>
          </p:nvPr>
        </p:nvSpPr>
        <p:spPr>
          <a:xfrm>
            <a:off x="381000" y="1019800"/>
            <a:ext cx="8558400" cy="354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2000">
                <a:solidFill>
                  <a:srgbClr val="000000"/>
                </a:solidFill>
                <a:latin typeface="Arial"/>
                <a:ea typeface="Arial"/>
                <a:cs typeface="Arial"/>
                <a:sym typeface="Arial"/>
              </a:rPr>
              <a:t>Here are some groundbreaking individuals who are challenging gender stereotypes &amp; inequalities - can you uncover anymore everyday heroes and heroines? </a:t>
            </a:r>
            <a:endParaRPr b="1" sz="2000">
              <a:solidFill>
                <a:srgbClr val="000000"/>
              </a:solidFill>
              <a:latin typeface="Arial"/>
              <a:ea typeface="Arial"/>
              <a:cs typeface="Arial"/>
              <a:sym typeface="Arial"/>
            </a:endParaRPr>
          </a:p>
          <a:p>
            <a:pPr indent="0" lvl="0" marL="0" rtl="0" algn="l">
              <a:lnSpc>
                <a:spcPct val="115000"/>
              </a:lnSpc>
              <a:spcBef>
                <a:spcPts val="1600"/>
              </a:spcBef>
              <a:spcAft>
                <a:spcPts val="0"/>
              </a:spcAft>
              <a:buSzPts val="1800"/>
              <a:buNone/>
            </a:pPr>
            <a:r>
              <a:t/>
            </a:r>
            <a:endParaRPr b="1" sz="2400">
              <a:solidFill>
                <a:srgbClr val="000000"/>
              </a:solidFill>
              <a:latin typeface="Amatic SC"/>
              <a:ea typeface="Amatic SC"/>
              <a:cs typeface="Amatic SC"/>
              <a:sym typeface="Amatic SC"/>
            </a:endParaRPr>
          </a:p>
          <a:p>
            <a:pPr indent="0" lvl="0" marL="0" rtl="0" algn="l">
              <a:lnSpc>
                <a:spcPct val="115000"/>
              </a:lnSpc>
              <a:spcBef>
                <a:spcPts val="1600"/>
              </a:spcBef>
              <a:spcAft>
                <a:spcPts val="1600"/>
              </a:spcAft>
              <a:buSzPts val="1800"/>
              <a:buNone/>
            </a:pPr>
            <a:r>
              <a:t/>
            </a:r>
            <a:endParaRPr b="1" sz="2400">
              <a:solidFill>
                <a:srgbClr val="000000"/>
              </a:solidFill>
              <a:latin typeface="Amatic SC"/>
              <a:ea typeface="Amatic SC"/>
              <a:cs typeface="Amatic SC"/>
              <a:sym typeface="Amatic SC"/>
            </a:endParaRPr>
          </a:p>
        </p:txBody>
      </p:sp>
      <p:pic>
        <p:nvPicPr>
          <p:cNvPr id="378" name="Google Shape;378;p77"/>
          <p:cNvPicPr preferRelativeResize="0"/>
          <p:nvPr/>
        </p:nvPicPr>
        <p:blipFill rotWithShape="1">
          <a:blip r:embed="rId3">
            <a:alphaModFix/>
          </a:blip>
          <a:srcRect b="0" l="0" r="0" t="0"/>
          <a:stretch/>
        </p:blipFill>
        <p:spPr>
          <a:xfrm>
            <a:off x="512831" y="2352674"/>
            <a:ext cx="2499800" cy="2691001"/>
          </a:xfrm>
          <a:prstGeom prst="rect">
            <a:avLst/>
          </a:prstGeom>
          <a:noFill/>
          <a:ln>
            <a:noFill/>
          </a:ln>
        </p:spPr>
      </p:pic>
      <p:pic>
        <p:nvPicPr>
          <p:cNvPr id="379" name="Google Shape;379;p77"/>
          <p:cNvPicPr preferRelativeResize="0"/>
          <p:nvPr/>
        </p:nvPicPr>
        <p:blipFill rotWithShape="1">
          <a:blip r:embed="rId4">
            <a:alphaModFix/>
          </a:blip>
          <a:srcRect b="0" l="0" r="0" t="0"/>
          <a:stretch/>
        </p:blipFill>
        <p:spPr>
          <a:xfrm>
            <a:off x="3371598" y="2352680"/>
            <a:ext cx="2592100" cy="2690995"/>
          </a:xfrm>
          <a:prstGeom prst="rect">
            <a:avLst/>
          </a:prstGeom>
          <a:noFill/>
          <a:ln>
            <a:noFill/>
          </a:ln>
        </p:spPr>
      </p:pic>
      <p:pic>
        <p:nvPicPr>
          <p:cNvPr id="380" name="Google Shape;380;p77"/>
          <p:cNvPicPr preferRelativeResize="0"/>
          <p:nvPr/>
        </p:nvPicPr>
        <p:blipFill rotWithShape="1">
          <a:blip r:embed="rId5">
            <a:alphaModFix/>
          </a:blip>
          <a:srcRect b="0" l="0" r="0" t="0"/>
          <a:stretch/>
        </p:blipFill>
        <p:spPr>
          <a:xfrm>
            <a:off x="6366048" y="2352674"/>
            <a:ext cx="2256250" cy="26910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78"/>
          <p:cNvSpPr/>
          <p:nvPr/>
        </p:nvSpPr>
        <p:spPr>
          <a:xfrm>
            <a:off x="408375" y="1092800"/>
            <a:ext cx="8377500" cy="36960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78"/>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1800" u="sng">
                <a:solidFill>
                  <a:srgbClr val="00527D"/>
                </a:solidFill>
                <a:latin typeface="Arial"/>
                <a:ea typeface="Arial"/>
                <a:cs typeface="Arial"/>
                <a:sym typeface="Arial"/>
                <a:hlinkClick r:id="rId3">
                  <a:extLst>
                    <a:ext uri="{A12FA001-AC4F-418D-AE19-62706E023703}">
                      <ahyp:hlinkClr val="tx"/>
                    </a:ext>
                  </a:extLst>
                </a:hlinkClick>
              </a:rPr>
              <a:t>https://antananarivo.sites.unicnetwork.org/2016/03/08/planete-50-50-franchissons-le-pas-pour-legalite-des-sexes/</a:t>
            </a:r>
            <a:r>
              <a:rPr lang="en" sz="1800">
                <a:solidFill>
                  <a:srgbClr val="00527D"/>
                </a:solidFill>
                <a:latin typeface="Arial"/>
                <a:ea typeface="Arial"/>
                <a:cs typeface="Arial"/>
                <a:sym typeface="Arial"/>
              </a:rPr>
              <a:t> </a:t>
            </a:r>
            <a:endParaRPr sz="1800">
              <a:solidFill>
                <a:srgbClr val="00527D"/>
              </a:solidFill>
            </a:endParaRPr>
          </a:p>
        </p:txBody>
      </p:sp>
      <p:pic>
        <p:nvPicPr>
          <p:cNvPr id="387" name="Google Shape;387;p78"/>
          <p:cNvPicPr preferRelativeResize="0"/>
          <p:nvPr/>
        </p:nvPicPr>
        <p:blipFill rotWithShape="1">
          <a:blip r:embed="rId4">
            <a:alphaModFix/>
          </a:blip>
          <a:srcRect b="0" l="0" r="0" t="0"/>
          <a:stretch/>
        </p:blipFill>
        <p:spPr>
          <a:xfrm>
            <a:off x="573232" y="1365550"/>
            <a:ext cx="3907468" cy="3053125"/>
          </a:xfrm>
          <a:prstGeom prst="rect">
            <a:avLst/>
          </a:prstGeom>
          <a:noFill/>
          <a:ln>
            <a:noFill/>
          </a:ln>
        </p:spPr>
      </p:pic>
      <p:pic>
        <p:nvPicPr>
          <p:cNvPr id="388" name="Google Shape;388;p78"/>
          <p:cNvPicPr preferRelativeResize="0"/>
          <p:nvPr/>
        </p:nvPicPr>
        <p:blipFill rotWithShape="1">
          <a:blip r:embed="rId5">
            <a:alphaModFix/>
          </a:blip>
          <a:srcRect b="0" l="0" r="0" t="0"/>
          <a:stretch/>
        </p:blipFill>
        <p:spPr>
          <a:xfrm>
            <a:off x="4994825" y="1365562"/>
            <a:ext cx="2862328" cy="2959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79"/>
          <p:cNvSpPr txBox="1"/>
          <p:nvPr/>
        </p:nvSpPr>
        <p:spPr>
          <a:xfrm>
            <a:off x="0" y="0"/>
            <a:ext cx="9144000" cy="80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1600" u="none" cap="none" strike="noStrike">
                <a:solidFill>
                  <a:srgbClr val="000000"/>
                </a:solidFill>
                <a:latin typeface="Arial"/>
                <a:ea typeface="Arial"/>
                <a:cs typeface="Arial"/>
                <a:sym typeface="Arial"/>
              </a:rPr>
              <a:t>Source: </a:t>
            </a:r>
            <a:r>
              <a:rPr b="1" i="0" lang="en" sz="1600" u="sng" cap="none" strike="noStrike">
                <a:solidFill>
                  <a:schemeClr val="hlink"/>
                </a:solidFill>
                <a:latin typeface="Arial"/>
                <a:ea typeface="Arial"/>
                <a:cs typeface="Arial"/>
                <a:sym typeface="Arial"/>
                <a:hlinkClick r:id="rId3"/>
              </a:rPr>
              <a:t>http://lesbonsplansdegandalf.eklablog.com/fille-garcon-cassons-les-cliches-a29591372</a:t>
            </a:r>
            <a:r>
              <a:rPr b="1" i="0" lang="en" sz="1600" u="none" cap="none" strike="noStrike">
                <a:solidFill>
                  <a:schemeClr val="accent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pic>
        <p:nvPicPr>
          <p:cNvPr id="394" name="Google Shape;394;p79"/>
          <p:cNvPicPr preferRelativeResize="0"/>
          <p:nvPr/>
        </p:nvPicPr>
        <p:blipFill rotWithShape="1">
          <a:blip r:embed="rId4">
            <a:alphaModFix/>
          </a:blip>
          <a:srcRect b="0" l="0" r="0" t="0"/>
          <a:stretch/>
        </p:blipFill>
        <p:spPr>
          <a:xfrm>
            <a:off x="2726325" y="621325"/>
            <a:ext cx="3093625" cy="4426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80"/>
          <p:cNvSpPr/>
          <p:nvPr/>
        </p:nvSpPr>
        <p:spPr>
          <a:xfrm>
            <a:off x="311700" y="1348325"/>
            <a:ext cx="8620200" cy="2463900"/>
          </a:xfrm>
          <a:prstGeom prst="roundRect">
            <a:avLst>
              <a:gd fmla="val 1037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80"/>
          <p:cNvSpPr txBox="1"/>
          <p:nvPr>
            <p:ph type="title"/>
          </p:nvPr>
        </p:nvSpPr>
        <p:spPr>
          <a:xfrm>
            <a:off x="311700" y="292850"/>
            <a:ext cx="8520600" cy="801000"/>
          </a:xfrm>
          <a:prstGeom prst="rect">
            <a:avLst/>
          </a:prstGeom>
          <a:solidFill>
            <a:srgbClr val="00527D"/>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3400">
                <a:solidFill>
                  <a:srgbClr val="FFFFFF"/>
                </a:solidFill>
                <a:latin typeface="Arial"/>
                <a:ea typeface="Arial"/>
                <a:cs typeface="Arial"/>
                <a:sym typeface="Arial"/>
              </a:rPr>
              <a:t>Justin Trudeau : Je suis Féministe!</a:t>
            </a:r>
            <a:endParaRPr sz="3400">
              <a:solidFill>
                <a:srgbClr val="FFFFFF"/>
              </a:solidFill>
              <a:latin typeface="Arial"/>
              <a:ea typeface="Arial"/>
              <a:cs typeface="Arial"/>
              <a:sym typeface="Arial"/>
            </a:endParaRPr>
          </a:p>
        </p:txBody>
      </p:sp>
      <p:sp>
        <p:nvSpPr>
          <p:cNvPr id="401" name="Google Shape;401;p80"/>
          <p:cNvSpPr txBox="1"/>
          <p:nvPr>
            <p:ph idx="1" type="body"/>
          </p:nvPr>
        </p:nvSpPr>
        <p:spPr>
          <a:xfrm>
            <a:off x="399250" y="1658600"/>
            <a:ext cx="8433000" cy="291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2400">
                <a:solidFill>
                  <a:srgbClr val="000000"/>
                </a:solidFill>
                <a:latin typeface="Arial"/>
                <a:ea typeface="Arial"/>
                <a:cs typeface="Arial"/>
                <a:sym typeface="Arial"/>
              </a:rPr>
              <a:t>Justin Trudeau a un message à faire passer aux hommes</a:t>
            </a:r>
            <a:endParaRPr b="1" sz="2400" u="sng">
              <a:solidFill>
                <a:srgbClr val="000000"/>
              </a:solidFill>
              <a:latin typeface="Arial"/>
              <a:ea typeface="Arial"/>
              <a:cs typeface="Arial"/>
              <a:sym typeface="Arial"/>
              <a:hlinkClick r:id="rId3">
                <a:extLst>
                  <a:ext uri="{A12FA001-AC4F-418D-AE19-62706E023703}">
                    <ahyp:hlinkClr val="tx"/>
                  </a:ext>
                </a:extLst>
              </a:hlinkClick>
            </a:endParaRPr>
          </a:p>
          <a:p>
            <a:pPr indent="0" lvl="0" marL="0" rtl="0" algn="l">
              <a:lnSpc>
                <a:spcPct val="115000"/>
              </a:lnSpc>
              <a:spcBef>
                <a:spcPts val="1600"/>
              </a:spcBef>
              <a:spcAft>
                <a:spcPts val="1600"/>
              </a:spcAft>
              <a:buSzPts val="1800"/>
              <a:buNone/>
            </a:pPr>
            <a:r>
              <a:rPr b="1" lang="en" sz="2400" u="sng">
                <a:solidFill>
                  <a:schemeClr val="hlink"/>
                </a:solidFill>
                <a:latin typeface="Arial"/>
                <a:ea typeface="Arial"/>
                <a:cs typeface="Arial"/>
                <a:sym typeface="Arial"/>
                <a:hlinkClick r:id="rId4"/>
              </a:rPr>
              <a:t>https://www.youtube.com/watch?v=Z05jPQ0EKuU</a:t>
            </a:r>
            <a:r>
              <a:rPr b="1" lang="en" sz="2400">
                <a:solidFill>
                  <a:schemeClr val="accent1"/>
                </a:solidFill>
                <a:latin typeface="Arial"/>
                <a:ea typeface="Arial"/>
                <a:cs typeface="Arial"/>
                <a:sym typeface="Arial"/>
              </a:rPr>
              <a:t>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2"/>
          <p:cNvPicPr preferRelativeResize="0"/>
          <p:nvPr/>
        </p:nvPicPr>
        <p:blipFill rotWithShape="1">
          <a:blip r:embed="rId3">
            <a:alphaModFix/>
          </a:blip>
          <a:srcRect b="91456" l="44250" r="0" t="689"/>
          <a:stretch/>
        </p:blipFill>
        <p:spPr>
          <a:xfrm>
            <a:off x="5351782" y="0"/>
            <a:ext cx="3462610" cy="690081"/>
          </a:xfrm>
          <a:prstGeom prst="rect">
            <a:avLst/>
          </a:prstGeom>
          <a:noFill/>
          <a:ln>
            <a:noFill/>
          </a:ln>
        </p:spPr>
      </p:pic>
      <p:pic>
        <p:nvPicPr>
          <p:cNvPr id="70" name="Google Shape;70;p2"/>
          <p:cNvPicPr preferRelativeResize="0"/>
          <p:nvPr/>
        </p:nvPicPr>
        <p:blipFill rotWithShape="1">
          <a:blip r:embed="rId4">
            <a:alphaModFix/>
          </a:blip>
          <a:srcRect b="44805" l="0" r="0" t="13417"/>
          <a:stretch/>
        </p:blipFill>
        <p:spPr>
          <a:xfrm>
            <a:off x="882442" y="690081"/>
            <a:ext cx="7379116" cy="43603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12"/>
          <p:cNvPicPr preferRelativeResize="0"/>
          <p:nvPr/>
        </p:nvPicPr>
        <p:blipFill rotWithShape="1">
          <a:blip r:embed="rId3">
            <a:alphaModFix/>
          </a:blip>
          <a:srcRect b="22666" l="16891" r="44769" t="24480"/>
          <a:stretch/>
        </p:blipFill>
        <p:spPr>
          <a:xfrm>
            <a:off x="2349814" y="954803"/>
            <a:ext cx="4795284" cy="3917111"/>
          </a:xfrm>
          <a:prstGeom prst="roundRect">
            <a:avLst>
              <a:gd fmla="val 16667" name="adj"/>
            </a:avLst>
          </a:prstGeom>
          <a:noFill/>
          <a:ln>
            <a:noFill/>
          </a:ln>
        </p:spPr>
      </p:pic>
      <p:sp>
        <p:nvSpPr>
          <p:cNvPr id="407" name="Google Shape;407;p12"/>
          <p:cNvSpPr txBox="1"/>
          <p:nvPr/>
        </p:nvSpPr>
        <p:spPr>
          <a:xfrm>
            <a:off x="2349814" y="170122"/>
            <a:ext cx="4795284"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1" i="0" lang="en" sz="3800" u="none" cap="none" strike="noStrike">
                <a:solidFill>
                  <a:srgbClr val="FFFFFF"/>
                </a:solidFill>
                <a:latin typeface="Arial"/>
                <a:ea typeface="Arial"/>
                <a:cs typeface="Arial"/>
                <a:sym typeface="Arial"/>
              </a:rPr>
              <a:t>Où est le Rwanda?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81"/>
          <p:cNvSpPr/>
          <p:nvPr/>
        </p:nvSpPr>
        <p:spPr>
          <a:xfrm>
            <a:off x="317125" y="1813750"/>
            <a:ext cx="5128800" cy="20532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81"/>
          <p:cNvSpPr txBox="1"/>
          <p:nvPr>
            <p:ph type="title"/>
          </p:nvPr>
        </p:nvSpPr>
        <p:spPr>
          <a:xfrm>
            <a:off x="262375" y="292850"/>
            <a:ext cx="8696700" cy="123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3800">
                <a:solidFill>
                  <a:srgbClr val="FFFFFF"/>
                </a:solidFill>
                <a:latin typeface="Arial"/>
                <a:ea typeface="Arial"/>
                <a:cs typeface="Arial"/>
                <a:sym typeface="Arial"/>
              </a:rPr>
              <a:t>Combien de femmes politiques y'a t-il au Rwanda?</a:t>
            </a:r>
            <a:br>
              <a:rPr lang="en" sz="3800">
                <a:solidFill>
                  <a:srgbClr val="FFFFFF"/>
                </a:solidFill>
                <a:latin typeface="Arial"/>
                <a:ea typeface="Arial"/>
                <a:cs typeface="Arial"/>
                <a:sym typeface="Arial"/>
              </a:rPr>
            </a:br>
            <a:br>
              <a:rPr lang="en" sz="3800">
                <a:solidFill>
                  <a:srgbClr val="FFFFFF"/>
                </a:solidFill>
                <a:latin typeface="Arial"/>
                <a:ea typeface="Arial"/>
                <a:cs typeface="Arial"/>
                <a:sym typeface="Arial"/>
              </a:rPr>
            </a:br>
            <a:br>
              <a:rPr lang="en" sz="3800">
                <a:solidFill>
                  <a:srgbClr val="FFFFFF"/>
                </a:solidFill>
                <a:latin typeface="Arial"/>
                <a:ea typeface="Arial"/>
                <a:cs typeface="Arial"/>
                <a:sym typeface="Arial"/>
              </a:rPr>
            </a:br>
            <a:endParaRPr sz="3800">
              <a:solidFill>
                <a:srgbClr val="FFFFFF"/>
              </a:solidFill>
              <a:latin typeface="Arial"/>
              <a:ea typeface="Arial"/>
              <a:cs typeface="Arial"/>
              <a:sym typeface="Arial"/>
            </a:endParaRPr>
          </a:p>
        </p:txBody>
      </p:sp>
      <p:sp>
        <p:nvSpPr>
          <p:cNvPr id="414" name="Google Shape;414;p81"/>
          <p:cNvSpPr txBox="1"/>
          <p:nvPr/>
        </p:nvSpPr>
        <p:spPr>
          <a:xfrm>
            <a:off x="609600" y="2060465"/>
            <a:ext cx="4608000" cy="14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Devinez!</a:t>
            </a:r>
            <a:br>
              <a:rPr b="0" i="0" lang="en" sz="1800" u="none" cap="none" strike="noStrike">
                <a:solidFill>
                  <a:srgbClr val="000000"/>
                </a:solidFill>
                <a:latin typeface="Arial"/>
                <a:ea typeface="Arial"/>
                <a:cs typeface="Arial"/>
                <a:sym typeface="Arial"/>
              </a:rPr>
            </a:br>
            <a:br>
              <a:rPr b="0" i="0" lang="en" sz="1800" u="none" cap="none" strike="noStrike">
                <a:solidFill>
                  <a:srgbClr val="000000"/>
                </a:solidFill>
                <a:latin typeface="Arial"/>
                <a:ea typeface="Arial"/>
                <a:cs typeface="Arial"/>
                <a:sym typeface="Arial"/>
              </a:rPr>
            </a:br>
            <a:r>
              <a:rPr b="0" i="0" lang="en" sz="1800" u="none" cap="none" strike="noStrike">
                <a:solidFill>
                  <a:srgbClr val="000000"/>
                </a:solidFill>
                <a:latin typeface="Arial"/>
                <a:ea typeface="Arial"/>
                <a:cs typeface="Arial"/>
                <a:sym typeface="Arial"/>
              </a:rPr>
              <a:t>Il y a plus de femmes politiques au Rwanda que dans le reste du monde.</a:t>
            </a:r>
            <a:endParaRPr b="0" i="0" sz="1400" u="none" cap="none" strike="noStrike">
              <a:solidFill>
                <a:srgbClr val="000000"/>
              </a:solidFill>
              <a:latin typeface="Arial"/>
              <a:ea typeface="Arial"/>
              <a:cs typeface="Arial"/>
              <a:sym typeface="Arial"/>
            </a:endParaRPr>
          </a:p>
        </p:txBody>
      </p:sp>
      <p:pic>
        <p:nvPicPr>
          <p:cNvPr id="415" name="Google Shape;415;p81"/>
          <p:cNvPicPr preferRelativeResize="0"/>
          <p:nvPr/>
        </p:nvPicPr>
        <p:blipFill rotWithShape="1">
          <a:blip r:embed="rId3">
            <a:alphaModFix/>
          </a:blip>
          <a:srcRect b="0" l="0" r="0" t="0"/>
          <a:stretch/>
        </p:blipFill>
        <p:spPr>
          <a:xfrm>
            <a:off x="5647764" y="2060476"/>
            <a:ext cx="2856099" cy="25092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500"/>
                                        <p:tgtEl>
                                          <p:spTgt spid="4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 calcmode="lin" valueType="num">
                                      <p:cBhvr additive="base">
                                        <p:cTn dur="500"/>
                                        <p:tgtEl>
                                          <p:spTgt spid="41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p13"/>
          <p:cNvPicPr preferRelativeResize="0"/>
          <p:nvPr/>
        </p:nvPicPr>
        <p:blipFill rotWithShape="1">
          <a:blip r:embed="rId3">
            <a:alphaModFix/>
          </a:blip>
          <a:srcRect b="0" l="0" r="0" t="0"/>
          <a:stretch/>
        </p:blipFill>
        <p:spPr>
          <a:xfrm>
            <a:off x="0" y="-670740"/>
            <a:ext cx="9399181" cy="6270041"/>
          </a:xfrm>
          <a:prstGeom prst="rect">
            <a:avLst/>
          </a:prstGeom>
          <a:noFill/>
          <a:ln>
            <a:noFill/>
          </a:ln>
        </p:spPr>
      </p:pic>
      <p:sp>
        <p:nvSpPr>
          <p:cNvPr id="421" name="Google Shape;421;p13"/>
          <p:cNvSpPr txBox="1"/>
          <p:nvPr/>
        </p:nvSpPr>
        <p:spPr>
          <a:xfrm>
            <a:off x="1967023" y="3572539"/>
            <a:ext cx="5635256"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ial"/>
                <a:ea typeface="Arial"/>
                <a:cs typeface="Arial"/>
                <a:sym typeface="Arial"/>
              </a:rPr>
              <a:t>In fact, 64% of Rwanda’s parliament are female- the highest percentage in the world.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World Bank, quoted on the Rwandan High Commission website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Photo courtesy of the Rwandan Parliament Flickr page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p82"/>
          <p:cNvPicPr preferRelativeResize="0"/>
          <p:nvPr/>
        </p:nvPicPr>
        <p:blipFill rotWithShape="1">
          <a:blip r:embed="rId3">
            <a:alphaModFix/>
          </a:blip>
          <a:srcRect b="0" l="0" r="0" t="0"/>
          <a:stretch/>
        </p:blipFill>
        <p:spPr>
          <a:xfrm>
            <a:off x="-493816" y="-277776"/>
            <a:ext cx="10131648" cy="569905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14">
            <a:hlinkClick r:id="rId3"/>
          </p:cNvPr>
          <p:cNvPicPr preferRelativeResize="0"/>
          <p:nvPr/>
        </p:nvPicPr>
        <p:blipFill rotWithShape="1">
          <a:blip r:embed="rId4">
            <a:alphaModFix/>
          </a:blip>
          <a:srcRect b="16692" l="0" r="0" t="48166"/>
          <a:stretch/>
        </p:blipFill>
        <p:spPr>
          <a:xfrm>
            <a:off x="0" y="170122"/>
            <a:ext cx="8877228" cy="44125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g80ce20bf91_0_0"/>
          <p:cNvPicPr preferRelativeResize="0"/>
          <p:nvPr/>
        </p:nvPicPr>
        <p:blipFill rotWithShape="1">
          <a:blip r:embed="rId3">
            <a:alphaModFix/>
          </a:blip>
          <a:srcRect b="0" l="0" r="0" t="0"/>
          <a:stretch/>
        </p:blipFill>
        <p:spPr>
          <a:xfrm>
            <a:off x="2171525" y="1729200"/>
            <a:ext cx="3658900" cy="1062600"/>
          </a:xfrm>
          <a:prstGeom prst="rect">
            <a:avLst/>
          </a:prstGeom>
          <a:noFill/>
          <a:ln>
            <a:noFill/>
          </a:ln>
        </p:spPr>
      </p:pic>
      <p:pic>
        <p:nvPicPr>
          <p:cNvPr id="437" name="Google Shape;437;g80ce20bf91_0_0"/>
          <p:cNvPicPr preferRelativeResize="0"/>
          <p:nvPr/>
        </p:nvPicPr>
        <p:blipFill rotWithShape="1">
          <a:blip r:embed="rId4">
            <a:alphaModFix/>
          </a:blip>
          <a:srcRect b="0" l="0" r="0" t="0"/>
          <a:stretch/>
        </p:blipFill>
        <p:spPr>
          <a:xfrm>
            <a:off x="2158633" y="2872175"/>
            <a:ext cx="1589491" cy="1062600"/>
          </a:xfrm>
          <a:prstGeom prst="rect">
            <a:avLst/>
          </a:prstGeom>
          <a:noFill/>
          <a:ln>
            <a:noFill/>
          </a:ln>
        </p:spPr>
      </p:pic>
      <p:sp>
        <p:nvSpPr>
          <p:cNvPr id="438" name="Google Shape;438;g80ce20bf91_0_0"/>
          <p:cNvSpPr/>
          <p:nvPr/>
        </p:nvSpPr>
        <p:spPr>
          <a:xfrm>
            <a:off x="3685475" y="2791800"/>
            <a:ext cx="2235600" cy="992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5"/>
          <p:cNvSpPr/>
          <p:nvPr/>
        </p:nvSpPr>
        <p:spPr>
          <a:xfrm>
            <a:off x="337198" y="1313410"/>
            <a:ext cx="8392500" cy="2680092"/>
          </a:xfrm>
          <a:prstGeom prst="roundRect">
            <a:avLst>
              <a:gd fmla="val 1192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5"/>
          <p:cNvSpPr txBox="1"/>
          <p:nvPr>
            <p:ph type="title"/>
          </p:nvPr>
        </p:nvSpPr>
        <p:spPr>
          <a:xfrm>
            <a:off x="469104" y="507463"/>
            <a:ext cx="8832301"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2600">
                <a:solidFill>
                  <a:srgbClr val="00527D"/>
                </a:solidFill>
                <a:latin typeface="Arial"/>
                <a:ea typeface="Arial"/>
                <a:cs typeface="Arial"/>
                <a:sym typeface="Arial"/>
              </a:rPr>
              <a:t>Travail de groupe - les inégalités hommes-femmes</a:t>
            </a:r>
            <a:endParaRPr sz="2600">
              <a:solidFill>
                <a:srgbClr val="00527D"/>
              </a:solidFill>
              <a:latin typeface="Arial"/>
              <a:ea typeface="Arial"/>
              <a:cs typeface="Arial"/>
              <a:sym typeface="Arial"/>
            </a:endParaRPr>
          </a:p>
        </p:txBody>
      </p:sp>
      <p:sp>
        <p:nvSpPr>
          <p:cNvPr id="77" name="Google Shape;77;p55"/>
          <p:cNvSpPr txBox="1"/>
          <p:nvPr>
            <p:ph idx="1" type="body"/>
          </p:nvPr>
        </p:nvSpPr>
        <p:spPr>
          <a:xfrm>
            <a:off x="635751" y="1620577"/>
            <a:ext cx="8392500" cy="2037023"/>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solidFill>
                  <a:srgbClr val="000000"/>
                </a:solidFill>
                <a:latin typeface="Arial"/>
                <a:ea typeface="Arial"/>
                <a:cs typeface="Arial"/>
                <a:sym typeface="Arial"/>
              </a:rPr>
              <a:t>10 cartes en français, 10 cartes en anglais - </a:t>
            </a:r>
            <a:r>
              <a:rPr b="1" lang="en">
                <a:solidFill>
                  <a:srgbClr val="FF0000"/>
                </a:solidFill>
                <a:latin typeface="Arial"/>
                <a:ea typeface="Arial"/>
                <a:cs typeface="Arial"/>
                <a:sym typeface="Arial"/>
              </a:rPr>
              <a:t>translation match up task</a:t>
            </a:r>
            <a:endParaRPr b="1">
              <a:solidFill>
                <a:srgbClr val="FF0000"/>
              </a:solidFill>
              <a:latin typeface="Arial"/>
              <a:ea typeface="Arial"/>
              <a:cs typeface="Arial"/>
              <a:sym typeface="Arial"/>
            </a:endParaRPr>
          </a:p>
          <a:p>
            <a:pPr indent="0" lvl="0" marL="0" rtl="0" algn="l">
              <a:lnSpc>
                <a:spcPct val="115000"/>
              </a:lnSpc>
              <a:spcBef>
                <a:spcPts val="1600"/>
              </a:spcBef>
              <a:spcAft>
                <a:spcPts val="0"/>
              </a:spcAft>
              <a:buSzPts val="1800"/>
              <a:buNone/>
            </a:pPr>
            <a:r>
              <a:rPr b="1" lang="en">
                <a:solidFill>
                  <a:srgbClr val="000000"/>
                </a:solidFill>
                <a:latin typeface="Arial"/>
                <a:ea typeface="Arial"/>
                <a:cs typeface="Arial"/>
                <a:sym typeface="Arial"/>
              </a:rPr>
              <a:t>Students work collaboratively to </a:t>
            </a:r>
            <a:r>
              <a:rPr b="1" lang="en">
                <a:solidFill>
                  <a:srgbClr val="FF0000"/>
                </a:solidFill>
                <a:latin typeface="Arial"/>
                <a:ea typeface="Arial"/>
                <a:cs typeface="Arial"/>
                <a:sym typeface="Arial"/>
              </a:rPr>
              <a:t>match the French and English</a:t>
            </a:r>
            <a:endParaRPr b="1">
              <a:solidFill>
                <a:srgbClr val="FF0000"/>
              </a:solidFill>
              <a:latin typeface="Arial"/>
              <a:ea typeface="Arial"/>
              <a:cs typeface="Arial"/>
              <a:sym typeface="Arial"/>
            </a:endParaRPr>
          </a:p>
          <a:p>
            <a:pPr indent="0" lvl="0" marL="0" rtl="0" algn="l">
              <a:lnSpc>
                <a:spcPct val="115000"/>
              </a:lnSpc>
              <a:spcBef>
                <a:spcPts val="1600"/>
              </a:spcBef>
              <a:spcAft>
                <a:spcPts val="0"/>
              </a:spcAft>
              <a:buSzPts val="1800"/>
              <a:buNone/>
            </a:pPr>
            <a:r>
              <a:rPr b="1" lang="en">
                <a:solidFill>
                  <a:srgbClr val="000000"/>
                </a:solidFill>
                <a:latin typeface="Arial"/>
                <a:ea typeface="Arial"/>
                <a:cs typeface="Arial"/>
                <a:sym typeface="Arial"/>
              </a:rPr>
              <a:t>Opportunity for </a:t>
            </a:r>
            <a:r>
              <a:rPr b="1" lang="en">
                <a:solidFill>
                  <a:srgbClr val="FF0000"/>
                </a:solidFill>
                <a:latin typeface="Arial"/>
                <a:ea typeface="Arial"/>
                <a:cs typeface="Arial"/>
                <a:sym typeface="Arial"/>
              </a:rPr>
              <a:t>discussion in English</a:t>
            </a:r>
            <a:r>
              <a:rPr b="1" lang="en">
                <a:solidFill>
                  <a:srgbClr val="000000"/>
                </a:solidFill>
                <a:latin typeface="Arial"/>
                <a:ea typeface="Arial"/>
                <a:cs typeface="Arial"/>
                <a:sym typeface="Arial"/>
              </a:rPr>
              <a:t> at the end of the task</a:t>
            </a:r>
            <a:endParaRPr b="1">
              <a:solidFill>
                <a:srgbClr val="000000"/>
              </a:solidFill>
              <a:latin typeface="Arial"/>
              <a:ea typeface="Arial"/>
              <a:cs typeface="Arial"/>
              <a:sym typeface="Arial"/>
            </a:endParaRPr>
          </a:p>
          <a:p>
            <a:pPr indent="0" lvl="0" marL="0" rtl="0" algn="l">
              <a:lnSpc>
                <a:spcPct val="115000"/>
              </a:lnSpc>
              <a:spcBef>
                <a:spcPts val="1600"/>
              </a:spcBef>
              <a:spcAft>
                <a:spcPts val="1600"/>
              </a:spcAft>
              <a:buSzPts val="1800"/>
              <a:buNone/>
            </a:pPr>
            <a:r>
              <a:rPr b="1" lang="en">
                <a:solidFill>
                  <a:srgbClr val="000000"/>
                </a:solidFill>
                <a:latin typeface="Arial"/>
                <a:ea typeface="Arial"/>
                <a:cs typeface="Arial"/>
                <a:sym typeface="Arial"/>
              </a:rPr>
              <a:t>Question prompts if necessary</a:t>
            </a:r>
            <a:endParaRPr b="1">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p:nvPr/>
        </p:nvSpPr>
        <p:spPr>
          <a:xfrm>
            <a:off x="337198" y="255181"/>
            <a:ext cx="8392500" cy="4713694"/>
          </a:xfrm>
          <a:prstGeom prst="roundRect">
            <a:avLst>
              <a:gd fmla="val 1192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
          <p:cNvSpPr txBox="1"/>
          <p:nvPr/>
        </p:nvSpPr>
        <p:spPr>
          <a:xfrm>
            <a:off x="514350" y="428625"/>
            <a:ext cx="3024533" cy="771525"/>
          </a:xfrm>
          <a:prstGeom prst="rect">
            <a:avLst/>
          </a:prstGeom>
          <a:noFill/>
          <a:ln>
            <a:noFill/>
          </a:ln>
        </p:spPr>
        <p:txBody>
          <a:bodyPr anchorCtr="0" anchor="t" bIns="0" lIns="0" spcFirstLastPara="1" rIns="0" wrap="square" tIns="0">
            <a:noAutofit/>
          </a:bodyPr>
          <a:lstStyle/>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Politique</a:t>
            </a:r>
            <a:endParaRPr b="0" i="0" sz="700" u="none" cap="none" strike="noStrike">
              <a:solidFill>
                <a:srgbClr val="000000"/>
              </a:solidFill>
              <a:latin typeface="Arial"/>
              <a:ea typeface="Arial"/>
              <a:cs typeface="Arial"/>
              <a:sym typeface="Arial"/>
            </a:endParaRPr>
          </a:p>
        </p:txBody>
      </p:sp>
      <p:pic>
        <p:nvPicPr>
          <p:cNvPr id="84" name="Google Shape;84;p3"/>
          <p:cNvPicPr preferRelativeResize="0"/>
          <p:nvPr/>
        </p:nvPicPr>
        <p:blipFill rotWithShape="1">
          <a:blip r:embed="rId3">
            <a:alphaModFix/>
          </a:blip>
          <a:srcRect b="0" l="0" r="0" t="0"/>
          <a:stretch/>
        </p:blipFill>
        <p:spPr>
          <a:xfrm>
            <a:off x="7270479" y="1877484"/>
            <a:ext cx="1359171" cy="2920094"/>
          </a:xfrm>
          <a:prstGeom prst="rect">
            <a:avLst/>
          </a:prstGeom>
          <a:noFill/>
          <a:ln>
            <a:noFill/>
          </a:ln>
        </p:spPr>
      </p:pic>
      <p:sp>
        <p:nvSpPr>
          <p:cNvPr id="85" name="Google Shape;85;p3"/>
          <p:cNvSpPr txBox="1"/>
          <p:nvPr/>
        </p:nvSpPr>
        <p:spPr>
          <a:xfrm>
            <a:off x="0" y="4968875"/>
            <a:ext cx="8241000" cy="174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000"/>
              <a:buFont typeface="Arial"/>
              <a:buNone/>
            </a:pPr>
            <a:r>
              <a:rPr b="0" i="0" lang="en" sz="1000" u="none" cap="none" strike="noStrike">
                <a:solidFill>
                  <a:srgbClr val="000000"/>
                </a:solidFill>
                <a:latin typeface="Open Sans Light"/>
                <a:ea typeface="Open Sans Light"/>
                <a:cs typeface="Open Sans Light"/>
                <a:sym typeface="Open Sans Light"/>
              </a:rPr>
              <a:t>source: https://www2.unwomen.org/fr/digital-library/multimedia/2015/9/infographic-gender-equality-where-are-we-today</a:t>
            </a:r>
            <a:endParaRPr b="0" i="0" sz="700" u="none" cap="none" strike="noStrike">
              <a:solidFill>
                <a:srgbClr val="000000"/>
              </a:solidFill>
              <a:latin typeface="Arial"/>
              <a:ea typeface="Arial"/>
              <a:cs typeface="Arial"/>
              <a:sym typeface="Arial"/>
            </a:endParaRPr>
          </a:p>
        </p:txBody>
      </p:sp>
      <p:grpSp>
        <p:nvGrpSpPr>
          <p:cNvPr id="86" name="Google Shape;86;p3"/>
          <p:cNvGrpSpPr/>
          <p:nvPr/>
        </p:nvGrpSpPr>
        <p:grpSpPr>
          <a:xfrm>
            <a:off x="514350" y="2815323"/>
            <a:ext cx="3123334" cy="1813827"/>
            <a:chOff x="0" y="0"/>
            <a:chExt cx="8328892" cy="4836872"/>
          </a:xfrm>
        </p:grpSpPr>
        <p:sp>
          <p:nvSpPr>
            <p:cNvPr id="87" name="Google Shape;87;p3"/>
            <p:cNvSpPr/>
            <p:nvPr/>
          </p:nvSpPr>
          <p:spPr>
            <a:xfrm>
              <a:off x="622976" y="0"/>
              <a:ext cx="7442446" cy="4487508"/>
            </a:xfrm>
            <a:custGeom>
              <a:rect b="b" l="l" r="r" t="t"/>
              <a:pathLst>
                <a:path extrusionOk="0" h="8743714" w="14501282">
                  <a:moveTo>
                    <a:pt x="0" y="0"/>
                  </a:moveTo>
                  <a:lnTo>
                    <a:pt x="12700" y="0"/>
                  </a:lnTo>
                  <a:lnTo>
                    <a:pt x="12700" y="8743714"/>
                  </a:lnTo>
                  <a:lnTo>
                    <a:pt x="0" y="8743714"/>
                  </a:lnTo>
                  <a:close/>
                  <a:moveTo>
                    <a:pt x="3622146" y="0"/>
                  </a:moveTo>
                  <a:lnTo>
                    <a:pt x="3634846" y="0"/>
                  </a:lnTo>
                  <a:lnTo>
                    <a:pt x="3634846" y="8743714"/>
                  </a:lnTo>
                  <a:lnTo>
                    <a:pt x="3622146" y="8743714"/>
                  </a:lnTo>
                  <a:close/>
                  <a:moveTo>
                    <a:pt x="7244291" y="0"/>
                  </a:moveTo>
                  <a:lnTo>
                    <a:pt x="7256991" y="0"/>
                  </a:lnTo>
                  <a:lnTo>
                    <a:pt x="7256991" y="8743714"/>
                  </a:lnTo>
                  <a:lnTo>
                    <a:pt x="7244291" y="8743714"/>
                  </a:lnTo>
                  <a:close/>
                  <a:moveTo>
                    <a:pt x="10866437" y="0"/>
                  </a:moveTo>
                  <a:lnTo>
                    <a:pt x="10879137" y="0"/>
                  </a:lnTo>
                  <a:lnTo>
                    <a:pt x="10879137" y="8743714"/>
                  </a:lnTo>
                  <a:lnTo>
                    <a:pt x="10866437" y="8743714"/>
                  </a:lnTo>
                  <a:close/>
                  <a:moveTo>
                    <a:pt x="14488582" y="0"/>
                  </a:moveTo>
                  <a:lnTo>
                    <a:pt x="14501282" y="0"/>
                  </a:lnTo>
                  <a:lnTo>
                    <a:pt x="14501282" y="8743714"/>
                  </a:lnTo>
                  <a:lnTo>
                    <a:pt x="14488582" y="8743714"/>
                  </a:lnTo>
                  <a:close/>
                </a:path>
              </a:pathLst>
            </a:custGeom>
            <a:solidFill>
              <a:srgbClr val="000000">
                <a:alpha val="23529"/>
              </a:srgbClr>
            </a:solidFill>
            <a:ln>
              <a:noFill/>
            </a:ln>
          </p:spPr>
        </p:sp>
        <p:sp>
          <p:nvSpPr>
            <p:cNvPr id="88" name="Google Shape;88;p3"/>
            <p:cNvSpPr txBox="1"/>
            <p:nvPr/>
          </p:nvSpPr>
          <p:spPr>
            <a:xfrm>
              <a:off x="475507" y="4553696"/>
              <a:ext cx="301457" cy="283176"/>
            </a:xfrm>
            <a:prstGeom prst="rect">
              <a:avLst/>
            </a:prstGeom>
            <a:noFill/>
            <a:ln>
              <a:noFill/>
            </a:ln>
          </p:spPr>
          <p:txBody>
            <a:bodyPr anchorCtr="0" anchor="t" bIns="0" lIns="0" spcFirstLastPara="1" rIns="0" wrap="square" tIns="0">
              <a:noAutofit/>
            </a:bodyPr>
            <a:lstStyle/>
            <a:p>
              <a:pPr indent="0" lvl="0" marL="0" marR="0" rtl="0" algn="ctr">
                <a:lnSpc>
                  <a:spcPct val="140048"/>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0%</a:t>
              </a:r>
              <a:endParaRPr b="0" i="0" sz="700" u="none" cap="none" strike="noStrike">
                <a:solidFill>
                  <a:srgbClr val="000000"/>
                </a:solidFill>
                <a:latin typeface="Arial"/>
                <a:ea typeface="Arial"/>
                <a:cs typeface="Arial"/>
                <a:sym typeface="Arial"/>
              </a:endParaRPr>
            </a:p>
          </p:txBody>
        </p:sp>
        <p:sp>
          <p:nvSpPr>
            <p:cNvPr id="89" name="Google Shape;89;p3"/>
            <p:cNvSpPr txBox="1"/>
            <p:nvPr/>
          </p:nvSpPr>
          <p:spPr>
            <a:xfrm>
              <a:off x="2276489" y="4553696"/>
              <a:ext cx="417456" cy="283176"/>
            </a:xfrm>
            <a:prstGeom prst="rect">
              <a:avLst/>
            </a:prstGeom>
            <a:noFill/>
            <a:ln>
              <a:noFill/>
            </a:ln>
          </p:spPr>
          <p:txBody>
            <a:bodyPr anchorCtr="0" anchor="t" bIns="0" lIns="0" spcFirstLastPara="1" rIns="0" wrap="square" tIns="0">
              <a:noAutofit/>
            </a:bodyPr>
            <a:lstStyle/>
            <a:p>
              <a:pPr indent="0" lvl="0" marL="0" marR="0" rtl="0" algn="ctr">
                <a:lnSpc>
                  <a:spcPct val="140048"/>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25%</a:t>
              </a:r>
              <a:endParaRPr b="0" i="0" sz="700" u="none" cap="none" strike="noStrike">
                <a:solidFill>
                  <a:srgbClr val="000000"/>
                </a:solidFill>
                <a:latin typeface="Arial"/>
                <a:ea typeface="Arial"/>
                <a:cs typeface="Arial"/>
                <a:sym typeface="Arial"/>
              </a:endParaRPr>
            </a:p>
          </p:txBody>
        </p:sp>
        <p:sp>
          <p:nvSpPr>
            <p:cNvPr id="90" name="Google Shape;90;p3"/>
            <p:cNvSpPr txBox="1"/>
            <p:nvPr/>
          </p:nvSpPr>
          <p:spPr>
            <a:xfrm>
              <a:off x="4135471" y="4553696"/>
              <a:ext cx="417456" cy="283176"/>
            </a:xfrm>
            <a:prstGeom prst="rect">
              <a:avLst/>
            </a:prstGeom>
            <a:noFill/>
            <a:ln>
              <a:noFill/>
            </a:ln>
          </p:spPr>
          <p:txBody>
            <a:bodyPr anchorCtr="0" anchor="t" bIns="0" lIns="0" spcFirstLastPara="1" rIns="0" wrap="square" tIns="0">
              <a:noAutofit/>
            </a:bodyPr>
            <a:lstStyle/>
            <a:p>
              <a:pPr indent="0" lvl="0" marL="0" marR="0" rtl="0" algn="ctr">
                <a:lnSpc>
                  <a:spcPct val="140048"/>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50%</a:t>
              </a:r>
              <a:endParaRPr b="0" i="0" sz="700" u="none" cap="none" strike="noStrike">
                <a:solidFill>
                  <a:srgbClr val="000000"/>
                </a:solidFill>
                <a:latin typeface="Arial"/>
                <a:ea typeface="Arial"/>
                <a:cs typeface="Arial"/>
                <a:sym typeface="Arial"/>
              </a:endParaRPr>
            </a:p>
          </p:txBody>
        </p:sp>
        <p:sp>
          <p:nvSpPr>
            <p:cNvPr id="91" name="Google Shape;91;p3"/>
            <p:cNvSpPr txBox="1"/>
            <p:nvPr/>
          </p:nvSpPr>
          <p:spPr>
            <a:xfrm>
              <a:off x="5994453" y="4553696"/>
              <a:ext cx="417456" cy="283176"/>
            </a:xfrm>
            <a:prstGeom prst="rect">
              <a:avLst/>
            </a:prstGeom>
            <a:noFill/>
            <a:ln>
              <a:noFill/>
            </a:ln>
          </p:spPr>
          <p:txBody>
            <a:bodyPr anchorCtr="0" anchor="t" bIns="0" lIns="0" spcFirstLastPara="1" rIns="0" wrap="square" tIns="0">
              <a:noAutofit/>
            </a:bodyPr>
            <a:lstStyle/>
            <a:p>
              <a:pPr indent="0" lvl="0" marL="0" marR="0" rtl="0" algn="ctr">
                <a:lnSpc>
                  <a:spcPct val="140048"/>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75%</a:t>
              </a:r>
              <a:endParaRPr b="0" i="0" sz="700" u="none" cap="none" strike="noStrike">
                <a:solidFill>
                  <a:srgbClr val="000000"/>
                </a:solidFill>
                <a:latin typeface="Arial"/>
                <a:ea typeface="Arial"/>
                <a:cs typeface="Arial"/>
                <a:sym typeface="Arial"/>
              </a:endParaRPr>
            </a:p>
          </p:txBody>
        </p:sp>
        <p:sp>
          <p:nvSpPr>
            <p:cNvPr id="92" name="Google Shape;92;p3"/>
            <p:cNvSpPr txBox="1"/>
            <p:nvPr/>
          </p:nvSpPr>
          <p:spPr>
            <a:xfrm>
              <a:off x="7795436" y="4553696"/>
              <a:ext cx="533456" cy="283176"/>
            </a:xfrm>
            <a:prstGeom prst="rect">
              <a:avLst/>
            </a:prstGeom>
            <a:noFill/>
            <a:ln>
              <a:noFill/>
            </a:ln>
          </p:spPr>
          <p:txBody>
            <a:bodyPr anchorCtr="0" anchor="t" bIns="0" lIns="0" spcFirstLastPara="1" rIns="0" wrap="square" tIns="0">
              <a:noAutofit/>
            </a:bodyPr>
            <a:lstStyle/>
            <a:p>
              <a:pPr indent="0" lvl="0" marL="0" marR="0" rtl="0" algn="ctr">
                <a:lnSpc>
                  <a:spcPct val="140048"/>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100%</a:t>
              </a:r>
              <a:endParaRPr b="0" i="0" sz="700" u="none" cap="none" strike="noStrike">
                <a:solidFill>
                  <a:srgbClr val="000000"/>
                </a:solidFill>
                <a:latin typeface="Arial"/>
                <a:ea typeface="Arial"/>
                <a:cs typeface="Arial"/>
                <a:sym typeface="Arial"/>
              </a:endParaRPr>
            </a:p>
          </p:txBody>
        </p:sp>
        <p:sp>
          <p:nvSpPr>
            <p:cNvPr id="93" name="Google Shape;93;p3"/>
            <p:cNvSpPr txBox="1"/>
            <p:nvPr/>
          </p:nvSpPr>
          <p:spPr>
            <a:xfrm>
              <a:off x="0" y="849051"/>
              <a:ext cx="521948" cy="283176"/>
            </a:xfrm>
            <a:prstGeom prst="rect">
              <a:avLst/>
            </a:prstGeom>
            <a:noFill/>
            <a:ln>
              <a:noFill/>
            </a:ln>
          </p:spPr>
          <p:txBody>
            <a:bodyPr anchorCtr="0" anchor="t" bIns="0" lIns="0" spcFirstLastPara="1" rIns="0" wrap="square" tIns="0">
              <a:noAutofit/>
            </a:bodyPr>
            <a:lstStyle/>
            <a:p>
              <a:pPr indent="0" lvl="0" marL="0" marR="0" rtl="0" algn="r">
                <a:lnSpc>
                  <a:spcPct val="140048"/>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1995 </a:t>
              </a:r>
              <a:endParaRPr b="0" i="0" sz="700" u="none" cap="none" strike="noStrike">
                <a:solidFill>
                  <a:srgbClr val="000000"/>
                </a:solidFill>
                <a:latin typeface="Arial"/>
                <a:ea typeface="Arial"/>
                <a:cs typeface="Arial"/>
                <a:sym typeface="Arial"/>
              </a:endParaRPr>
            </a:p>
          </p:txBody>
        </p:sp>
        <p:sp>
          <p:nvSpPr>
            <p:cNvPr id="94" name="Google Shape;94;p3"/>
            <p:cNvSpPr txBox="1"/>
            <p:nvPr/>
          </p:nvSpPr>
          <p:spPr>
            <a:xfrm>
              <a:off x="0" y="3317181"/>
              <a:ext cx="521948" cy="283176"/>
            </a:xfrm>
            <a:prstGeom prst="rect">
              <a:avLst/>
            </a:prstGeom>
            <a:noFill/>
            <a:ln>
              <a:noFill/>
            </a:ln>
          </p:spPr>
          <p:txBody>
            <a:bodyPr anchorCtr="0" anchor="t" bIns="0" lIns="0" spcFirstLastPara="1" rIns="0" wrap="square" tIns="0">
              <a:noAutofit/>
            </a:bodyPr>
            <a:lstStyle/>
            <a:p>
              <a:pPr indent="0" lvl="0" marL="0" marR="0" rtl="0" algn="r">
                <a:lnSpc>
                  <a:spcPct val="140048"/>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2020 </a:t>
              </a:r>
              <a:endParaRPr b="0" i="0" sz="700" u="none" cap="none" strike="noStrike">
                <a:solidFill>
                  <a:srgbClr val="000000"/>
                </a:solidFill>
                <a:latin typeface="Arial"/>
                <a:ea typeface="Arial"/>
                <a:cs typeface="Arial"/>
                <a:sym typeface="Arial"/>
              </a:endParaRPr>
            </a:p>
          </p:txBody>
        </p:sp>
        <p:grpSp>
          <p:nvGrpSpPr>
            <p:cNvPr id="95" name="Google Shape;95;p3"/>
            <p:cNvGrpSpPr/>
            <p:nvPr/>
          </p:nvGrpSpPr>
          <p:grpSpPr>
            <a:xfrm>
              <a:off x="626235" y="0"/>
              <a:ext cx="7439187" cy="4487508"/>
              <a:chOff x="0" y="0"/>
              <a:chExt cx="14494932" cy="8743715"/>
            </a:xfrm>
          </p:grpSpPr>
          <p:sp>
            <p:nvSpPr>
              <p:cNvPr id="96" name="Google Shape;96;p3"/>
              <p:cNvSpPr/>
              <p:nvPr/>
            </p:nvSpPr>
            <p:spPr>
              <a:xfrm>
                <a:off x="0" y="0"/>
                <a:ext cx="14494932" cy="3934672"/>
              </a:xfrm>
              <a:custGeom>
                <a:rect b="b" l="l" r="r" t="t"/>
                <a:pathLst>
                  <a:path extrusionOk="0" h="3934672" w="14494932">
                    <a:moveTo>
                      <a:pt x="0" y="0"/>
                    </a:moveTo>
                    <a:lnTo>
                      <a:pt x="14180158" y="0"/>
                    </a:lnTo>
                    <a:cubicBezTo>
                      <a:pt x="14263641" y="0"/>
                      <a:pt x="14343706" y="33163"/>
                      <a:pt x="14402736" y="92195"/>
                    </a:cubicBezTo>
                    <a:cubicBezTo>
                      <a:pt x="14461768" y="151226"/>
                      <a:pt x="14494932" y="231290"/>
                      <a:pt x="14494932" y="314774"/>
                    </a:cubicBezTo>
                    <a:lnTo>
                      <a:pt x="14494932" y="3619898"/>
                    </a:lnTo>
                    <a:cubicBezTo>
                      <a:pt x="14494932" y="3703381"/>
                      <a:pt x="14461768" y="3783445"/>
                      <a:pt x="14402736" y="3842477"/>
                    </a:cubicBezTo>
                    <a:cubicBezTo>
                      <a:pt x="14343706" y="3901508"/>
                      <a:pt x="14263641" y="3934672"/>
                      <a:pt x="14180158" y="3934671"/>
                    </a:cubicBezTo>
                    <a:lnTo>
                      <a:pt x="0" y="3934671"/>
                    </a:lnTo>
                    <a:close/>
                  </a:path>
                </a:pathLst>
              </a:custGeom>
              <a:solidFill>
                <a:srgbClr val="C9E265"/>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
              <p:cNvSpPr/>
              <p:nvPr/>
            </p:nvSpPr>
            <p:spPr>
              <a:xfrm>
                <a:off x="0" y="4809043"/>
                <a:ext cx="14494932" cy="3934672"/>
              </a:xfrm>
              <a:custGeom>
                <a:rect b="b" l="l" r="r" t="t"/>
                <a:pathLst>
                  <a:path extrusionOk="0" h="3934672" w="14494932">
                    <a:moveTo>
                      <a:pt x="0" y="0"/>
                    </a:moveTo>
                    <a:lnTo>
                      <a:pt x="14180158" y="0"/>
                    </a:lnTo>
                    <a:cubicBezTo>
                      <a:pt x="14263641" y="0"/>
                      <a:pt x="14343706" y="33163"/>
                      <a:pt x="14402736" y="92195"/>
                    </a:cubicBezTo>
                    <a:cubicBezTo>
                      <a:pt x="14461768" y="151226"/>
                      <a:pt x="14494932" y="231290"/>
                      <a:pt x="14494932" y="314773"/>
                    </a:cubicBezTo>
                    <a:lnTo>
                      <a:pt x="14494932" y="3619898"/>
                    </a:lnTo>
                    <a:cubicBezTo>
                      <a:pt x="14494932" y="3703381"/>
                      <a:pt x="14461768" y="3783445"/>
                      <a:pt x="14402736" y="3842476"/>
                    </a:cubicBezTo>
                    <a:cubicBezTo>
                      <a:pt x="14343706" y="3901508"/>
                      <a:pt x="14263641" y="3934671"/>
                      <a:pt x="14180158" y="3934671"/>
                    </a:cubicBezTo>
                    <a:lnTo>
                      <a:pt x="0" y="3934671"/>
                    </a:lnTo>
                    <a:close/>
                  </a:path>
                </a:pathLst>
              </a:custGeom>
              <a:solidFill>
                <a:srgbClr val="C9E265"/>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0" y="0"/>
                <a:ext cx="1594443" cy="3934671"/>
              </a:xfrm>
              <a:custGeom>
                <a:rect b="b" l="l" r="r" t="t"/>
                <a:pathLst>
                  <a:path extrusionOk="0" h="3934671" w="1594443">
                    <a:moveTo>
                      <a:pt x="0" y="0"/>
                    </a:moveTo>
                    <a:lnTo>
                      <a:pt x="1594443" y="0"/>
                    </a:lnTo>
                    <a:lnTo>
                      <a:pt x="1594443" y="3934671"/>
                    </a:lnTo>
                    <a:lnTo>
                      <a:pt x="0" y="3934671"/>
                    </a:lnTo>
                    <a:close/>
                  </a:path>
                </a:pathLst>
              </a:custGeom>
              <a:solidFill>
                <a:srgbClr val="74C36F"/>
              </a:solidFill>
              <a:ln>
                <a:noFill/>
              </a:ln>
            </p:spPr>
          </p:sp>
          <p:sp>
            <p:nvSpPr>
              <p:cNvPr id="99" name="Google Shape;99;p3"/>
              <p:cNvSpPr/>
              <p:nvPr/>
            </p:nvSpPr>
            <p:spPr>
              <a:xfrm>
                <a:off x="0" y="4809043"/>
                <a:ext cx="3623733" cy="3934671"/>
              </a:xfrm>
              <a:custGeom>
                <a:rect b="b" l="l" r="r" t="t"/>
                <a:pathLst>
                  <a:path extrusionOk="0" h="3934671" w="3623733">
                    <a:moveTo>
                      <a:pt x="0" y="0"/>
                    </a:moveTo>
                    <a:lnTo>
                      <a:pt x="3623733" y="0"/>
                    </a:lnTo>
                    <a:lnTo>
                      <a:pt x="3623733" y="3934671"/>
                    </a:lnTo>
                    <a:lnTo>
                      <a:pt x="0" y="3934671"/>
                    </a:lnTo>
                    <a:close/>
                  </a:path>
                </a:pathLst>
              </a:custGeom>
              <a:solidFill>
                <a:srgbClr val="74C36F"/>
              </a:solidFill>
              <a:ln>
                <a:noFill/>
              </a:ln>
            </p:spPr>
          </p:sp>
        </p:grpSp>
      </p:grpSp>
      <p:sp>
        <p:nvSpPr>
          <p:cNvPr id="100" name="Google Shape;100;p3"/>
          <p:cNvSpPr txBox="1"/>
          <p:nvPr/>
        </p:nvSpPr>
        <p:spPr>
          <a:xfrm>
            <a:off x="514350" y="1848909"/>
            <a:ext cx="3867930" cy="71886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Le pourcentage de femmes parlementaires </a:t>
            </a:r>
            <a:r>
              <a:rPr b="1" i="0" lang="en" sz="1500" u="none" cap="none" strike="noStrike">
                <a:solidFill>
                  <a:srgbClr val="000000"/>
                </a:solidFill>
                <a:latin typeface="Open Sans"/>
                <a:ea typeface="Open Sans"/>
                <a:cs typeface="Open Sans"/>
                <a:sym typeface="Open Sans"/>
              </a:rPr>
              <a:t>a doublé </a:t>
            </a:r>
            <a:r>
              <a:rPr b="0" i="0" lang="en" sz="1500" u="none" cap="none" strike="noStrike">
                <a:solidFill>
                  <a:srgbClr val="000000"/>
                </a:solidFill>
                <a:latin typeface="Open Sans"/>
                <a:ea typeface="Open Sans"/>
                <a:cs typeface="Open Sans"/>
                <a:sym typeface="Open Sans"/>
              </a:rPr>
              <a:t>ces 25 dernières années</a:t>
            </a:r>
            <a:endParaRPr b="0" i="0" sz="700" u="none" cap="none" strike="noStrike">
              <a:solidFill>
                <a:srgbClr val="000000"/>
              </a:solidFill>
              <a:latin typeface="Arial"/>
              <a:ea typeface="Arial"/>
              <a:cs typeface="Arial"/>
              <a:sym typeface="Arial"/>
            </a:endParaRPr>
          </a:p>
        </p:txBody>
      </p:sp>
      <p:sp>
        <p:nvSpPr>
          <p:cNvPr id="101" name="Google Shape;101;p3"/>
          <p:cNvSpPr txBox="1"/>
          <p:nvPr/>
        </p:nvSpPr>
        <p:spPr>
          <a:xfrm>
            <a:off x="4756595" y="820208"/>
            <a:ext cx="2210246" cy="10572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Mais les parlements ne comptent aujourd’hui que </a:t>
            </a:r>
            <a:r>
              <a:rPr b="1" i="0" lang="en" sz="1500" u="none" cap="none" strike="noStrike">
                <a:solidFill>
                  <a:srgbClr val="000000"/>
                </a:solidFill>
                <a:latin typeface="Open Sans"/>
                <a:ea typeface="Open Sans"/>
                <a:cs typeface="Open Sans"/>
                <a:sym typeface="Open Sans"/>
              </a:rPr>
              <a:t>25%</a:t>
            </a:r>
            <a:r>
              <a:rPr b="0" i="0" lang="en" sz="1500" u="none" cap="none" strike="noStrike">
                <a:solidFill>
                  <a:srgbClr val="000000"/>
                </a:solidFill>
                <a:latin typeface="Open Sans"/>
                <a:ea typeface="Open Sans"/>
                <a:cs typeface="Open Sans"/>
                <a:sym typeface="Open Sans"/>
              </a:rPr>
              <a:t> de femmes environ</a:t>
            </a:r>
            <a:endParaRPr b="0" i="0" sz="700" u="none" cap="none" strike="noStrike">
              <a:solidFill>
                <a:srgbClr val="000000"/>
              </a:solidFill>
              <a:latin typeface="Arial"/>
              <a:ea typeface="Arial"/>
              <a:cs typeface="Arial"/>
              <a:sym typeface="Arial"/>
            </a:endParaRPr>
          </a:p>
        </p:txBody>
      </p:sp>
      <p:grpSp>
        <p:nvGrpSpPr>
          <p:cNvPr id="102" name="Google Shape;102;p3"/>
          <p:cNvGrpSpPr/>
          <p:nvPr/>
        </p:nvGrpSpPr>
        <p:grpSpPr>
          <a:xfrm>
            <a:off x="4872667" y="2412487"/>
            <a:ext cx="1978116" cy="1850048"/>
            <a:chOff x="-170729" y="0"/>
            <a:chExt cx="5274977" cy="4933462"/>
          </a:xfrm>
        </p:grpSpPr>
        <p:sp>
          <p:nvSpPr>
            <p:cNvPr id="103" name="Google Shape;103;p3"/>
            <p:cNvSpPr txBox="1"/>
            <p:nvPr/>
          </p:nvSpPr>
          <p:spPr>
            <a:xfrm>
              <a:off x="-170729" y="4213767"/>
              <a:ext cx="798900" cy="535200"/>
            </a:xfrm>
            <a:prstGeom prst="rect">
              <a:avLst/>
            </a:prstGeom>
            <a:noFill/>
            <a:ln>
              <a:noFill/>
            </a:ln>
          </p:spPr>
          <p:txBody>
            <a:bodyPr anchorCtr="0" anchor="t" bIns="0" lIns="0" spcFirstLastPara="1" rIns="0" wrap="square" tIns="0">
              <a:noAutofit/>
            </a:bodyPr>
            <a:lstStyle/>
            <a:p>
              <a:pPr indent="0" lvl="0" marL="0" marR="0" rtl="0" algn="ctr">
                <a:lnSpc>
                  <a:spcPct val="895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0086"/>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75%</a:t>
              </a:r>
              <a:endParaRPr b="0" i="0" sz="700" u="none" cap="none" strike="noStrike">
                <a:solidFill>
                  <a:srgbClr val="000000"/>
                </a:solidFill>
                <a:latin typeface="Arial"/>
                <a:ea typeface="Arial"/>
                <a:cs typeface="Arial"/>
                <a:sym typeface="Arial"/>
              </a:endParaRPr>
            </a:p>
          </p:txBody>
        </p:sp>
        <p:sp>
          <p:nvSpPr>
            <p:cNvPr id="104" name="Google Shape;104;p3"/>
            <p:cNvSpPr txBox="1"/>
            <p:nvPr/>
          </p:nvSpPr>
          <p:spPr>
            <a:xfrm>
              <a:off x="4305348" y="146500"/>
              <a:ext cx="798900" cy="535200"/>
            </a:xfrm>
            <a:prstGeom prst="rect">
              <a:avLst/>
            </a:prstGeom>
            <a:noFill/>
            <a:ln>
              <a:noFill/>
            </a:ln>
          </p:spPr>
          <p:txBody>
            <a:bodyPr anchorCtr="0" anchor="t" bIns="0" lIns="0" spcFirstLastPara="1" rIns="0" wrap="square" tIns="0">
              <a:noAutofit/>
            </a:bodyPr>
            <a:lstStyle/>
            <a:p>
              <a:pPr indent="0" lvl="0" marL="0" marR="0" rtl="0" algn="ctr">
                <a:lnSpc>
                  <a:spcPct val="895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0086"/>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25%</a:t>
              </a:r>
              <a:endParaRPr b="0" i="0" sz="700" u="none" cap="none" strike="noStrike">
                <a:solidFill>
                  <a:srgbClr val="000000"/>
                </a:solidFill>
                <a:latin typeface="Arial"/>
                <a:ea typeface="Arial"/>
                <a:cs typeface="Arial"/>
                <a:sym typeface="Arial"/>
              </a:endParaRPr>
            </a:p>
          </p:txBody>
        </p:sp>
        <p:grpSp>
          <p:nvGrpSpPr>
            <p:cNvPr id="105" name="Google Shape;105;p3"/>
            <p:cNvGrpSpPr/>
            <p:nvPr/>
          </p:nvGrpSpPr>
          <p:grpSpPr>
            <a:xfrm>
              <a:off x="-91" y="0"/>
              <a:ext cx="4964193" cy="4933462"/>
              <a:chOff x="-47" y="0"/>
              <a:chExt cx="2555845" cy="2540023"/>
            </a:xfrm>
          </p:grpSpPr>
          <p:sp>
            <p:nvSpPr>
              <p:cNvPr id="106" name="Google Shape;106;p3"/>
              <p:cNvSpPr/>
              <p:nvPr/>
            </p:nvSpPr>
            <p:spPr>
              <a:xfrm>
                <a:off x="1270000" y="0"/>
                <a:ext cx="1285798" cy="1333474"/>
              </a:xfrm>
              <a:custGeom>
                <a:rect b="b" l="l" r="r" t="t"/>
                <a:pathLst>
                  <a:path extrusionOk="0" h="1333474" w="1285798">
                    <a:moveTo>
                      <a:pt x="0" y="0"/>
                    </a:moveTo>
                    <a:cubicBezTo>
                      <a:pt x="347841" y="0"/>
                      <a:pt x="680458" y="142671"/>
                      <a:pt x="920193" y="394703"/>
                    </a:cubicBezTo>
                    <a:cubicBezTo>
                      <a:pt x="1159929" y="646735"/>
                      <a:pt x="1285798" y="986067"/>
                      <a:pt x="1268413" y="1333474"/>
                    </a:cubicBezTo>
                    <a:lnTo>
                      <a:pt x="634206" y="1301737"/>
                    </a:lnTo>
                    <a:cubicBezTo>
                      <a:pt x="642899" y="1128034"/>
                      <a:pt x="579964" y="958368"/>
                      <a:pt x="460097" y="832352"/>
                    </a:cubicBezTo>
                    <a:cubicBezTo>
                      <a:pt x="340229" y="706336"/>
                      <a:pt x="173920" y="635000"/>
                      <a:pt x="0" y="635000"/>
                    </a:cubicBezTo>
                    <a:close/>
                  </a:path>
                </a:pathLst>
              </a:custGeom>
              <a:solidFill>
                <a:srgbClr val="C9E265"/>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47" y="0"/>
                <a:ext cx="2540047" cy="2540023"/>
              </a:xfrm>
              <a:custGeom>
                <a:rect b="b" l="l" r="r" t="t"/>
                <a:pathLst>
                  <a:path extrusionOk="0" h="2540023" w="2540047">
                    <a:moveTo>
                      <a:pt x="2540047" y="1270000"/>
                    </a:moveTo>
                    <a:cubicBezTo>
                      <a:pt x="2540047" y="1971385"/>
                      <a:pt x="1971475" y="2539977"/>
                      <a:pt x="1270089" y="2540000"/>
                    </a:cubicBezTo>
                    <a:cubicBezTo>
                      <a:pt x="568704" y="2540023"/>
                      <a:pt x="94" y="1971470"/>
                      <a:pt x="47" y="1270085"/>
                    </a:cubicBezTo>
                    <a:cubicBezTo>
                      <a:pt x="0" y="568700"/>
                      <a:pt x="568535" y="70"/>
                      <a:pt x="1269920" y="0"/>
                    </a:cubicBezTo>
                    <a:lnTo>
                      <a:pt x="1269984" y="635000"/>
                    </a:lnTo>
                    <a:cubicBezTo>
                      <a:pt x="919291" y="635035"/>
                      <a:pt x="635024" y="919350"/>
                      <a:pt x="635047" y="1270042"/>
                    </a:cubicBezTo>
                    <a:cubicBezTo>
                      <a:pt x="635070" y="1620735"/>
                      <a:pt x="919376" y="1905012"/>
                      <a:pt x="1270068" y="1905000"/>
                    </a:cubicBezTo>
                    <a:cubicBezTo>
                      <a:pt x="1620761" y="1904988"/>
                      <a:pt x="1905047" y="1620693"/>
                      <a:pt x="1905047" y="1270000"/>
                    </a:cubicBezTo>
                    <a:close/>
                  </a:path>
                </a:pathLst>
              </a:custGeom>
              <a:solidFill>
                <a:srgbClr val="74C36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299E78"/>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1"/>
          <p:cNvSpPr/>
          <p:nvPr/>
        </p:nvSpPr>
        <p:spPr>
          <a:xfrm>
            <a:off x="271500" y="1378996"/>
            <a:ext cx="8560800" cy="2091998"/>
          </a:xfrm>
          <a:prstGeom prst="roundRect">
            <a:avLst>
              <a:gd fmla="val 13622"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7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a:latin typeface="Arial"/>
                <a:ea typeface="Arial"/>
                <a:cs typeface="Arial"/>
                <a:sym typeface="Arial"/>
              </a:rPr>
              <a:t>Politics</a:t>
            </a:r>
            <a:r>
              <a:rPr b="0" lang="en">
                <a:solidFill>
                  <a:srgbClr val="00527D"/>
                </a:solidFill>
                <a:latin typeface="Arial"/>
                <a:ea typeface="Arial"/>
                <a:cs typeface="Arial"/>
                <a:sym typeface="Arial"/>
              </a:rPr>
              <a:t> </a:t>
            </a:r>
            <a:endParaRPr b="0">
              <a:solidFill>
                <a:srgbClr val="00527D"/>
              </a:solidFill>
              <a:latin typeface="Arial"/>
              <a:ea typeface="Arial"/>
              <a:cs typeface="Arial"/>
              <a:sym typeface="Arial"/>
            </a:endParaRPr>
          </a:p>
        </p:txBody>
      </p:sp>
      <p:sp>
        <p:nvSpPr>
          <p:cNvPr id="115" name="Google Shape;115;p71"/>
          <p:cNvSpPr txBox="1"/>
          <p:nvPr>
            <p:ph idx="1" type="body"/>
          </p:nvPr>
        </p:nvSpPr>
        <p:spPr>
          <a:xfrm>
            <a:off x="408375" y="1607146"/>
            <a:ext cx="8424000" cy="169589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In the last 20 years, the percentage of female parliamentarians has practically doubled. </a:t>
            </a:r>
            <a:endParaRPr/>
          </a:p>
          <a:p>
            <a:pPr indent="0" lvl="0" marL="0" rtl="0" algn="l">
              <a:lnSpc>
                <a:spcPct val="115000"/>
              </a:lnSpc>
              <a:spcBef>
                <a:spcPts val="0"/>
              </a:spcBef>
              <a:spcAft>
                <a:spcPts val="0"/>
              </a:spcAft>
              <a:buSzPts val="1800"/>
              <a:buNone/>
            </a:pPr>
            <a:r>
              <a:t/>
            </a:r>
            <a:endParaRPr>
              <a:solidFill>
                <a:srgbClr val="000000"/>
              </a:solidFill>
              <a:latin typeface="Arial"/>
              <a:ea typeface="Arial"/>
              <a:cs typeface="Arial"/>
              <a:sym typeface="Arial"/>
            </a:endParaRPr>
          </a:p>
          <a:p>
            <a:pPr indent="0" lvl="0" marL="0" rtl="0" algn="l">
              <a:lnSpc>
                <a:spcPct val="115000"/>
              </a:lnSpc>
              <a:spcBef>
                <a:spcPts val="1600"/>
              </a:spcBef>
              <a:spcAft>
                <a:spcPts val="1600"/>
              </a:spcAft>
              <a:buSzPts val="1800"/>
              <a:buNone/>
            </a:pPr>
            <a:r>
              <a:rPr lang="en">
                <a:solidFill>
                  <a:srgbClr val="000000"/>
                </a:solidFill>
                <a:latin typeface="Arial"/>
                <a:ea typeface="Arial"/>
                <a:cs typeface="Arial"/>
                <a:sym typeface="Arial"/>
              </a:rPr>
              <a:t>But currently parliaments are made up of only 22% women.</a:t>
            </a:r>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p:nvPr/>
        </p:nvSpPr>
        <p:spPr>
          <a:xfrm>
            <a:off x="337198" y="355252"/>
            <a:ext cx="8392500" cy="4622953"/>
          </a:xfrm>
          <a:prstGeom prst="roundRect">
            <a:avLst>
              <a:gd fmla="val 1192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
          <p:cNvSpPr txBox="1"/>
          <p:nvPr/>
        </p:nvSpPr>
        <p:spPr>
          <a:xfrm>
            <a:off x="514350" y="428625"/>
            <a:ext cx="2457450" cy="771525"/>
          </a:xfrm>
          <a:prstGeom prst="rect">
            <a:avLst/>
          </a:prstGeom>
          <a:noFill/>
          <a:ln>
            <a:noFill/>
          </a:ln>
        </p:spPr>
        <p:txBody>
          <a:bodyPr anchorCtr="0" anchor="t" bIns="0" lIns="0" spcFirstLastPara="1" rIns="0" wrap="square" tIns="0">
            <a:noAutofit/>
          </a:bodyPr>
          <a:lstStyle/>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Conflit</a:t>
            </a:r>
            <a:endParaRPr b="0" i="0" sz="4500" u="none" cap="none" strike="noStrike">
              <a:solidFill>
                <a:srgbClr val="000000"/>
              </a:solidFill>
              <a:latin typeface="Arial"/>
              <a:ea typeface="Arial"/>
              <a:cs typeface="Arial"/>
              <a:sym typeface="Arial"/>
            </a:endParaRPr>
          </a:p>
        </p:txBody>
      </p:sp>
      <p:sp>
        <p:nvSpPr>
          <p:cNvPr id="122" name="Google Shape;122;p4"/>
          <p:cNvSpPr txBox="1"/>
          <p:nvPr/>
        </p:nvSpPr>
        <p:spPr>
          <a:xfrm>
            <a:off x="792619" y="1615535"/>
            <a:ext cx="2828357" cy="26574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En 2000, la resolution 1325 du Conseil de sécurité des Nations Unies a été la première à reconnaître que</a:t>
            </a:r>
            <a:endParaRPr b="0" i="0" sz="7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1500"/>
              <a:buFont typeface="Arial"/>
              <a:buNone/>
            </a:pPr>
            <a:r>
              <a:rPr b="1" i="0" lang="en" sz="1500" u="none" cap="none" strike="noStrike">
                <a:solidFill>
                  <a:srgbClr val="000000"/>
                </a:solidFill>
                <a:latin typeface="Open Sans"/>
                <a:ea typeface="Open Sans"/>
                <a:cs typeface="Open Sans"/>
                <a:sym typeface="Open Sans"/>
              </a:rPr>
              <a:t>la guerre a des consequences différentes pour les femmes</a:t>
            </a:r>
            <a:endParaRPr b="0" i="0" sz="7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et à mettre l’accent sur la nécessité d’accroître leur participation aux pourparlers de paix</a:t>
            </a:r>
            <a:endParaRPr b="0" i="0" sz="700" u="none" cap="none" strike="noStrike">
              <a:solidFill>
                <a:srgbClr val="000000"/>
              </a:solidFill>
              <a:latin typeface="Arial"/>
              <a:ea typeface="Arial"/>
              <a:cs typeface="Arial"/>
              <a:sym typeface="Arial"/>
            </a:endParaRPr>
          </a:p>
        </p:txBody>
      </p:sp>
      <p:sp>
        <p:nvSpPr>
          <p:cNvPr id="123" name="Google Shape;123;p4"/>
          <p:cNvSpPr txBox="1"/>
          <p:nvPr/>
        </p:nvSpPr>
        <p:spPr>
          <a:xfrm>
            <a:off x="4356568" y="820208"/>
            <a:ext cx="2570914" cy="13239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Mais entre 1992 et 2018, seules </a:t>
            </a:r>
            <a:r>
              <a:rPr b="1" i="0" lang="en" sz="1500" u="none" cap="none" strike="noStrike">
                <a:solidFill>
                  <a:srgbClr val="000000"/>
                </a:solidFill>
                <a:latin typeface="Open Sans"/>
                <a:ea typeface="Open Sans"/>
                <a:cs typeface="Open Sans"/>
                <a:sym typeface="Open Sans"/>
              </a:rPr>
              <a:t>13%</a:t>
            </a:r>
            <a:r>
              <a:rPr b="0" i="0" lang="en" sz="1500" u="none" cap="none" strike="noStrike">
                <a:solidFill>
                  <a:srgbClr val="000000"/>
                </a:solidFill>
                <a:latin typeface="Open Sans"/>
                <a:ea typeface="Open Sans"/>
                <a:cs typeface="Open Sans"/>
                <a:sym typeface="Open Sans"/>
              </a:rPr>
              <a:t> des personnes prenant part aux négociations de paix étaient des femmes</a:t>
            </a:r>
            <a:endParaRPr b="0" i="0" sz="700" u="none" cap="none" strike="noStrike">
              <a:solidFill>
                <a:srgbClr val="000000"/>
              </a:solidFill>
              <a:latin typeface="Arial"/>
              <a:ea typeface="Arial"/>
              <a:cs typeface="Arial"/>
              <a:sym typeface="Arial"/>
            </a:endParaRPr>
          </a:p>
        </p:txBody>
      </p:sp>
      <p:grpSp>
        <p:nvGrpSpPr>
          <p:cNvPr id="124" name="Google Shape;124;p4"/>
          <p:cNvGrpSpPr/>
          <p:nvPr/>
        </p:nvGrpSpPr>
        <p:grpSpPr>
          <a:xfrm>
            <a:off x="4640175" y="2466375"/>
            <a:ext cx="2003695" cy="2180300"/>
            <a:chOff x="-185860" y="-38121"/>
            <a:chExt cx="5343186" cy="5814133"/>
          </a:xfrm>
        </p:grpSpPr>
        <p:sp>
          <p:nvSpPr>
            <p:cNvPr id="125" name="Google Shape;125;p4"/>
            <p:cNvSpPr txBox="1"/>
            <p:nvPr/>
          </p:nvSpPr>
          <p:spPr>
            <a:xfrm>
              <a:off x="499670" y="5240812"/>
              <a:ext cx="1020000" cy="535200"/>
            </a:xfrm>
            <a:prstGeom prst="rect">
              <a:avLst/>
            </a:prstGeom>
            <a:noFill/>
            <a:ln>
              <a:noFill/>
            </a:ln>
          </p:spPr>
          <p:txBody>
            <a:bodyPr anchorCtr="0" anchor="t" bIns="0" lIns="0" spcFirstLastPara="1" rIns="0" wrap="square" tIns="0">
              <a:noAutofit/>
            </a:bodyPr>
            <a:lstStyle/>
            <a:p>
              <a:pPr indent="0" lvl="0" marL="0" marR="0" rtl="0" algn="ctr">
                <a:lnSpc>
                  <a:spcPct val="895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0086"/>
                </a:lnSpc>
                <a:spcBef>
                  <a:spcPts val="0"/>
                </a:spcBef>
                <a:spcAft>
                  <a:spcPts val="0"/>
                </a:spcAft>
                <a:buClr>
                  <a:srgbClr val="000000"/>
                </a:buClr>
                <a:buSzPts val="600"/>
                <a:buFont typeface="Arial"/>
                <a:buNone/>
              </a:pPr>
              <a:r>
                <a:rPr b="0" i="0" lang="en" sz="600" u="none" cap="none" strike="noStrike">
                  <a:solidFill>
                    <a:srgbClr val="993366"/>
                  </a:solidFill>
                  <a:latin typeface="Arimo"/>
                  <a:ea typeface="Arimo"/>
                  <a:cs typeface="Arimo"/>
                  <a:sym typeface="Arimo"/>
                </a:rPr>
                <a:t>87%</a:t>
              </a:r>
              <a:endParaRPr b="0" i="0" sz="700" u="none" cap="none" strike="noStrike">
                <a:solidFill>
                  <a:srgbClr val="000000"/>
                </a:solidFill>
                <a:latin typeface="Arial"/>
                <a:ea typeface="Arial"/>
                <a:cs typeface="Arial"/>
                <a:sym typeface="Arial"/>
              </a:endParaRPr>
            </a:p>
          </p:txBody>
        </p:sp>
        <p:sp>
          <p:nvSpPr>
            <p:cNvPr id="126" name="Google Shape;126;p4"/>
            <p:cNvSpPr txBox="1"/>
            <p:nvPr/>
          </p:nvSpPr>
          <p:spPr>
            <a:xfrm>
              <a:off x="3413797" y="-38121"/>
              <a:ext cx="1122300" cy="535200"/>
            </a:xfrm>
            <a:prstGeom prst="rect">
              <a:avLst/>
            </a:prstGeom>
            <a:noFill/>
            <a:ln>
              <a:noFill/>
            </a:ln>
          </p:spPr>
          <p:txBody>
            <a:bodyPr anchorCtr="0" anchor="t" bIns="0" lIns="0" spcFirstLastPara="1" rIns="0" wrap="square" tIns="0">
              <a:noAutofit/>
            </a:bodyPr>
            <a:lstStyle/>
            <a:p>
              <a:pPr indent="0" lvl="0" marL="0" marR="0" rtl="0" algn="ctr">
                <a:lnSpc>
                  <a:spcPct val="895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0086"/>
                </a:lnSpc>
                <a:spcBef>
                  <a:spcPts val="0"/>
                </a:spcBef>
                <a:spcAft>
                  <a:spcPts val="0"/>
                </a:spcAft>
                <a:buClr>
                  <a:srgbClr val="000000"/>
                </a:buClr>
                <a:buSzPts val="600"/>
                <a:buFont typeface="Arial"/>
                <a:buNone/>
              </a:pPr>
              <a:r>
                <a:rPr b="0" i="0" lang="en" sz="600" u="none" cap="none" strike="noStrike">
                  <a:solidFill>
                    <a:srgbClr val="993366"/>
                  </a:solidFill>
                  <a:latin typeface="Arimo"/>
                  <a:ea typeface="Arimo"/>
                  <a:cs typeface="Arimo"/>
                  <a:sym typeface="Arimo"/>
                </a:rPr>
                <a:t>13%</a:t>
              </a:r>
              <a:endParaRPr b="0" i="0" sz="700" u="none" cap="none" strike="noStrike">
                <a:solidFill>
                  <a:srgbClr val="000000"/>
                </a:solidFill>
                <a:latin typeface="Arial"/>
                <a:ea typeface="Arial"/>
                <a:cs typeface="Arial"/>
                <a:sym typeface="Arial"/>
              </a:endParaRPr>
            </a:p>
          </p:txBody>
        </p:sp>
        <p:grpSp>
          <p:nvGrpSpPr>
            <p:cNvPr id="127" name="Google Shape;127;p4"/>
            <p:cNvGrpSpPr/>
            <p:nvPr/>
          </p:nvGrpSpPr>
          <p:grpSpPr>
            <a:xfrm>
              <a:off x="-185860" y="421251"/>
              <a:ext cx="5343186" cy="5195001"/>
              <a:chOff x="-95691" y="0"/>
              <a:chExt cx="2750972" cy="2674678"/>
            </a:xfrm>
          </p:grpSpPr>
          <p:sp>
            <p:nvSpPr>
              <p:cNvPr id="128" name="Google Shape;128;p4"/>
              <p:cNvSpPr/>
              <p:nvPr/>
            </p:nvSpPr>
            <p:spPr>
              <a:xfrm>
                <a:off x="1270000" y="0"/>
                <a:ext cx="968084" cy="858991"/>
              </a:xfrm>
              <a:custGeom>
                <a:rect b="b" l="l" r="r" t="t"/>
                <a:pathLst>
                  <a:path extrusionOk="0" h="858991" w="968084">
                    <a:moveTo>
                      <a:pt x="0" y="0"/>
                    </a:moveTo>
                    <a:lnTo>
                      <a:pt x="0" y="0"/>
                    </a:lnTo>
                    <a:cubicBezTo>
                      <a:pt x="372805" y="0"/>
                      <a:pt x="726782" y="163803"/>
                      <a:pt x="968084" y="447982"/>
                    </a:cubicBezTo>
                    <a:lnTo>
                      <a:pt x="484042" y="858991"/>
                    </a:lnTo>
                    <a:cubicBezTo>
                      <a:pt x="363391" y="716902"/>
                      <a:pt x="186403" y="635000"/>
                      <a:pt x="0" y="635000"/>
                    </a:cubicBezTo>
                    <a:close/>
                  </a:path>
                </a:pathLst>
              </a:custGeom>
              <a:solidFill>
                <a:srgbClr val="99336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4"/>
              <p:cNvSpPr/>
              <p:nvPr/>
            </p:nvSpPr>
            <p:spPr>
              <a:xfrm>
                <a:off x="-95691" y="0"/>
                <a:ext cx="2750972" cy="2674678"/>
              </a:xfrm>
              <a:custGeom>
                <a:rect b="b" l="l" r="r" t="t"/>
                <a:pathLst>
                  <a:path extrusionOk="0" h="2674678" w="2750972">
                    <a:moveTo>
                      <a:pt x="2291481" y="400625"/>
                    </a:moveTo>
                    <a:cubicBezTo>
                      <a:pt x="2703664" y="839555"/>
                      <a:pt x="2750972" y="1507594"/>
                      <a:pt x="2404759" y="2000231"/>
                    </a:cubicBezTo>
                    <a:cubicBezTo>
                      <a:pt x="2058547" y="2492867"/>
                      <a:pt x="1413986" y="2674678"/>
                      <a:pt x="861371" y="2435574"/>
                    </a:cubicBezTo>
                    <a:cubicBezTo>
                      <a:pt x="308757" y="2196469"/>
                      <a:pt x="0" y="1602177"/>
                      <a:pt x="122059" y="1012553"/>
                    </a:cubicBezTo>
                    <a:cubicBezTo>
                      <a:pt x="244118" y="422930"/>
                      <a:pt x="763439" y="60"/>
                      <a:pt x="1365564" y="0"/>
                    </a:cubicBezTo>
                    <a:lnTo>
                      <a:pt x="1365628" y="635000"/>
                    </a:lnTo>
                    <a:cubicBezTo>
                      <a:pt x="1064565" y="635030"/>
                      <a:pt x="804904" y="846465"/>
                      <a:pt x="743875" y="1141277"/>
                    </a:cubicBezTo>
                    <a:cubicBezTo>
                      <a:pt x="682845" y="1436088"/>
                      <a:pt x="837224" y="1733234"/>
                      <a:pt x="1113531" y="1852787"/>
                    </a:cubicBezTo>
                    <a:cubicBezTo>
                      <a:pt x="1389838" y="1972339"/>
                      <a:pt x="1712119" y="1881434"/>
                      <a:pt x="1885225" y="1635115"/>
                    </a:cubicBezTo>
                    <a:cubicBezTo>
                      <a:pt x="2058331" y="1388797"/>
                      <a:pt x="2034677" y="1054778"/>
                      <a:pt x="1828586" y="835313"/>
                    </a:cubicBezTo>
                    <a:close/>
                  </a:path>
                </a:pathLst>
              </a:custGeom>
              <a:solidFill>
                <a:srgbClr val="9A6DB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
              <p:cNvSpPr/>
              <p:nvPr/>
            </p:nvSpPr>
            <p:spPr>
              <a:xfrm>
                <a:off x="1270000" y="0"/>
                <a:ext cx="127" cy="635000"/>
              </a:xfrm>
              <a:custGeom>
                <a:rect b="b" l="l" r="r" t="t"/>
                <a:pathLst>
                  <a:path extrusionOk="0" h="635000" w="127">
                    <a:moveTo>
                      <a:pt x="0" y="0"/>
                    </a:moveTo>
                    <a:cubicBezTo>
                      <a:pt x="42" y="0"/>
                      <a:pt x="85" y="0"/>
                      <a:pt x="127" y="0"/>
                    </a:cubicBezTo>
                    <a:lnTo>
                      <a:pt x="63" y="635000"/>
                    </a:lnTo>
                    <a:cubicBezTo>
                      <a:pt x="42" y="635000"/>
                      <a:pt x="21" y="635000"/>
                      <a:pt x="0" y="635000"/>
                    </a:cubicBezTo>
                    <a:close/>
                  </a:path>
                </a:pathLst>
              </a:custGeom>
              <a:solidFill>
                <a:srgbClr val="8DA3E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id="131" name="Google Shape;131;p4"/>
          <p:cNvPicPr preferRelativeResize="0"/>
          <p:nvPr/>
        </p:nvPicPr>
        <p:blipFill rotWithShape="1">
          <a:blip r:embed="rId3">
            <a:alphaModFix/>
          </a:blip>
          <a:srcRect b="0" l="0" r="0" t="0"/>
          <a:stretch/>
        </p:blipFill>
        <p:spPr>
          <a:xfrm>
            <a:off x="7419138" y="1877484"/>
            <a:ext cx="1210511" cy="2920094"/>
          </a:xfrm>
          <a:prstGeom prst="rect">
            <a:avLst/>
          </a:prstGeom>
          <a:noFill/>
          <a:ln>
            <a:noFill/>
          </a:ln>
        </p:spPr>
      </p:pic>
      <p:sp>
        <p:nvSpPr>
          <p:cNvPr id="132" name="Google Shape;132;p4"/>
          <p:cNvSpPr txBox="1"/>
          <p:nvPr/>
        </p:nvSpPr>
        <p:spPr>
          <a:xfrm>
            <a:off x="0" y="4968875"/>
            <a:ext cx="8629500" cy="174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000"/>
              <a:buFont typeface="Arial"/>
              <a:buNone/>
            </a:pPr>
            <a:r>
              <a:rPr b="0" i="0" lang="en" sz="1000" u="none" cap="none" strike="noStrike">
                <a:solidFill>
                  <a:srgbClr val="000000"/>
                </a:solidFill>
                <a:latin typeface="Open Sans Light"/>
                <a:ea typeface="Open Sans Light"/>
                <a:cs typeface="Open Sans Light"/>
                <a:sym typeface="Open Sans Light"/>
              </a:rPr>
              <a:t>source: https://www2.unwomen.org/fr/digital-library/multimedia/2015/9/infographic-gender-equality-where-are-we-today</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1"/>
          <p:cNvSpPr/>
          <p:nvPr/>
        </p:nvSpPr>
        <p:spPr>
          <a:xfrm>
            <a:off x="298775" y="1276549"/>
            <a:ext cx="8591700" cy="2809675"/>
          </a:xfrm>
          <a:prstGeom prst="roundRect">
            <a:avLst>
              <a:gd fmla="val 11708"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b="0" lang="en" sz="4000">
                <a:latin typeface="Arial"/>
                <a:ea typeface="Arial"/>
                <a:cs typeface="Arial"/>
                <a:sym typeface="Arial"/>
              </a:rPr>
              <a:t>Conflict</a:t>
            </a:r>
            <a:endParaRPr b="0" sz="4000">
              <a:latin typeface="Arial"/>
              <a:ea typeface="Arial"/>
              <a:cs typeface="Arial"/>
              <a:sym typeface="Arial"/>
            </a:endParaRPr>
          </a:p>
        </p:txBody>
      </p:sp>
      <p:sp>
        <p:nvSpPr>
          <p:cNvPr id="139" name="Google Shape;139;p61"/>
          <p:cNvSpPr txBox="1"/>
          <p:nvPr>
            <p:ph idx="1" type="body"/>
          </p:nvPr>
        </p:nvSpPr>
        <p:spPr>
          <a:xfrm>
            <a:off x="561325" y="1461850"/>
            <a:ext cx="8084700" cy="31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Arial"/>
                <a:ea typeface="Arial"/>
                <a:cs typeface="Arial"/>
                <a:sym typeface="Arial"/>
              </a:rPr>
              <a:t>In 2000, the Resolution 1325 of the UN Security Council acknowledged for the first time the different consequences of war for women and put emphasis on the necessity to encourage women to participate in country negotiations. </a:t>
            </a:r>
            <a:endParaRPr>
              <a:solidFill>
                <a:srgbClr val="000000"/>
              </a:solidFill>
              <a:latin typeface="Arial"/>
              <a:ea typeface="Arial"/>
              <a:cs typeface="Arial"/>
              <a:sym typeface="Arial"/>
            </a:endParaRPr>
          </a:p>
          <a:p>
            <a:pPr indent="0" lvl="0" marL="0" rtl="0" algn="l">
              <a:lnSpc>
                <a:spcPct val="115000"/>
              </a:lnSpc>
              <a:spcBef>
                <a:spcPts val="1600"/>
              </a:spcBef>
              <a:spcAft>
                <a:spcPts val="1600"/>
              </a:spcAft>
              <a:buSzPts val="1800"/>
              <a:buNone/>
            </a:pPr>
            <a:r>
              <a:rPr lang="en">
                <a:solidFill>
                  <a:schemeClr val="accent1"/>
                </a:solidFill>
                <a:latin typeface="Arial"/>
                <a:ea typeface="Arial"/>
                <a:cs typeface="Arial"/>
                <a:sym typeface="Arial"/>
              </a:rPr>
              <a:t>However, only 9% of the participants of peace talks between1992 and 2011 were women</a:t>
            </a:r>
            <a:r>
              <a:rPr lang="en">
                <a:solidFill>
                  <a:srgbClr val="FF0000"/>
                </a:solidFill>
                <a:latin typeface="Arial"/>
                <a:ea typeface="Arial"/>
                <a:cs typeface="Arial"/>
                <a:sym typeface="Arial"/>
              </a:rPr>
              <a:t>.</a:t>
            </a:r>
            <a:endParaRPr>
              <a:solidFill>
                <a:srgbClr val="FF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80ce20bf91_0_64"/>
          <p:cNvSpPr/>
          <p:nvPr/>
        </p:nvSpPr>
        <p:spPr>
          <a:xfrm>
            <a:off x="337198" y="233915"/>
            <a:ext cx="8392500" cy="4734959"/>
          </a:xfrm>
          <a:prstGeom prst="roundRect">
            <a:avLst>
              <a:gd fmla="val 1192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80ce20bf91_0_64"/>
          <p:cNvSpPr txBox="1"/>
          <p:nvPr/>
        </p:nvSpPr>
        <p:spPr>
          <a:xfrm>
            <a:off x="514350" y="428625"/>
            <a:ext cx="2444948" cy="771525"/>
          </a:xfrm>
          <a:prstGeom prst="rect">
            <a:avLst/>
          </a:prstGeom>
          <a:noFill/>
          <a:ln>
            <a:noFill/>
          </a:ln>
        </p:spPr>
        <p:txBody>
          <a:bodyPr anchorCtr="0" anchor="t" bIns="0" lIns="0" spcFirstLastPara="1" rIns="0" wrap="square" tIns="0">
            <a:noAutofit/>
          </a:bodyPr>
          <a:lstStyle/>
          <a:p>
            <a:pPr indent="0" lvl="0" marL="0" marR="0" rtl="0" algn="l">
              <a:lnSpc>
                <a:spcPct val="139988"/>
              </a:lnSpc>
              <a:spcBef>
                <a:spcPts val="0"/>
              </a:spcBef>
              <a:spcAft>
                <a:spcPts val="0"/>
              </a:spcAft>
              <a:buClr>
                <a:srgbClr val="000000"/>
              </a:buClr>
              <a:buSzPts val="4500"/>
              <a:buFont typeface="Arial"/>
              <a:buNone/>
            </a:pPr>
            <a:r>
              <a:rPr b="0" i="0" lang="en" sz="4500" u="none" cap="none" strike="noStrike">
                <a:solidFill>
                  <a:srgbClr val="000000"/>
                </a:solidFill>
                <a:latin typeface="Arial"/>
                <a:ea typeface="Arial"/>
                <a:cs typeface="Arial"/>
                <a:sym typeface="Arial"/>
              </a:rPr>
              <a:t>Salaires</a:t>
            </a:r>
            <a:endParaRPr b="0" i="0" sz="700" u="none" cap="none" strike="noStrike">
              <a:solidFill>
                <a:srgbClr val="000000"/>
              </a:solidFill>
              <a:latin typeface="Arial"/>
              <a:ea typeface="Arial"/>
              <a:cs typeface="Arial"/>
              <a:sym typeface="Arial"/>
            </a:endParaRPr>
          </a:p>
        </p:txBody>
      </p:sp>
      <p:sp>
        <p:nvSpPr>
          <p:cNvPr id="146" name="Google Shape;146;g80ce20bf91_0_64"/>
          <p:cNvSpPr txBox="1"/>
          <p:nvPr/>
        </p:nvSpPr>
        <p:spPr>
          <a:xfrm>
            <a:off x="3696258" y="2794605"/>
            <a:ext cx="3180998" cy="1057275"/>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Environ </a:t>
            </a:r>
            <a:r>
              <a:rPr b="1" i="0" lang="en" sz="1500" u="none" cap="none" strike="noStrike">
                <a:solidFill>
                  <a:srgbClr val="000000"/>
                </a:solidFill>
                <a:latin typeface="Open Sans"/>
                <a:ea typeface="Open Sans"/>
                <a:cs typeface="Open Sans"/>
                <a:sym typeface="Open Sans"/>
              </a:rPr>
              <a:t>49%</a:t>
            </a:r>
            <a:r>
              <a:rPr b="0" i="0" lang="en" sz="1500" u="none" cap="none" strike="noStrike">
                <a:solidFill>
                  <a:srgbClr val="000000"/>
                </a:solidFill>
                <a:latin typeface="Open Sans"/>
                <a:ea typeface="Open Sans"/>
                <a:cs typeface="Open Sans"/>
                <a:sym typeface="Open Sans"/>
              </a:rPr>
              <a:t> des femmes en âge de travailler dans le monde eccupent un emploi, contre plus de </a:t>
            </a:r>
            <a:r>
              <a:rPr b="1" i="0" lang="en" sz="1500" u="none" cap="none" strike="noStrike">
                <a:solidFill>
                  <a:srgbClr val="000000"/>
                </a:solidFill>
                <a:latin typeface="Open Sans"/>
                <a:ea typeface="Open Sans"/>
                <a:cs typeface="Open Sans"/>
                <a:sym typeface="Open Sans"/>
              </a:rPr>
              <a:t>75%</a:t>
            </a:r>
            <a:r>
              <a:rPr b="0" i="0" lang="en" sz="1500" u="none" cap="none" strike="noStrike">
                <a:solidFill>
                  <a:srgbClr val="000000"/>
                </a:solidFill>
                <a:latin typeface="Open Sans"/>
                <a:ea typeface="Open Sans"/>
                <a:cs typeface="Open Sans"/>
                <a:sym typeface="Open Sans"/>
              </a:rPr>
              <a:t> des hommes en âge de travailler</a:t>
            </a:r>
            <a:endParaRPr b="0" i="0" sz="700" u="none" cap="none" strike="noStrike">
              <a:solidFill>
                <a:srgbClr val="000000"/>
              </a:solidFill>
              <a:latin typeface="Arial"/>
              <a:ea typeface="Arial"/>
              <a:cs typeface="Arial"/>
              <a:sym typeface="Arial"/>
            </a:endParaRPr>
          </a:p>
        </p:txBody>
      </p:sp>
      <p:sp>
        <p:nvSpPr>
          <p:cNvPr id="147" name="Google Shape;147;g80ce20bf91_0_64"/>
          <p:cNvSpPr txBox="1"/>
          <p:nvPr/>
        </p:nvSpPr>
        <p:spPr>
          <a:xfrm>
            <a:off x="1862395" y="1434808"/>
            <a:ext cx="3446700" cy="5238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Et mondialement, les femmes gagnent </a:t>
            </a:r>
            <a:r>
              <a:rPr b="1" i="0" lang="en" sz="1500" u="none" cap="none" strike="noStrike">
                <a:solidFill>
                  <a:srgbClr val="000000"/>
                </a:solidFill>
                <a:latin typeface="Open Sans"/>
                <a:ea typeface="Open Sans"/>
                <a:cs typeface="Open Sans"/>
                <a:sym typeface="Open Sans"/>
              </a:rPr>
              <a:t>16%</a:t>
            </a:r>
            <a:r>
              <a:rPr b="0" i="0" lang="en" sz="1500" u="none" cap="none" strike="noStrike">
                <a:solidFill>
                  <a:srgbClr val="000000"/>
                </a:solidFill>
                <a:latin typeface="Open Sans"/>
                <a:ea typeface="Open Sans"/>
                <a:cs typeface="Open Sans"/>
                <a:sym typeface="Open Sans"/>
              </a:rPr>
              <a:t> de moins que les hommes</a:t>
            </a:r>
            <a:endParaRPr b="0" i="0" sz="700" u="none" cap="none" strike="noStrike">
              <a:solidFill>
                <a:srgbClr val="000000"/>
              </a:solidFill>
              <a:latin typeface="Arial"/>
              <a:ea typeface="Arial"/>
              <a:cs typeface="Arial"/>
              <a:sym typeface="Arial"/>
            </a:endParaRPr>
          </a:p>
        </p:txBody>
      </p:sp>
      <p:pic>
        <p:nvPicPr>
          <p:cNvPr id="148" name="Google Shape;148;g80ce20bf91_0_64"/>
          <p:cNvPicPr preferRelativeResize="0"/>
          <p:nvPr/>
        </p:nvPicPr>
        <p:blipFill rotWithShape="1">
          <a:blip r:embed="rId3">
            <a:alphaModFix/>
          </a:blip>
          <a:srcRect b="0" l="0" r="0" t="0"/>
          <a:stretch/>
        </p:blipFill>
        <p:spPr>
          <a:xfrm>
            <a:off x="7530633" y="1877484"/>
            <a:ext cx="1099017" cy="2920094"/>
          </a:xfrm>
          <a:prstGeom prst="rect">
            <a:avLst/>
          </a:prstGeom>
          <a:noFill/>
          <a:ln>
            <a:noFill/>
          </a:ln>
        </p:spPr>
      </p:pic>
      <p:sp>
        <p:nvSpPr>
          <p:cNvPr id="149" name="Google Shape;149;g80ce20bf91_0_64"/>
          <p:cNvSpPr txBox="1"/>
          <p:nvPr/>
        </p:nvSpPr>
        <p:spPr>
          <a:xfrm>
            <a:off x="0" y="4968875"/>
            <a:ext cx="8557800" cy="1746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000"/>
              <a:buFont typeface="Arial"/>
              <a:buNone/>
            </a:pPr>
            <a:r>
              <a:rPr b="0" i="0" lang="en" sz="1000" u="none" cap="none" strike="noStrike">
                <a:solidFill>
                  <a:srgbClr val="000000"/>
                </a:solidFill>
                <a:latin typeface="Open Sans Light"/>
                <a:ea typeface="Open Sans Light"/>
                <a:cs typeface="Open Sans Light"/>
                <a:sym typeface="Open Sans Light"/>
              </a:rPr>
              <a:t>source: https://www2.unwomen.org/fr/digital-library/multimedia/2015/9/infographic-gender-equality-where-are-we-today</a:t>
            </a:r>
            <a:endParaRPr b="0" i="0" sz="700" u="none" cap="none" strike="noStrike">
              <a:solidFill>
                <a:srgbClr val="000000"/>
              </a:solidFill>
              <a:latin typeface="Arial"/>
              <a:ea typeface="Arial"/>
              <a:cs typeface="Arial"/>
              <a:sym typeface="Arial"/>
            </a:endParaRPr>
          </a:p>
        </p:txBody>
      </p:sp>
      <p:grpSp>
        <p:nvGrpSpPr>
          <p:cNvPr id="150" name="Google Shape;150;g80ce20bf91_0_64"/>
          <p:cNvGrpSpPr/>
          <p:nvPr/>
        </p:nvGrpSpPr>
        <p:grpSpPr>
          <a:xfrm>
            <a:off x="514350" y="2445068"/>
            <a:ext cx="2201494" cy="2184083"/>
            <a:chOff x="0" y="0"/>
            <a:chExt cx="5870649" cy="5824220"/>
          </a:xfrm>
        </p:grpSpPr>
        <p:sp>
          <p:nvSpPr>
            <p:cNvPr id="151" name="Google Shape;151;g80ce20bf91_0_64"/>
            <p:cNvSpPr/>
            <p:nvPr/>
          </p:nvSpPr>
          <p:spPr>
            <a:xfrm>
              <a:off x="164493" y="0"/>
              <a:ext cx="5469479" cy="5462735"/>
            </a:xfrm>
            <a:custGeom>
              <a:rect b="b" l="l" r="r" t="t"/>
              <a:pathLst>
                <a:path extrusionOk="0" h="10287000" w="10299700">
                  <a:moveTo>
                    <a:pt x="0" y="0"/>
                  </a:moveTo>
                  <a:lnTo>
                    <a:pt x="12700" y="0"/>
                  </a:lnTo>
                  <a:lnTo>
                    <a:pt x="12700" y="10287000"/>
                  </a:lnTo>
                  <a:lnTo>
                    <a:pt x="0" y="10287000"/>
                  </a:lnTo>
                  <a:close/>
                  <a:moveTo>
                    <a:pt x="2571750" y="0"/>
                  </a:moveTo>
                  <a:lnTo>
                    <a:pt x="2584450" y="0"/>
                  </a:lnTo>
                  <a:lnTo>
                    <a:pt x="2584450" y="10287000"/>
                  </a:lnTo>
                  <a:lnTo>
                    <a:pt x="2571750" y="10287000"/>
                  </a:lnTo>
                  <a:close/>
                  <a:moveTo>
                    <a:pt x="5143500" y="0"/>
                  </a:moveTo>
                  <a:lnTo>
                    <a:pt x="5156200" y="0"/>
                  </a:lnTo>
                  <a:lnTo>
                    <a:pt x="5156200" y="10287000"/>
                  </a:lnTo>
                  <a:lnTo>
                    <a:pt x="5143500" y="10287000"/>
                  </a:lnTo>
                  <a:close/>
                  <a:moveTo>
                    <a:pt x="7715250" y="0"/>
                  </a:moveTo>
                  <a:lnTo>
                    <a:pt x="7727950" y="0"/>
                  </a:lnTo>
                  <a:lnTo>
                    <a:pt x="7727950" y="10287000"/>
                  </a:lnTo>
                  <a:lnTo>
                    <a:pt x="7715250" y="10287000"/>
                  </a:lnTo>
                  <a:close/>
                  <a:moveTo>
                    <a:pt x="10287000" y="0"/>
                  </a:moveTo>
                  <a:lnTo>
                    <a:pt x="10299700" y="0"/>
                  </a:lnTo>
                  <a:lnTo>
                    <a:pt x="10299700" y="10287000"/>
                  </a:lnTo>
                  <a:lnTo>
                    <a:pt x="10287000" y="10287000"/>
                  </a:lnTo>
                  <a:close/>
                </a:path>
              </a:pathLst>
            </a:custGeom>
            <a:solidFill>
              <a:srgbClr val="000000">
                <a:alpha val="23529"/>
              </a:srgbClr>
            </a:solidFill>
            <a:ln>
              <a:noFill/>
            </a:ln>
          </p:spPr>
        </p:sp>
        <p:sp>
          <p:nvSpPr>
            <p:cNvPr id="152" name="Google Shape;152;g80ce20bf91_0_64"/>
            <p:cNvSpPr txBox="1"/>
            <p:nvPr/>
          </p:nvSpPr>
          <p:spPr>
            <a:xfrm>
              <a:off x="47841" y="5532541"/>
              <a:ext cx="240048" cy="291679"/>
            </a:xfrm>
            <a:prstGeom prst="rect">
              <a:avLst/>
            </a:prstGeom>
            <a:noFill/>
            <a:ln>
              <a:noFill/>
            </a:ln>
          </p:spPr>
          <p:txBody>
            <a:bodyPr anchorCtr="0" anchor="t" bIns="0" lIns="0" spcFirstLastPara="1" rIns="0" wrap="square" tIns="0">
              <a:noAutofit/>
            </a:bodyPr>
            <a:lstStyle/>
            <a:p>
              <a:pPr indent="0" lvl="0" marL="0" marR="0" rtl="0" algn="ctr">
                <a:lnSpc>
                  <a:spcPct val="140031"/>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0¢</a:t>
              </a:r>
              <a:endParaRPr b="0" i="0" sz="700" u="none" cap="none" strike="noStrike">
                <a:solidFill>
                  <a:srgbClr val="000000"/>
                </a:solidFill>
                <a:latin typeface="Arial"/>
                <a:ea typeface="Arial"/>
                <a:cs typeface="Arial"/>
                <a:sym typeface="Arial"/>
              </a:endParaRPr>
            </a:p>
          </p:txBody>
        </p:sp>
        <p:sp>
          <p:nvSpPr>
            <p:cNvPr id="153" name="Google Shape;153;g80ce20bf91_0_64"/>
            <p:cNvSpPr txBox="1"/>
            <p:nvPr/>
          </p:nvSpPr>
          <p:spPr>
            <a:xfrm>
              <a:off x="1353513" y="5532541"/>
              <a:ext cx="360073" cy="291679"/>
            </a:xfrm>
            <a:prstGeom prst="rect">
              <a:avLst/>
            </a:prstGeom>
            <a:noFill/>
            <a:ln>
              <a:noFill/>
            </a:ln>
          </p:spPr>
          <p:txBody>
            <a:bodyPr anchorCtr="0" anchor="t" bIns="0" lIns="0" spcFirstLastPara="1" rIns="0" wrap="square" tIns="0">
              <a:noAutofit/>
            </a:bodyPr>
            <a:lstStyle/>
            <a:p>
              <a:pPr indent="0" lvl="0" marL="0" marR="0" rtl="0" algn="ctr">
                <a:lnSpc>
                  <a:spcPct val="140031"/>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25¢</a:t>
              </a:r>
              <a:endParaRPr b="0" i="0" sz="700" u="none" cap="none" strike="noStrike">
                <a:solidFill>
                  <a:srgbClr val="000000"/>
                </a:solidFill>
                <a:latin typeface="Arial"/>
                <a:ea typeface="Arial"/>
                <a:cs typeface="Arial"/>
                <a:sym typeface="Arial"/>
              </a:endParaRPr>
            </a:p>
          </p:txBody>
        </p:sp>
        <p:sp>
          <p:nvSpPr>
            <p:cNvPr id="154" name="Google Shape;154;g80ce20bf91_0_64"/>
            <p:cNvSpPr txBox="1"/>
            <p:nvPr/>
          </p:nvSpPr>
          <p:spPr>
            <a:xfrm>
              <a:off x="2719197" y="5532541"/>
              <a:ext cx="360073" cy="291679"/>
            </a:xfrm>
            <a:prstGeom prst="rect">
              <a:avLst/>
            </a:prstGeom>
            <a:noFill/>
            <a:ln>
              <a:noFill/>
            </a:ln>
          </p:spPr>
          <p:txBody>
            <a:bodyPr anchorCtr="0" anchor="t" bIns="0" lIns="0" spcFirstLastPara="1" rIns="0" wrap="square" tIns="0">
              <a:noAutofit/>
            </a:bodyPr>
            <a:lstStyle/>
            <a:p>
              <a:pPr indent="0" lvl="0" marL="0" marR="0" rtl="0" algn="ctr">
                <a:lnSpc>
                  <a:spcPct val="140031"/>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50¢</a:t>
              </a:r>
              <a:endParaRPr b="0" i="0" sz="700" u="none" cap="none" strike="noStrike">
                <a:solidFill>
                  <a:srgbClr val="000000"/>
                </a:solidFill>
                <a:latin typeface="Arial"/>
                <a:ea typeface="Arial"/>
                <a:cs typeface="Arial"/>
                <a:sym typeface="Arial"/>
              </a:endParaRPr>
            </a:p>
          </p:txBody>
        </p:sp>
        <p:sp>
          <p:nvSpPr>
            <p:cNvPr id="155" name="Google Shape;155;g80ce20bf91_0_64"/>
            <p:cNvSpPr txBox="1"/>
            <p:nvPr/>
          </p:nvSpPr>
          <p:spPr>
            <a:xfrm>
              <a:off x="4084880" y="5532541"/>
              <a:ext cx="360073" cy="291679"/>
            </a:xfrm>
            <a:prstGeom prst="rect">
              <a:avLst/>
            </a:prstGeom>
            <a:noFill/>
            <a:ln>
              <a:noFill/>
            </a:ln>
          </p:spPr>
          <p:txBody>
            <a:bodyPr anchorCtr="0" anchor="t" bIns="0" lIns="0" spcFirstLastPara="1" rIns="0" wrap="square" tIns="0">
              <a:noAutofit/>
            </a:bodyPr>
            <a:lstStyle/>
            <a:p>
              <a:pPr indent="0" lvl="0" marL="0" marR="0" rtl="0" algn="ctr">
                <a:lnSpc>
                  <a:spcPct val="140031"/>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75¢</a:t>
              </a:r>
              <a:endParaRPr b="0" i="0" sz="700" u="none" cap="none" strike="noStrike">
                <a:solidFill>
                  <a:srgbClr val="000000"/>
                </a:solidFill>
                <a:latin typeface="Arial"/>
                <a:ea typeface="Arial"/>
                <a:cs typeface="Arial"/>
                <a:sym typeface="Arial"/>
              </a:endParaRPr>
            </a:p>
          </p:txBody>
        </p:sp>
        <p:sp>
          <p:nvSpPr>
            <p:cNvPr id="156" name="Google Shape;156;g80ce20bf91_0_64"/>
            <p:cNvSpPr txBox="1"/>
            <p:nvPr/>
          </p:nvSpPr>
          <p:spPr>
            <a:xfrm>
              <a:off x="5390552" y="5532541"/>
              <a:ext cx="480097" cy="291679"/>
            </a:xfrm>
            <a:prstGeom prst="rect">
              <a:avLst/>
            </a:prstGeom>
            <a:noFill/>
            <a:ln>
              <a:noFill/>
            </a:ln>
          </p:spPr>
          <p:txBody>
            <a:bodyPr anchorCtr="0" anchor="t" bIns="0" lIns="0" spcFirstLastPara="1" rIns="0" wrap="square" tIns="0">
              <a:noAutofit/>
            </a:bodyPr>
            <a:lstStyle/>
            <a:p>
              <a:pPr indent="0" lvl="0" marL="0" marR="0" rtl="0" algn="ctr">
                <a:lnSpc>
                  <a:spcPct val="140031"/>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100¢</a:t>
              </a:r>
              <a:endParaRPr b="0" i="0" sz="700" u="none" cap="none" strike="noStrike">
                <a:solidFill>
                  <a:srgbClr val="000000"/>
                </a:solidFill>
                <a:latin typeface="Arial"/>
                <a:ea typeface="Arial"/>
                <a:cs typeface="Arial"/>
                <a:sym typeface="Arial"/>
              </a:endParaRPr>
            </a:p>
          </p:txBody>
        </p:sp>
        <p:sp>
          <p:nvSpPr>
            <p:cNvPr id="157" name="Google Shape;157;g80ce20bf91_0_64"/>
            <p:cNvSpPr txBox="1"/>
            <p:nvPr/>
          </p:nvSpPr>
          <p:spPr>
            <a:xfrm>
              <a:off x="0" y="1064226"/>
              <a:ext cx="59959" cy="291679"/>
            </a:xfrm>
            <a:prstGeom prst="rect">
              <a:avLst/>
            </a:prstGeom>
            <a:noFill/>
            <a:ln>
              <a:noFill/>
            </a:ln>
          </p:spPr>
          <p:txBody>
            <a:bodyPr anchorCtr="0" anchor="t" bIns="0" lIns="0" spcFirstLastPara="1" rIns="0" wrap="square" tIns="0">
              <a:noAutofit/>
            </a:bodyPr>
            <a:lstStyle/>
            <a:p>
              <a:pPr indent="0" lvl="0" marL="0" marR="0" rtl="0" algn="r">
                <a:lnSpc>
                  <a:spcPct val="140031"/>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 </a:t>
              </a:r>
              <a:endParaRPr b="0" i="0" sz="700" u="none" cap="none" strike="noStrike">
                <a:solidFill>
                  <a:srgbClr val="000000"/>
                </a:solidFill>
                <a:latin typeface="Arial"/>
                <a:ea typeface="Arial"/>
                <a:cs typeface="Arial"/>
                <a:sym typeface="Arial"/>
              </a:endParaRPr>
            </a:p>
          </p:txBody>
        </p:sp>
        <p:sp>
          <p:nvSpPr>
            <p:cNvPr id="158" name="Google Shape;158;g80ce20bf91_0_64"/>
            <p:cNvSpPr txBox="1"/>
            <p:nvPr/>
          </p:nvSpPr>
          <p:spPr>
            <a:xfrm>
              <a:off x="0" y="4068730"/>
              <a:ext cx="59959" cy="291679"/>
            </a:xfrm>
            <a:prstGeom prst="rect">
              <a:avLst/>
            </a:prstGeom>
            <a:noFill/>
            <a:ln>
              <a:noFill/>
            </a:ln>
          </p:spPr>
          <p:txBody>
            <a:bodyPr anchorCtr="0" anchor="t" bIns="0" lIns="0" spcFirstLastPara="1" rIns="0" wrap="square" tIns="0">
              <a:noAutofit/>
            </a:bodyPr>
            <a:lstStyle/>
            <a:p>
              <a:pPr indent="0" lvl="0" marL="0" marR="0" rtl="0" algn="r">
                <a:lnSpc>
                  <a:spcPct val="140031"/>
                </a:lnSpc>
                <a:spcBef>
                  <a:spcPts val="0"/>
                </a:spcBef>
                <a:spcAft>
                  <a:spcPts val="0"/>
                </a:spcAft>
                <a:buClr>
                  <a:srgbClr val="000000"/>
                </a:buClr>
                <a:buSzPts val="600"/>
                <a:buFont typeface="Arial"/>
                <a:buNone/>
              </a:pPr>
              <a:r>
                <a:rPr b="0" i="0" lang="en" sz="600" u="none" cap="none" strike="noStrike">
                  <a:solidFill>
                    <a:srgbClr val="000000"/>
                  </a:solidFill>
                  <a:latin typeface="Arimo"/>
                  <a:ea typeface="Arimo"/>
                  <a:cs typeface="Arimo"/>
                  <a:sym typeface="Arimo"/>
                </a:rPr>
                <a:t> </a:t>
              </a:r>
              <a:endParaRPr b="0" i="0" sz="700" u="none" cap="none" strike="noStrike">
                <a:solidFill>
                  <a:srgbClr val="000000"/>
                </a:solidFill>
                <a:latin typeface="Arial"/>
                <a:ea typeface="Arial"/>
                <a:cs typeface="Arial"/>
                <a:sym typeface="Arial"/>
              </a:endParaRPr>
            </a:p>
          </p:txBody>
        </p:sp>
        <p:grpSp>
          <p:nvGrpSpPr>
            <p:cNvPr id="159" name="Google Shape;159;g80ce20bf91_0_64"/>
            <p:cNvGrpSpPr/>
            <p:nvPr/>
          </p:nvGrpSpPr>
          <p:grpSpPr>
            <a:xfrm>
              <a:off x="167865" y="0"/>
              <a:ext cx="5466107" cy="5462735"/>
              <a:chOff x="0" y="0"/>
              <a:chExt cx="10293350" cy="10287000"/>
            </a:xfrm>
          </p:grpSpPr>
          <p:sp>
            <p:nvSpPr>
              <p:cNvPr id="160" name="Google Shape;160;g80ce20bf91_0_64"/>
              <p:cNvSpPr/>
              <p:nvPr/>
            </p:nvSpPr>
            <p:spPr>
              <a:xfrm>
                <a:off x="0" y="0"/>
                <a:ext cx="8647430" cy="4629150"/>
              </a:xfrm>
              <a:custGeom>
                <a:rect b="b" l="l" r="r" t="t"/>
                <a:pathLst>
                  <a:path extrusionOk="0" h="4629150" w="8647430">
                    <a:moveTo>
                      <a:pt x="0" y="0"/>
                    </a:moveTo>
                    <a:lnTo>
                      <a:pt x="8277098" y="0"/>
                    </a:lnTo>
                    <a:cubicBezTo>
                      <a:pt x="8375316" y="0"/>
                      <a:pt x="8469512" y="39017"/>
                      <a:pt x="8538963" y="108468"/>
                    </a:cubicBezTo>
                    <a:cubicBezTo>
                      <a:pt x="8608413" y="177918"/>
                      <a:pt x="8647430" y="272114"/>
                      <a:pt x="8647430" y="370332"/>
                    </a:cubicBezTo>
                    <a:lnTo>
                      <a:pt x="8647430" y="4258818"/>
                    </a:lnTo>
                    <a:cubicBezTo>
                      <a:pt x="8647430" y="4357036"/>
                      <a:pt x="8608413" y="4451232"/>
                      <a:pt x="8538963" y="4520683"/>
                    </a:cubicBezTo>
                    <a:cubicBezTo>
                      <a:pt x="8469512" y="4590133"/>
                      <a:pt x="8375316" y="4629150"/>
                      <a:pt x="8277098" y="4629150"/>
                    </a:cubicBezTo>
                    <a:lnTo>
                      <a:pt x="0" y="4629150"/>
                    </a:lnTo>
                    <a:close/>
                  </a:path>
                </a:pathLst>
              </a:custGeom>
              <a:solidFill>
                <a:srgbClr val="436EBE"/>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80ce20bf91_0_64"/>
              <p:cNvSpPr/>
              <p:nvPr/>
            </p:nvSpPr>
            <p:spPr>
              <a:xfrm>
                <a:off x="0" y="5657850"/>
                <a:ext cx="10293350" cy="4629150"/>
              </a:xfrm>
              <a:custGeom>
                <a:rect b="b" l="l" r="r" t="t"/>
                <a:pathLst>
                  <a:path extrusionOk="0" h="4629150" w="10293350">
                    <a:moveTo>
                      <a:pt x="0" y="0"/>
                    </a:moveTo>
                    <a:lnTo>
                      <a:pt x="9923018" y="0"/>
                    </a:lnTo>
                    <a:cubicBezTo>
                      <a:pt x="10127547" y="0"/>
                      <a:pt x="10293350" y="165803"/>
                      <a:pt x="10293350" y="370332"/>
                    </a:cubicBezTo>
                    <a:lnTo>
                      <a:pt x="10293350" y="4258818"/>
                    </a:lnTo>
                    <a:cubicBezTo>
                      <a:pt x="10293350" y="4463347"/>
                      <a:pt x="10127547" y="4629150"/>
                      <a:pt x="9923018" y="4629150"/>
                    </a:cubicBezTo>
                    <a:lnTo>
                      <a:pt x="0" y="4629150"/>
                    </a:lnTo>
                    <a:close/>
                  </a:path>
                </a:pathLst>
              </a:custGeom>
              <a:solidFill>
                <a:srgbClr val="436EBE"/>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2019-09-19T14:00:03Z</dcterms:created>
  <dc:creator>Hannah</dc:creator>
</cp:coreProperties>
</file>