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9" r:id="rId32"/>
    <p:sldId id="287" r:id="rId33"/>
    <p:sldId id="288" r:id="rId34"/>
  </p:sldIdLst>
  <p:sldSz cx="9144000" cy="5143500" type="screen16x9"/>
  <p:notesSz cx="6858000" cy="9144000"/>
  <p:embeddedFontLst>
    <p:embeddedFont>
      <p:font typeface="Amatic SC" panose="020B0604020202020204" charset="-79"/>
      <p:regular r:id="rId36"/>
      <p:bold r:id="rId37"/>
    </p:embeddedFont>
    <p:embeddedFont>
      <p:font typeface="Arimo"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Open Sans" panose="020B0604020202020204" charset="0"/>
      <p:regular r:id="rId46"/>
      <p:bold r:id="rId47"/>
      <p:italic r:id="rId48"/>
      <p:boldItalic r:id="rId49"/>
    </p:embeddedFont>
    <p:embeddedFont>
      <p:font typeface="Open Sans Light" panose="020B0604020202020204" charset="0"/>
      <p:regular r:id="rId50"/>
      <p:bold r:id="rId51"/>
      <p:italic r:id="rId52"/>
      <p:boldItalic r:id="rId53"/>
    </p:embeddedFont>
    <p:embeddedFont>
      <p:font typeface="Source Code Pro"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gCIUHyADnFh+QjweOZ1N0nuhZE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60" autoAdjust="0"/>
  </p:normalViewPr>
  <p:slideViewPr>
    <p:cSldViewPr snapToGrid="0">
      <p:cViewPr varScale="1">
        <p:scale>
          <a:sx n="87" d="100"/>
          <a:sy n="87" d="100"/>
        </p:scale>
        <p:origin x="90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antananarivo.sites.unicnetwork.org/2016/03/08/planete-50-50-franchissons-le-pas-pour-legalite-des-sexe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commons.wikimedia.org/wiki/File:Map_of_Africa.jp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rwandahc.or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 name="Google Shape;5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rmAutofit/>
          </a:bodyPr>
          <a:lstStyle/>
          <a:p>
            <a:pPr marL="457200" lvl="0" indent="-298450" algn="l" rtl="0">
              <a:lnSpc>
                <a:spcPct val="100000"/>
              </a:lnSpc>
              <a:spcBef>
                <a:spcPts val="0"/>
              </a:spcBef>
              <a:spcAft>
                <a:spcPts val="0"/>
              </a:spcAft>
              <a:buSzPts val="1100"/>
              <a:buNone/>
            </a:pPr>
            <a:r>
              <a:rPr lang="en"/>
              <a:t>Image source: https://pixabay.com/illustrations/equality-gender-woman-duality-sky-2110561/</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Images created in Canva</a:t>
            </a:r>
            <a:endParaRPr/>
          </a:p>
        </p:txBody>
      </p:sp>
      <p:sp>
        <p:nvSpPr>
          <p:cNvPr id="157" name="Google Shape;15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Images created in Canva</a:t>
            </a:r>
            <a:endParaRPr/>
          </a:p>
        </p:txBody>
      </p:sp>
      <p:sp>
        <p:nvSpPr>
          <p:cNvPr id="174" name="Google Shape;174;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Images created in Canva</a:t>
            </a:r>
            <a:endParaRPr/>
          </a:p>
        </p:txBody>
      </p:sp>
      <p:sp>
        <p:nvSpPr>
          <p:cNvPr id="204" name="Google Shape;2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Images created in Canva</a:t>
            </a:r>
            <a:endParaRPr/>
          </a:p>
        </p:txBody>
      </p:sp>
      <p:sp>
        <p:nvSpPr>
          <p:cNvPr id="235" name="Google Shape;23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Images created in Canva</a:t>
            </a:r>
            <a:endParaRPr/>
          </a:p>
        </p:txBody>
      </p:sp>
      <p:sp>
        <p:nvSpPr>
          <p:cNvPr id="251" name="Google Shape;2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80ce20bf91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g80ce20bf91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Images created in Canva</a:t>
            </a:r>
            <a:endParaRPr/>
          </a:p>
        </p:txBody>
      </p:sp>
      <p:sp>
        <p:nvSpPr>
          <p:cNvPr id="281" name="Google Shape;281;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Images created in Canva</a:t>
            </a:r>
            <a:endParaRPr/>
          </a:p>
        </p:txBody>
      </p:sp>
      <p:sp>
        <p:nvSpPr>
          <p:cNvPr id="318" name="Google Shape;31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Students discuss questions in small groups.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Google Shape;359;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Source: </a:t>
            </a:r>
            <a:r>
              <a:rPr lang="en" sz="1100" u="sng">
                <a:solidFill>
                  <a:srgbClr val="00527D"/>
                </a:solidFill>
                <a:latin typeface="Arial"/>
                <a:ea typeface="Arial"/>
                <a:cs typeface="Arial"/>
                <a:sym typeface="Arial"/>
                <a:hlinkClick r:id="rId3">
                  <a:extLst>
                    <a:ext uri="{A12FA001-AC4F-418D-AE19-62706E023703}">
                      <ahyp:hlinkClr xmlns:ahyp="http://schemas.microsoft.com/office/drawing/2018/hyperlinkcolor" val="tx"/>
                    </a:ext>
                  </a:extLst>
                </a:hlinkClick>
              </a:rPr>
              <a:t>https://antananarivo.sites.unicnetwork.org/2016/03/08/planete-50-50-franchissons-le-pas-pour-legalite-des-sexes/</a:t>
            </a:r>
            <a:r>
              <a:rPr lang="en" sz="1100">
                <a:solidFill>
                  <a:srgbClr val="00527D"/>
                </a:solidFill>
                <a:latin typeface="Arial"/>
                <a:ea typeface="Arial"/>
                <a:cs typeface="Arial"/>
                <a:sym typeface="Arial"/>
              </a:rPr>
              <a: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source:</a:t>
            </a:r>
            <a:r>
              <a:rPr lang="en" u="sng">
                <a:solidFill>
                  <a:srgbClr val="DB4437"/>
                </a:solidFill>
                <a:hlinkClick r:id="rId3">
                  <a:extLst>
                    <a:ext uri="{A12FA001-AC4F-418D-AE19-62706E023703}">
                      <ahyp:hlinkClr xmlns:ahyp="http://schemas.microsoft.com/office/drawing/2018/hyperlinkcolor" val="tx"/>
                    </a:ext>
                  </a:extLst>
                </a:hlinkClick>
              </a:rPr>
              <a:t>https://commons.wikimedia.org/wiki/File:Map_of_Africa.jpg</a:t>
            </a:r>
            <a:endParaRPr/>
          </a:p>
        </p:txBody>
      </p:sp>
      <p:sp>
        <p:nvSpPr>
          <p:cNvPr id="376" name="Google Shape;376;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a:t>Answer: Over 60%; Sources: https://www.npr.org/sections/goatsandsoda/2016/07/29/487360094/invisibilia-no-one-thought-this-all-womans-debate-team-could-crush-it?t=1581433181878; https://www.unwomen.org/en/news/stories/2018/8/feature-rwanda-women-in-parliament;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0" name="Google Shape;39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Rwandan High Commission </a:t>
            </a:r>
            <a:r>
              <a:rPr lang="en" u="sng">
                <a:solidFill>
                  <a:schemeClr val="hlink"/>
                </a:solidFill>
                <a:hlinkClick r:id="rId3"/>
              </a:rPr>
              <a:t>https://www.rwandahc.org/</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Extension for students: </a:t>
            </a:r>
            <a:r>
              <a:rPr lang="en-GB" sz="1100" b="0" i="0" u="none" strike="noStrike" cap="none" dirty="0">
                <a:solidFill>
                  <a:srgbClr val="000000"/>
                </a:solidFill>
                <a:latin typeface="Arial"/>
                <a:ea typeface="Arial"/>
                <a:cs typeface="Arial"/>
                <a:sym typeface="Arial"/>
              </a:rPr>
              <a:t>What would  you expect to change if 60% of MPs in the UK were women?</a:t>
            </a:r>
            <a:endParaRPr lang="en-GB" dirty="0"/>
          </a:p>
          <a:p>
            <a:pPr marL="158750" indent="0">
              <a:buNone/>
            </a:pPr>
            <a:r>
              <a:rPr lang="en-GB" dirty="0"/>
              <a:t>Image created in Canva</a:t>
            </a:r>
          </a:p>
        </p:txBody>
      </p:sp>
    </p:spTree>
    <p:extLst>
      <p:ext uri="{BB962C8B-B14F-4D97-AF65-F5344CB8AC3E}">
        <p14:creationId xmlns:p14="http://schemas.microsoft.com/office/powerpoint/2010/main" val="225452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1" name="Google Shape;401;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80ce20bf91_0_0:notes"/>
          <p:cNvSpPr>
            <a:spLocks noGrp="1" noRot="1" noChangeAspect="1"/>
          </p:cNvSpPr>
          <p:nvPr>
            <p:ph type="sldImg" idx="2"/>
          </p:nvPr>
        </p:nvSpPr>
        <p:spPr>
          <a:xfrm>
            <a:off x="647700" y="625475"/>
            <a:ext cx="5562600" cy="3130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g80ce20bf9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Alternative: Students work in groups or pairs; they translate one card – teacher checks answers; if correct- move on to next card (like running dictations)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Images created in Canva</a:t>
            </a:r>
            <a:endParaRPr/>
          </a:p>
        </p:txBody>
      </p:sp>
      <p:sp>
        <p:nvSpPr>
          <p:cNvPr id="80" name="Google Shape;80;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Images created in Canva</a:t>
            </a: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Images created in Canva</a:t>
            </a:r>
            <a:endParaRPr/>
          </a:p>
        </p:txBody>
      </p:sp>
      <p:sp>
        <p:nvSpPr>
          <p:cNvPr id="128" name="Google Shape;128;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2"/>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4" name="Google Shape;44;p92"/>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45" name="Google Shape;45;p92"/>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46" name="Google Shape;46;p92"/>
          <p:cNvSpPr txBox="1">
            <a:spLocks noGrp="1"/>
          </p:cNvSpPr>
          <p:nvPr>
            <p:ph type="subTitle" idx="1"/>
          </p:nvPr>
        </p:nvSpPr>
        <p:spPr>
          <a:xfrm>
            <a:off x="265500" y="2845223"/>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7" name="Google Shape;47;p9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accent1"/>
              </a:buClr>
              <a:buSzPts val="1800"/>
              <a:buChar char="●"/>
              <a:defRPr>
                <a:solidFill>
                  <a:schemeClr val="accent1"/>
                </a:solidFill>
                <a:highlight>
                  <a:schemeClr val="lt1"/>
                </a:highlight>
              </a:defRPr>
            </a:lvl1pPr>
            <a:lvl2pPr marL="914400" lvl="1"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2pPr>
            <a:lvl3pPr marL="1371600" lvl="2"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3pPr>
            <a:lvl4pPr marL="1828800" lvl="3"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4pPr>
            <a:lvl5pPr marL="2286000" lvl="4"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5pPr>
            <a:lvl6pPr marL="2743200" lvl="5"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6pPr>
            <a:lvl7pPr marL="3200400" lvl="6"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7pPr>
            <a:lvl8pPr marL="3657600" lvl="7"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8pPr>
            <a:lvl9pPr marL="4114800" lvl="8" indent="-317500" algn="l">
              <a:lnSpc>
                <a:spcPct val="115000"/>
              </a:lnSpc>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8" name="Google Shape;48;p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93"/>
          <p:cNvSpPr txBox="1">
            <a:spLocks noGrp="1"/>
          </p:cNvSpPr>
          <p:nvPr>
            <p:ph type="title" hasCustomPrompt="1"/>
          </p:nvPr>
        </p:nvSpPr>
        <p:spPr>
          <a:xfrm>
            <a:off x="311700" y="1240275"/>
            <a:ext cx="8520600" cy="198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2000"/>
              <a:buNone/>
              <a:defRPr sz="12000">
                <a:solidFill>
                  <a:schemeClr val="lt1"/>
                </a:solidFill>
                <a:highlight>
                  <a:schemeClr val="accent1"/>
                </a:highlight>
              </a:defRPr>
            </a:lvl1pPr>
            <a:lvl2pPr lvl="1" algn="ctr">
              <a:lnSpc>
                <a:spcPct val="100000"/>
              </a:lnSpc>
              <a:spcBef>
                <a:spcPts val="0"/>
              </a:spcBef>
              <a:spcAft>
                <a:spcPts val="0"/>
              </a:spcAft>
              <a:buClr>
                <a:schemeClr val="lt1"/>
              </a:buClr>
              <a:buSzPts val="12000"/>
              <a:buNone/>
              <a:defRPr sz="12000">
                <a:solidFill>
                  <a:schemeClr val="lt1"/>
                </a:solidFill>
                <a:highlight>
                  <a:schemeClr val="accent1"/>
                </a:highlight>
              </a:defRPr>
            </a:lvl2pPr>
            <a:lvl3pPr lvl="2" algn="ctr">
              <a:lnSpc>
                <a:spcPct val="100000"/>
              </a:lnSpc>
              <a:spcBef>
                <a:spcPts val="0"/>
              </a:spcBef>
              <a:spcAft>
                <a:spcPts val="0"/>
              </a:spcAft>
              <a:buClr>
                <a:schemeClr val="lt1"/>
              </a:buClr>
              <a:buSzPts val="12000"/>
              <a:buNone/>
              <a:defRPr sz="12000">
                <a:solidFill>
                  <a:schemeClr val="lt1"/>
                </a:solidFill>
                <a:highlight>
                  <a:schemeClr val="accent1"/>
                </a:highlight>
              </a:defRPr>
            </a:lvl3pPr>
            <a:lvl4pPr lvl="3" algn="ctr">
              <a:lnSpc>
                <a:spcPct val="100000"/>
              </a:lnSpc>
              <a:spcBef>
                <a:spcPts val="0"/>
              </a:spcBef>
              <a:spcAft>
                <a:spcPts val="0"/>
              </a:spcAft>
              <a:buClr>
                <a:schemeClr val="lt1"/>
              </a:buClr>
              <a:buSzPts val="12000"/>
              <a:buNone/>
              <a:defRPr sz="12000">
                <a:solidFill>
                  <a:schemeClr val="lt1"/>
                </a:solidFill>
                <a:highlight>
                  <a:schemeClr val="accent1"/>
                </a:highlight>
              </a:defRPr>
            </a:lvl4pPr>
            <a:lvl5pPr lvl="4" algn="ctr">
              <a:lnSpc>
                <a:spcPct val="100000"/>
              </a:lnSpc>
              <a:spcBef>
                <a:spcPts val="0"/>
              </a:spcBef>
              <a:spcAft>
                <a:spcPts val="0"/>
              </a:spcAft>
              <a:buClr>
                <a:schemeClr val="lt1"/>
              </a:buClr>
              <a:buSzPts val="12000"/>
              <a:buNone/>
              <a:defRPr sz="12000">
                <a:solidFill>
                  <a:schemeClr val="lt1"/>
                </a:solidFill>
                <a:highlight>
                  <a:schemeClr val="accent1"/>
                </a:highlight>
              </a:defRPr>
            </a:lvl5pPr>
            <a:lvl6pPr lvl="5" algn="ctr">
              <a:lnSpc>
                <a:spcPct val="100000"/>
              </a:lnSpc>
              <a:spcBef>
                <a:spcPts val="0"/>
              </a:spcBef>
              <a:spcAft>
                <a:spcPts val="0"/>
              </a:spcAft>
              <a:buClr>
                <a:schemeClr val="lt1"/>
              </a:buClr>
              <a:buSzPts val="12000"/>
              <a:buNone/>
              <a:defRPr sz="12000">
                <a:solidFill>
                  <a:schemeClr val="lt1"/>
                </a:solidFill>
                <a:highlight>
                  <a:schemeClr val="accent1"/>
                </a:highlight>
              </a:defRPr>
            </a:lvl6pPr>
            <a:lvl7pPr lvl="6" algn="ctr">
              <a:lnSpc>
                <a:spcPct val="100000"/>
              </a:lnSpc>
              <a:spcBef>
                <a:spcPts val="0"/>
              </a:spcBef>
              <a:spcAft>
                <a:spcPts val="0"/>
              </a:spcAft>
              <a:buClr>
                <a:schemeClr val="lt1"/>
              </a:buClr>
              <a:buSzPts val="12000"/>
              <a:buNone/>
              <a:defRPr sz="12000">
                <a:solidFill>
                  <a:schemeClr val="lt1"/>
                </a:solidFill>
                <a:highlight>
                  <a:schemeClr val="accent1"/>
                </a:highlight>
              </a:defRPr>
            </a:lvl7pPr>
            <a:lvl8pPr lvl="7" algn="ctr">
              <a:lnSpc>
                <a:spcPct val="100000"/>
              </a:lnSpc>
              <a:spcBef>
                <a:spcPts val="0"/>
              </a:spcBef>
              <a:spcAft>
                <a:spcPts val="0"/>
              </a:spcAft>
              <a:buClr>
                <a:schemeClr val="lt1"/>
              </a:buClr>
              <a:buSzPts val="12000"/>
              <a:buNone/>
              <a:defRPr sz="12000">
                <a:solidFill>
                  <a:schemeClr val="lt1"/>
                </a:solidFill>
                <a:highlight>
                  <a:schemeClr val="accent1"/>
                </a:highlight>
              </a:defRPr>
            </a:lvl8pPr>
            <a:lvl9pPr lvl="8" algn="ctr">
              <a:lnSpc>
                <a:spcPct val="100000"/>
              </a:lnSpc>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51" name="Google Shape;51;p93"/>
          <p:cNvSpPr txBox="1">
            <a:spLocks noGrp="1"/>
          </p:cNvSpPr>
          <p:nvPr>
            <p:ph type="body" idx="1"/>
          </p:nvPr>
        </p:nvSpPr>
        <p:spPr>
          <a:xfrm>
            <a:off x="311700" y="33046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lnSpc>
                <a:spcPct val="115000"/>
              </a:lnSpc>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52" name="Google Shape;52;p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85"/>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13" name="Google Shape;13;p85"/>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4" name="Google Shape;14;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g80ce20bf91_0_5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17" name="Google Shape;17;g80ce20bf91_0_54"/>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a:lnSpc>
                <a:spcPct val="115000"/>
              </a:lnSpc>
              <a:spcBef>
                <a:spcPts val="360"/>
              </a:spcBef>
              <a:spcAft>
                <a:spcPts val="0"/>
              </a:spcAft>
              <a:buClr>
                <a:schemeClr val="dk1"/>
              </a:buClr>
              <a:buSzPts val="1800"/>
              <a:buChar char="●"/>
              <a:defRPr/>
            </a:lvl1pPr>
            <a:lvl2pPr marL="914400" lvl="1" indent="-342900" algn="l">
              <a:lnSpc>
                <a:spcPct val="115000"/>
              </a:lnSpc>
              <a:spcBef>
                <a:spcPts val="360"/>
              </a:spcBef>
              <a:spcAft>
                <a:spcPts val="0"/>
              </a:spcAft>
              <a:buClr>
                <a:schemeClr val="dk1"/>
              </a:buClr>
              <a:buSzPts val="1800"/>
              <a:buChar char="○"/>
              <a:defRPr/>
            </a:lvl2pPr>
            <a:lvl3pPr marL="1371600" lvl="2" indent="-342900" algn="l">
              <a:lnSpc>
                <a:spcPct val="115000"/>
              </a:lnSpc>
              <a:spcBef>
                <a:spcPts val="360"/>
              </a:spcBef>
              <a:spcAft>
                <a:spcPts val="0"/>
              </a:spcAft>
              <a:buClr>
                <a:schemeClr val="dk1"/>
              </a:buClr>
              <a:buSzPts val="1800"/>
              <a:buChar char="■"/>
              <a:defRPr/>
            </a:lvl3pPr>
            <a:lvl4pPr marL="1828800" lvl="3" indent="-342900" algn="l">
              <a:lnSpc>
                <a:spcPct val="115000"/>
              </a:lnSpc>
              <a:spcBef>
                <a:spcPts val="360"/>
              </a:spcBef>
              <a:spcAft>
                <a:spcPts val="0"/>
              </a:spcAft>
              <a:buClr>
                <a:schemeClr val="dk1"/>
              </a:buClr>
              <a:buSzPts val="1800"/>
              <a:buChar char="●"/>
              <a:defRPr/>
            </a:lvl4pPr>
            <a:lvl5pPr marL="2286000" lvl="4" indent="-342900" algn="l">
              <a:lnSpc>
                <a:spcPct val="115000"/>
              </a:lnSpc>
              <a:spcBef>
                <a:spcPts val="360"/>
              </a:spcBef>
              <a:spcAft>
                <a:spcPts val="0"/>
              </a:spcAft>
              <a:buClr>
                <a:schemeClr val="dk1"/>
              </a:buClr>
              <a:buSzPts val="1800"/>
              <a:buChar char="○"/>
              <a:defRPr/>
            </a:lvl5pPr>
            <a:lvl6pPr marL="2743200" lvl="5" indent="-342900" algn="l">
              <a:lnSpc>
                <a:spcPct val="115000"/>
              </a:lnSpc>
              <a:spcBef>
                <a:spcPts val="360"/>
              </a:spcBef>
              <a:spcAft>
                <a:spcPts val="0"/>
              </a:spcAft>
              <a:buClr>
                <a:schemeClr val="dk1"/>
              </a:buClr>
              <a:buSzPts val="1800"/>
              <a:buChar char="■"/>
              <a:defRPr/>
            </a:lvl6pPr>
            <a:lvl7pPr marL="3200400" lvl="6" indent="-342900" algn="l">
              <a:lnSpc>
                <a:spcPct val="115000"/>
              </a:lnSpc>
              <a:spcBef>
                <a:spcPts val="360"/>
              </a:spcBef>
              <a:spcAft>
                <a:spcPts val="0"/>
              </a:spcAft>
              <a:buClr>
                <a:schemeClr val="dk1"/>
              </a:buClr>
              <a:buSzPts val="1800"/>
              <a:buChar char="●"/>
              <a:defRPr/>
            </a:lvl7pPr>
            <a:lvl8pPr marL="3657600" lvl="7" indent="-342900" algn="l">
              <a:lnSpc>
                <a:spcPct val="115000"/>
              </a:lnSpc>
              <a:spcBef>
                <a:spcPts val="360"/>
              </a:spcBef>
              <a:spcAft>
                <a:spcPts val="0"/>
              </a:spcAft>
              <a:buClr>
                <a:schemeClr val="dk1"/>
              </a:buClr>
              <a:buSzPts val="1800"/>
              <a:buChar char="○"/>
              <a:defRPr/>
            </a:lvl8pPr>
            <a:lvl9pPr marL="4114800" lvl="8" indent="-342900" algn="l">
              <a:lnSpc>
                <a:spcPct val="115000"/>
              </a:lnSpc>
              <a:spcBef>
                <a:spcPts val="360"/>
              </a:spcBef>
              <a:spcAft>
                <a:spcPts val="1600"/>
              </a:spcAft>
              <a:buClr>
                <a:schemeClr val="dk1"/>
              </a:buClr>
              <a:buSzPts val="1800"/>
              <a:buChar char="■"/>
              <a:defRPr/>
            </a:lvl9pPr>
          </a:lstStyle>
          <a:p>
            <a:endParaRPr/>
          </a:p>
        </p:txBody>
      </p:sp>
      <p:sp>
        <p:nvSpPr>
          <p:cNvPr id="18" name="Google Shape;18;g80ce20bf91_0_5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Google Shape;19;g80ce20bf91_0_5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Google Shape;20;g80ce20bf91_0_5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
        <p:cNvGrpSpPr/>
        <p:nvPr/>
      </p:nvGrpSpPr>
      <p:grpSpPr>
        <a:xfrm>
          <a:off x="0" y="0"/>
          <a:ext cx="0" cy="0"/>
          <a:chOff x="0" y="0"/>
          <a:chExt cx="0" cy="0"/>
        </a:xfrm>
      </p:grpSpPr>
      <p:sp>
        <p:nvSpPr>
          <p:cNvPr id="22" name="Google Shape;22;p86"/>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23" name="Google Shape;23;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87"/>
          <p:cNvSpPr txBox="1">
            <a:spLocks noGrp="1"/>
          </p:cNvSpPr>
          <p:nvPr>
            <p:ph type="title"/>
          </p:nvPr>
        </p:nvSpPr>
        <p:spPr>
          <a:xfrm>
            <a:off x="304800" y="309350"/>
            <a:ext cx="8537700" cy="748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26" name="Google Shape;26;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8"/>
          <p:cNvSpPr txBox="1">
            <a:spLocks noGrp="1"/>
          </p:cNvSpPr>
          <p:nvPr>
            <p:ph type="title"/>
          </p:nvPr>
        </p:nvSpPr>
        <p:spPr>
          <a:xfrm>
            <a:off x="2802750" y="802500"/>
            <a:ext cx="3538500" cy="35385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9" name="Google Shape;29;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89"/>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32" name="Google Shape;32;p89"/>
          <p:cNvSpPr txBox="1">
            <a:spLocks noGrp="1"/>
          </p:cNvSpPr>
          <p:nvPr>
            <p:ph type="body" idx="1"/>
          </p:nvPr>
        </p:nvSpPr>
        <p:spPr>
          <a:xfrm>
            <a:off x="311700" y="1228675"/>
            <a:ext cx="3999900" cy="334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89"/>
          <p:cNvSpPr txBox="1">
            <a:spLocks noGrp="1"/>
          </p:cNvSpPr>
          <p:nvPr>
            <p:ph type="body" idx="2"/>
          </p:nvPr>
        </p:nvSpPr>
        <p:spPr>
          <a:xfrm>
            <a:off x="4832400" y="1228675"/>
            <a:ext cx="3999900" cy="334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4" name="Google Shape;34;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9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sz="3000">
                <a:highlight>
                  <a:schemeClr val="dk1"/>
                </a:highlight>
              </a:defRPr>
            </a:lvl1pPr>
            <a:lvl2pPr lvl="1" algn="l">
              <a:lnSpc>
                <a:spcPct val="100000"/>
              </a:lnSpc>
              <a:spcBef>
                <a:spcPts val="0"/>
              </a:spcBef>
              <a:spcAft>
                <a:spcPts val="0"/>
              </a:spcAft>
              <a:buSzPts val="3000"/>
              <a:buNone/>
              <a:defRPr sz="3000">
                <a:highlight>
                  <a:schemeClr val="dk1"/>
                </a:highlight>
              </a:defRPr>
            </a:lvl2pPr>
            <a:lvl3pPr lvl="2" algn="l">
              <a:lnSpc>
                <a:spcPct val="100000"/>
              </a:lnSpc>
              <a:spcBef>
                <a:spcPts val="0"/>
              </a:spcBef>
              <a:spcAft>
                <a:spcPts val="0"/>
              </a:spcAft>
              <a:buSzPts val="3000"/>
              <a:buNone/>
              <a:defRPr sz="3000">
                <a:highlight>
                  <a:schemeClr val="dk1"/>
                </a:highlight>
              </a:defRPr>
            </a:lvl3pPr>
            <a:lvl4pPr lvl="3" algn="l">
              <a:lnSpc>
                <a:spcPct val="100000"/>
              </a:lnSpc>
              <a:spcBef>
                <a:spcPts val="0"/>
              </a:spcBef>
              <a:spcAft>
                <a:spcPts val="0"/>
              </a:spcAft>
              <a:buSzPts val="3000"/>
              <a:buNone/>
              <a:defRPr sz="3000">
                <a:highlight>
                  <a:schemeClr val="dk1"/>
                </a:highlight>
              </a:defRPr>
            </a:lvl4pPr>
            <a:lvl5pPr lvl="4" algn="l">
              <a:lnSpc>
                <a:spcPct val="100000"/>
              </a:lnSpc>
              <a:spcBef>
                <a:spcPts val="0"/>
              </a:spcBef>
              <a:spcAft>
                <a:spcPts val="0"/>
              </a:spcAft>
              <a:buSzPts val="3000"/>
              <a:buNone/>
              <a:defRPr sz="3000">
                <a:highlight>
                  <a:schemeClr val="dk1"/>
                </a:highlight>
              </a:defRPr>
            </a:lvl5pPr>
            <a:lvl6pPr lvl="5" algn="l">
              <a:lnSpc>
                <a:spcPct val="100000"/>
              </a:lnSpc>
              <a:spcBef>
                <a:spcPts val="0"/>
              </a:spcBef>
              <a:spcAft>
                <a:spcPts val="0"/>
              </a:spcAft>
              <a:buSzPts val="3000"/>
              <a:buNone/>
              <a:defRPr sz="3000">
                <a:highlight>
                  <a:schemeClr val="dk1"/>
                </a:highlight>
              </a:defRPr>
            </a:lvl6pPr>
            <a:lvl7pPr lvl="6" algn="l">
              <a:lnSpc>
                <a:spcPct val="100000"/>
              </a:lnSpc>
              <a:spcBef>
                <a:spcPts val="0"/>
              </a:spcBef>
              <a:spcAft>
                <a:spcPts val="0"/>
              </a:spcAft>
              <a:buSzPts val="3000"/>
              <a:buNone/>
              <a:defRPr sz="3000">
                <a:highlight>
                  <a:schemeClr val="dk1"/>
                </a:highlight>
              </a:defRPr>
            </a:lvl7pPr>
            <a:lvl8pPr lvl="7" algn="l">
              <a:lnSpc>
                <a:spcPct val="100000"/>
              </a:lnSpc>
              <a:spcBef>
                <a:spcPts val="0"/>
              </a:spcBef>
              <a:spcAft>
                <a:spcPts val="0"/>
              </a:spcAft>
              <a:buSzPts val="3000"/>
              <a:buNone/>
              <a:defRPr sz="3000">
                <a:highlight>
                  <a:schemeClr val="dk1"/>
                </a:highlight>
              </a:defRPr>
            </a:lvl8pPr>
            <a:lvl9pPr lvl="8" algn="l">
              <a:lnSpc>
                <a:spcPct val="100000"/>
              </a:lnSpc>
              <a:spcBef>
                <a:spcPts val="0"/>
              </a:spcBef>
              <a:spcAft>
                <a:spcPts val="0"/>
              </a:spcAft>
              <a:buSzPts val="3000"/>
              <a:buNone/>
              <a:defRPr sz="3000">
                <a:highlight>
                  <a:schemeClr val="dk1"/>
                </a:highlight>
              </a:defRPr>
            </a:lvl9pPr>
          </a:lstStyle>
          <a:p>
            <a:endParaRPr/>
          </a:p>
        </p:txBody>
      </p:sp>
      <p:sp>
        <p:nvSpPr>
          <p:cNvPr id="37" name="Google Shape;37;p9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8" name="Google Shape;38;p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91"/>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41" name="Google Shape;41;p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rgbClr val="27B8CF"/>
        </a:solidFill>
        <a:effectLst/>
      </p:bgPr>
    </p:bg>
    <p:spTree>
      <p:nvGrpSpPr>
        <p:cNvPr id="1" name="Shape 5"/>
        <p:cNvGrpSpPr/>
        <p:nvPr/>
      </p:nvGrpSpPr>
      <p:grpSpPr>
        <a:xfrm>
          <a:off x="0" y="0"/>
          <a:ext cx="0" cy="0"/>
          <a:chOff x="0" y="0"/>
          <a:chExt cx="0" cy="0"/>
        </a:xfrm>
      </p:grpSpPr>
      <p:sp>
        <p:nvSpPr>
          <p:cNvPr id="6" name="Google Shape;6;p83"/>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1pPr>
            <a:lvl2pPr marR="0" lvl="1"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2pPr>
            <a:lvl3pPr marR="0" lvl="2"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3pPr>
            <a:lvl4pPr marR="0" lvl="3"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4pPr>
            <a:lvl5pPr marR="0" lvl="4"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5pPr>
            <a:lvl6pPr marR="0" lvl="5"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6pPr>
            <a:lvl7pPr marR="0" lvl="6"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7pPr>
            <a:lvl8pPr marR="0" lvl="7"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8pPr>
            <a:lvl9pPr marR="0" lvl="8"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9pPr>
          </a:lstStyle>
          <a:p>
            <a:endParaRPr/>
          </a:p>
        </p:txBody>
      </p:sp>
      <p:sp>
        <p:nvSpPr>
          <p:cNvPr id="7" name="Google Shape;7;p83"/>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endParaRPr/>
          </a:p>
        </p:txBody>
      </p:sp>
      <p:sp>
        <p:nvSpPr>
          <p:cNvPr id="8" name="Google Shape;8;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equalitynow.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
        <p:cNvGrpSpPr/>
        <p:nvPr/>
      </p:nvGrpSpPr>
      <p:grpSpPr>
        <a:xfrm>
          <a:off x="0" y="0"/>
          <a:ext cx="0" cy="0"/>
          <a:chOff x="0" y="0"/>
          <a:chExt cx="0" cy="0"/>
        </a:xfrm>
      </p:grpSpPr>
      <p:sp>
        <p:nvSpPr>
          <p:cNvPr id="57" name="Google Shape;57;p1"/>
          <p:cNvSpPr/>
          <p:nvPr/>
        </p:nvSpPr>
        <p:spPr>
          <a:xfrm>
            <a:off x="-336658" y="1694607"/>
            <a:ext cx="5121309"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 sz="3600" b="1" i="0" u="none" strike="noStrike" cap="none">
                <a:solidFill>
                  <a:srgbClr val="27B8CF"/>
                </a:solidFill>
                <a:latin typeface="Arial"/>
                <a:ea typeface="Arial"/>
                <a:cs typeface="Arial"/>
                <a:sym typeface="Arial"/>
              </a:rPr>
              <a:t>Gleichberechtigung der Geschlechter:</a:t>
            </a:r>
            <a:endParaRPr sz="3600" b="1" i="0" u="none" strike="noStrike" cap="none">
              <a:solidFill>
                <a:srgbClr val="27B8C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 sz="3600" b="1" i="0" u="none" strike="noStrike" cap="none">
                <a:solidFill>
                  <a:srgbClr val="27B8CF"/>
                </a:solidFill>
                <a:latin typeface="Arial"/>
                <a:ea typeface="Arial"/>
                <a:cs typeface="Arial"/>
                <a:sym typeface="Arial"/>
              </a:rPr>
              <a:t>Lesson 3</a:t>
            </a:r>
            <a:endParaRPr sz="3600" b="1" i="0" u="none" strike="noStrike" cap="none">
              <a:solidFill>
                <a:srgbClr val="27B8CF"/>
              </a:solidFill>
              <a:latin typeface="Arial"/>
              <a:ea typeface="Arial"/>
              <a:cs typeface="Arial"/>
              <a:sym typeface="Arial"/>
            </a:endParaRPr>
          </a:p>
        </p:txBody>
      </p:sp>
      <p:pic>
        <p:nvPicPr>
          <p:cNvPr id="58" name="Google Shape;58;p1"/>
          <p:cNvPicPr preferRelativeResize="0"/>
          <p:nvPr/>
        </p:nvPicPr>
        <p:blipFill rotWithShape="1">
          <a:blip r:embed="rId3">
            <a:alphaModFix/>
          </a:blip>
          <a:srcRect/>
          <a:stretch/>
        </p:blipFill>
        <p:spPr>
          <a:xfrm>
            <a:off x="4418100" y="0"/>
            <a:ext cx="47259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9"/>
          <p:cNvSpPr/>
          <p:nvPr/>
        </p:nvSpPr>
        <p:spPr>
          <a:xfrm>
            <a:off x="269250" y="292850"/>
            <a:ext cx="8605500" cy="3402333"/>
          </a:xfrm>
          <a:prstGeom prst="roundRect">
            <a:avLst>
              <a:gd name="adj" fmla="val 12733"/>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69"/>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b="0">
                <a:latin typeface="Arial"/>
                <a:ea typeface="Arial"/>
                <a:cs typeface="Arial"/>
                <a:sym typeface="Arial"/>
              </a:rPr>
              <a:t>Gehälter</a:t>
            </a:r>
            <a:endParaRPr b="0">
              <a:latin typeface="Arial"/>
              <a:ea typeface="Arial"/>
              <a:cs typeface="Arial"/>
              <a:sym typeface="Arial"/>
            </a:endParaRPr>
          </a:p>
        </p:txBody>
      </p:sp>
      <p:sp>
        <p:nvSpPr>
          <p:cNvPr id="154" name="Google Shape;154;p69"/>
          <p:cNvSpPr txBox="1">
            <a:spLocks noGrp="1"/>
          </p:cNvSpPr>
          <p:nvPr>
            <p:ph type="body" idx="1"/>
          </p:nvPr>
        </p:nvSpPr>
        <p:spPr>
          <a:xfrm>
            <a:off x="311700" y="1403075"/>
            <a:ext cx="8520600" cy="316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Weltweit sind 49% der Frauen im erwerbsfähigen Alter (15 Jahre und älter) Teil der erwerbstätigen Bevölkerung, verglichen mit 75% der Männer im erwerbsfähigen Alter. </a:t>
            </a:r>
            <a:endParaRPr/>
          </a:p>
          <a:p>
            <a:pPr marL="0" lvl="0" indent="0" algn="l" rtl="0">
              <a:lnSpc>
                <a:spcPct val="115000"/>
              </a:lnSpc>
              <a:spcBef>
                <a:spcPts val="0"/>
              </a:spcBef>
              <a:spcAft>
                <a:spcPts val="0"/>
              </a:spcAft>
              <a:buSzPts val="1800"/>
              <a:buNone/>
            </a:pPr>
            <a:endParaRPr>
              <a:solidFill>
                <a:srgbClr val="000000"/>
              </a:solidFill>
              <a:latin typeface="Arial"/>
              <a:ea typeface="Arial"/>
              <a:cs typeface="Arial"/>
              <a:sym typeface="Arial"/>
            </a:endParaRPr>
          </a:p>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Weltweit verdienen Frauen 23% weniger als Männer. </a:t>
            </a:r>
            <a:endParaRPr>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p:nvPr/>
        </p:nvSpPr>
        <p:spPr>
          <a:xfrm>
            <a:off x="375750" y="345923"/>
            <a:ext cx="8392500" cy="4451656"/>
          </a:xfrm>
          <a:prstGeom prst="roundRect">
            <a:avLst>
              <a:gd name="adj" fmla="val 1192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4"/>
          <p:cNvSpPr txBox="1"/>
          <p:nvPr/>
        </p:nvSpPr>
        <p:spPr>
          <a:xfrm>
            <a:off x="514350" y="428625"/>
            <a:ext cx="7623490" cy="771525"/>
          </a:xfrm>
          <a:prstGeom prst="rect">
            <a:avLst/>
          </a:prstGeom>
          <a:noFill/>
          <a:ln>
            <a:noFill/>
          </a:ln>
        </p:spPr>
        <p:txBody>
          <a:bodyPr spcFirstLastPara="1" wrap="square" lIns="0" tIns="0" rIns="0" bIns="0" anchor="t" anchorCtr="0">
            <a:noAutofit/>
          </a:bodyPr>
          <a:lstStyle/>
          <a:p>
            <a:pPr marL="0" marR="0" lvl="0" indent="0" algn="l" rtl="0">
              <a:lnSpc>
                <a:spcPct val="139988"/>
              </a:lnSpc>
              <a:spcBef>
                <a:spcPts val="0"/>
              </a:spcBef>
              <a:spcAft>
                <a:spcPts val="0"/>
              </a:spcAft>
              <a:buClr>
                <a:srgbClr val="000000"/>
              </a:buClr>
              <a:buSzPts val="4500"/>
              <a:buFont typeface="Arial"/>
              <a:buNone/>
            </a:pPr>
            <a:r>
              <a:rPr lang="en" sz="4500" b="0" i="0" u="none" strike="noStrike" cap="none">
                <a:solidFill>
                  <a:srgbClr val="000000"/>
                </a:solidFill>
                <a:latin typeface="Arial"/>
                <a:ea typeface="Arial"/>
                <a:cs typeface="Arial"/>
                <a:sym typeface="Arial"/>
              </a:rPr>
              <a:t>Violence against women</a:t>
            </a:r>
            <a:endParaRPr sz="700" b="0" i="0" u="none" strike="noStrike" cap="none">
              <a:solidFill>
                <a:srgbClr val="000000"/>
              </a:solidFill>
              <a:latin typeface="Arial"/>
              <a:ea typeface="Arial"/>
              <a:cs typeface="Arial"/>
              <a:sym typeface="Arial"/>
            </a:endParaRPr>
          </a:p>
        </p:txBody>
      </p:sp>
      <p:sp>
        <p:nvSpPr>
          <p:cNvPr id="161" name="Google Shape;161;p4"/>
          <p:cNvSpPr txBox="1"/>
          <p:nvPr/>
        </p:nvSpPr>
        <p:spPr>
          <a:xfrm>
            <a:off x="3571530" y="2127855"/>
            <a:ext cx="2000942" cy="1857375"/>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But more than 20 years later, 1 in 3 women still experience physical or sexual violence, mostly by an intimate partner</a:t>
            </a:r>
            <a:endParaRPr sz="700" b="0" i="0" u="none" strike="noStrike" cap="none">
              <a:solidFill>
                <a:srgbClr val="000000"/>
              </a:solidFill>
              <a:latin typeface="Arial"/>
              <a:ea typeface="Arial"/>
              <a:cs typeface="Arial"/>
              <a:sym typeface="Arial"/>
            </a:endParaRPr>
          </a:p>
        </p:txBody>
      </p:sp>
      <p:sp>
        <p:nvSpPr>
          <p:cNvPr id="162" name="Google Shape;162;p4"/>
          <p:cNvSpPr txBox="1"/>
          <p:nvPr/>
        </p:nvSpPr>
        <p:spPr>
          <a:xfrm>
            <a:off x="659904" y="1762125"/>
            <a:ext cx="2570914" cy="1590675"/>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In 1993, the UN General Assembly </a:t>
            </a:r>
            <a:r>
              <a:rPr lang="en" sz="1500" b="1" i="0" u="none" strike="noStrike" cap="none">
                <a:solidFill>
                  <a:srgbClr val="000000"/>
                </a:solidFill>
                <a:latin typeface="Open Sans"/>
                <a:ea typeface="Open Sans"/>
                <a:cs typeface="Open Sans"/>
                <a:sym typeface="Open Sans"/>
              </a:rPr>
              <a:t>Declaration on the Elimination of Violence against Women </a:t>
            </a:r>
            <a:r>
              <a:rPr lang="en" sz="1500" b="0" i="0" u="none" strike="noStrike" cap="none">
                <a:solidFill>
                  <a:srgbClr val="000000"/>
                </a:solidFill>
                <a:latin typeface="Open Sans"/>
                <a:ea typeface="Open Sans"/>
                <a:cs typeface="Open Sans"/>
                <a:sym typeface="Open Sans"/>
              </a:rPr>
              <a:t>provided a framework for action on the pandemic</a:t>
            </a:r>
            <a:endParaRPr sz="700" b="0" i="0" u="none" strike="noStrike" cap="none">
              <a:solidFill>
                <a:srgbClr val="000000"/>
              </a:solidFill>
              <a:latin typeface="Arial"/>
              <a:ea typeface="Arial"/>
              <a:cs typeface="Arial"/>
              <a:sym typeface="Arial"/>
            </a:endParaRPr>
          </a:p>
        </p:txBody>
      </p:sp>
      <p:pic>
        <p:nvPicPr>
          <p:cNvPr id="163" name="Google Shape;163;p4"/>
          <p:cNvPicPr preferRelativeResize="0"/>
          <p:nvPr/>
        </p:nvPicPr>
        <p:blipFill rotWithShape="1">
          <a:blip r:embed="rId3">
            <a:alphaModFix/>
          </a:blip>
          <a:srcRect/>
          <a:stretch/>
        </p:blipFill>
        <p:spPr>
          <a:xfrm>
            <a:off x="6054658" y="1877484"/>
            <a:ext cx="2574992" cy="2920094"/>
          </a:xfrm>
          <a:prstGeom prst="rect">
            <a:avLst/>
          </a:prstGeom>
          <a:noFill/>
          <a:ln>
            <a:noFill/>
          </a:ln>
        </p:spPr>
      </p:pic>
      <p:sp>
        <p:nvSpPr>
          <p:cNvPr id="164" name="Google Shape;164;p4"/>
          <p:cNvSpPr txBox="1"/>
          <p:nvPr/>
        </p:nvSpPr>
        <p:spPr>
          <a:xfrm>
            <a:off x="0" y="4968875"/>
            <a:ext cx="2178000" cy="1746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en" sz="1000" b="0" i="0" u="none" strike="noStrike" cap="none">
                <a:solidFill>
                  <a:srgbClr val="000000"/>
                </a:solidFill>
                <a:latin typeface="Open Sans Light"/>
                <a:ea typeface="Open Sans Light"/>
                <a:cs typeface="Open Sans Light"/>
                <a:sym typeface="Open Sans Light"/>
              </a:rPr>
              <a:t>Source: UN Women</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59"/>
          <p:cNvSpPr/>
          <p:nvPr/>
        </p:nvSpPr>
        <p:spPr>
          <a:xfrm>
            <a:off x="443750" y="292850"/>
            <a:ext cx="8301900" cy="3713950"/>
          </a:xfrm>
          <a:prstGeom prst="roundRect">
            <a:avLst>
              <a:gd name="adj" fmla="val 1230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59"/>
          <p:cNvSpPr txBox="1">
            <a:spLocks noGrp="1"/>
          </p:cNvSpPr>
          <p:nvPr>
            <p:ph type="title"/>
          </p:nvPr>
        </p:nvSpPr>
        <p:spPr>
          <a:xfrm>
            <a:off x="485052" y="373369"/>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4000" b="0">
                <a:latin typeface="Arial"/>
                <a:ea typeface="Arial"/>
                <a:cs typeface="Arial"/>
                <a:sym typeface="Arial"/>
              </a:rPr>
              <a:t>Gewalt gegen Frauen</a:t>
            </a:r>
            <a:endParaRPr sz="4000" b="0">
              <a:latin typeface="Arial"/>
              <a:ea typeface="Arial"/>
              <a:cs typeface="Arial"/>
              <a:sym typeface="Arial"/>
            </a:endParaRPr>
          </a:p>
        </p:txBody>
      </p:sp>
      <p:sp>
        <p:nvSpPr>
          <p:cNvPr id="171" name="Google Shape;171;p59"/>
          <p:cNvSpPr txBox="1">
            <a:spLocks noGrp="1"/>
          </p:cNvSpPr>
          <p:nvPr>
            <p:ph type="body" idx="1"/>
          </p:nvPr>
        </p:nvSpPr>
        <p:spPr>
          <a:xfrm>
            <a:off x="443750" y="1395807"/>
            <a:ext cx="8433900" cy="318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Im Jahr 1993 verabschiedete die Generalversammlung der Vereinten Nationen die Erklärung zur Beseitigung der Gewalt gegen Frauen, um diesen pandemischen Trend zu bekämpfen. </a:t>
            </a:r>
            <a:endParaRPr/>
          </a:p>
          <a:p>
            <a:pPr marL="0" lvl="0" indent="0" algn="l" rtl="0">
              <a:lnSpc>
                <a:spcPct val="115000"/>
              </a:lnSpc>
              <a:spcBef>
                <a:spcPts val="1600"/>
              </a:spcBef>
              <a:spcAft>
                <a:spcPts val="1600"/>
              </a:spcAft>
              <a:buSzPts val="1800"/>
              <a:buNone/>
            </a:pPr>
            <a:r>
              <a:rPr lang="en">
                <a:solidFill>
                  <a:srgbClr val="000000"/>
                </a:solidFill>
                <a:latin typeface="Arial"/>
                <a:ea typeface="Arial"/>
                <a:cs typeface="Arial"/>
                <a:sym typeface="Arial"/>
              </a:rPr>
              <a:t>Seit mehr als 20 Jahren ist jedoch eine von drei Frauen Opfer von physischer oder sexueller Gewalt, die meist von jemandem begangen wird, den sie kennen.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66"/>
          <p:cNvSpPr/>
          <p:nvPr/>
        </p:nvSpPr>
        <p:spPr>
          <a:xfrm>
            <a:off x="375750" y="514351"/>
            <a:ext cx="8392500" cy="4283228"/>
          </a:xfrm>
          <a:prstGeom prst="roundRect">
            <a:avLst>
              <a:gd name="adj" fmla="val 1192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66"/>
          <p:cNvSpPr txBox="1"/>
          <p:nvPr/>
        </p:nvSpPr>
        <p:spPr>
          <a:xfrm>
            <a:off x="514350" y="428625"/>
            <a:ext cx="7155245" cy="771525"/>
          </a:xfrm>
          <a:prstGeom prst="rect">
            <a:avLst/>
          </a:prstGeom>
          <a:noFill/>
          <a:ln>
            <a:noFill/>
          </a:ln>
        </p:spPr>
        <p:txBody>
          <a:bodyPr spcFirstLastPara="1" wrap="square" lIns="0" tIns="0" rIns="0" bIns="0" anchor="t" anchorCtr="0">
            <a:noAutofit/>
          </a:bodyPr>
          <a:lstStyle/>
          <a:p>
            <a:pPr marL="0" marR="0" lvl="0" indent="0" algn="l" rtl="0">
              <a:lnSpc>
                <a:spcPct val="139988"/>
              </a:lnSpc>
              <a:spcBef>
                <a:spcPts val="0"/>
              </a:spcBef>
              <a:spcAft>
                <a:spcPts val="0"/>
              </a:spcAft>
              <a:buClr>
                <a:srgbClr val="000000"/>
              </a:buClr>
              <a:buSzPts val="4500"/>
              <a:buFont typeface="Arial"/>
              <a:buNone/>
            </a:pPr>
            <a:r>
              <a:rPr lang="en" sz="4500" b="0" i="0" u="none" strike="noStrike" cap="none">
                <a:solidFill>
                  <a:srgbClr val="000000"/>
                </a:solidFill>
                <a:latin typeface="Arial"/>
                <a:ea typeface="Arial"/>
                <a:cs typeface="Arial"/>
                <a:sym typeface="Arial"/>
              </a:rPr>
              <a:t>Senior management</a:t>
            </a:r>
            <a:endParaRPr sz="700" b="0" i="0" u="none" strike="noStrike" cap="none">
              <a:solidFill>
                <a:srgbClr val="000000"/>
              </a:solidFill>
              <a:latin typeface="Arial"/>
              <a:ea typeface="Arial"/>
              <a:cs typeface="Arial"/>
              <a:sym typeface="Arial"/>
            </a:endParaRPr>
          </a:p>
        </p:txBody>
      </p:sp>
      <p:sp>
        <p:nvSpPr>
          <p:cNvPr id="178" name="Google Shape;178;p66"/>
          <p:cNvSpPr txBox="1"/>
          <p:nvPr/>
        </p:nvSpPr>
        <p:spPr>
          <a:xfrm>
            <a:off x="4091972" y="1757223"/>
            <a:ext cx="1682705" cy="1323975"/>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1" i="0" u="none" strike="noStrike" cap="none">
                <a:solidFill>
                  <a:srgbClr val="000000"/>
                </a:solidFill>
                <a:latin typeface="Open Sans"/>
                <a:ea typeface="Open Sans"/>
                <a:cs typeface="Open Sans"/>
                <a:sym typeface="Open Sans"/>
              </a:rPr>
              <a:t>21 women CEOs </a:t>
            </a:r>
            <a:r>
              <a:rPr lang="en" sz="1500" b="0" i="0" u="none" strike="noStrike" cap="none">
                <a:solidFill>
                  <a:srgbClr val="000000"/>
                </a:solidFill>
                <a:latin typeface="Open Sans"/>
                <a:ea typeface="Open Sans"/>
                <a:cs typeface="Open Sans"/>
                <a:sym typeface="Open Sans"/>
              </a:rPr>
              <a:t>lead Fortune 500 companies today, compared to only 1 in 1998</a:t>
            </a:r>
            <a:endParaRPr sz="700" b="0" i="0" u="none" strike="noStrike" cap="none">
              <a:solidFill>
                <a:srgbClr val="000000"/>
              </a:solidFill>
              <a:latin typeface="Arial"/>
              <a:ea typeface="Arial"/>
              <a:cs typeface="Arial"/>
              <a:sym typeface="Arial"/>
            </a:endParaRPr>
          </a:p>
        </p:txBody>
      </p:sp>
      <p:sp>
        <p:nvSpPr>
          <p:cNvPr id="179" name="Google Shape;179;p66"/>
          <p:cNvSpPr txBox="1"/>
          <p:nvPr/>
        </p:nvSpPr>
        <p:spPr>
          <a:xfrm>
            <a:off x="1613323" y="4105275"/>
            <a:ext cx="2570914" cy="523875"/>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But this is a mere</a:t>
            </a:r>
            <a:r>
              <a:rPr lang="en" sz="1500" b="1" i="0" u="none" strike="noStrike" cap="none">
                <a:solidFill>
                  <a:srgbClr val="000000"/>
                </a:solidFill>
                <a:latin typeface="Open Sans"/>
                <a:ea typeface="Open Sans"/>
                <a:cs typeface="Open Sans"/>
                <a:sym typeface="Open Sans"/>
              </a:rPr>
              <a:t> 4%</a:t>
            </a:r>
            <a:r>
              <a:rPr lang="en" sz="1500" b="0" i="0" u="none" strike="noStrike" cap="none">
                <a:solidFill>
                  <a:srgbClr val="000000"/>
                </a:solidFill>
                <a:latin typeface="Open Sans"/>
                <a:ea typeface="Open Sans"/>
                <a:cs typeface="Open Sans"/>
                <a:sym typeface="Open Sans"/>
              </a:rPr>
              <a:t> of all CEOs on the list</a:t>
            </a:r>
            <a:endParaRPr sz="700" b="0" i="0" u="none" strike="noStrike" cap="none">
              <a:solidFill>
                <a:srgbClr val="000000"/>
              </a:solidFill>
              <a:latin typeface="Arial"/>
              <a:ea typeface="Arial"/>
              <a:cs typeface="Arial"/>
              <a:sym typeface="Arial"/>
            </a:endParaRPr>
          </a:p>
        </p:txBody>
      </p:sp>
      <p:pic>
        <p:nvPicPr>
          <p:cNvPr id="180" name="Google Shape;180;p66"/>
          <p:cNvPicPr preferRelativeResize="0"/>
          <p:nvPr/>
        </p:nvPicPr>
        <p:blipFill rotWithShape="1">
          <a:blip r:embed="rId3">
            <a:alphaModFix/>
          </a:blip>
          <a:srcRect/>
          <a:stretch/>
        </p:blipFill>
        <p:spPr>
          <a:xfrm>
            <a:off x="6198009" y="1877484"/>
            <a:ext cx="2431641" cy="2920094"/>
          </a:xfrm>
          <a:prstGeom prst="rect">
            <a:avLst/>
          </a:prstGeom>
          <a:noFill/>
          <a:ln>
            <a:noFill/>
          </a:ln>
        </p:spPr>
      </p:pic>
      <p:sp>
        <p:nvSpPr>
          <p:cNvPr id="181" name="Google Shape;181;p66"/>
          <p:cNvSpPr txBox="1"/>
          <p:nvPr/>
        </p:nvSpPr>
        <p:spPr>
          <a:xfrm>
            <a:off x="0" y="4968875"/>
            <a:ext cx="1916700" cy="1746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en" sz="1000" b="0" i="0" u="none" strike="noStrike" cap="none">
                <a:solidFill>
                  <a:srgbClr val="000000"/>
                </a:solidFill>
                <a:latin typeface="Open Sans Light"/>
                <a:ea typeface="Open Sans Light"/>
                <a:cs typeface="Open Sans Light"/>
                <a:sym typeface="Open Sans Light"/>
              </a:rPr>
              <a:t>Source: UN Women</a:t>
            </a:r>
            <a:endParaRPr sz="700" b="0" i="0" u="none" strike="noStrike" cap="none">
              <a:solidFill>
                <a:srgbClr val="000000"/>
              </a:solidFill>
              <a:latin typeface="Arial"/>
              <a:ea typeface="Arial"/>
              <a:cs typeface="Arial"/>
              <a:sym typeface="Arial"/>
            </a:endParaRPr>
          </a:p>
        </p:txBody>
      </p:sp>
      <p:grpSp>
        <p:nvGrpSpPr>
          <p:cNvPr id="182" name="Google Shape;182;p66"/>
          <p:cNvGrpSpPr/>
          <p:nvPr/>
        </p:nvGrpSpPr>
        <p:grpSpPr>
          <a:xfrm>
            <a:off x="514350" y="1456404"/>
            <a:ext cx="2913417" cy="2230693"/>
            <a:chOff x="0" y="0"/>
            <a:chExt cx="7769110" cy="5948515"/>
          </a:xfrm>
        </p:grpSpPr>
        <p:sp>
          <p:nvSpPr>
            <p:cNvPr id="183" name="Google Shape;183;p66"/>
            <p:cNvSpPr/>
            <p:nvPr/>
          </p:nvSpPr>
          <p:spPr>
            <a:xfrm>
              <a:off x="658346" y="0"/>
              <a:ext cx="6991622" cy="5579316"/>
            </a:xfrm>
            <a:custGeom>
              <a:avLst/>
              <a:gdLst/>
              <a:ahLst/>
              <a:cxnLst/>
              <a:rect l="l" t="t" r="r" b="b"/>
              <a:pathLst>
                <a:path w="12890974" h="10287000" extrusionOk="0">
                  <a:moveTo>
                    <a:pt x="0" y="0"/>
                  </a:moveTo>
                  <a:lnTo>
                    <a:pt x="12700" y="0"/>
                  </a:lnTo>
                  <a:lnTo>
                    <a:pt x="12700" y="10287000"/>
                  </a:lnTo>
                  <a:lnTo>
                    <a:pt x="0" y="10287000"/>
                  </a:lnTo>
                  <a:close/>
                  <a:moveTo>
                    <a:pt x="2575655" y="0"/>
                  </a:moveTo>
                  <a:lnTo>
                    <a:pt x="2588355" y="0"/>
                  </a:lnTo>
                  <a:lnTo>
                    <a:pt x="2588355" y="10287000"/>
                  </a:lnTo>
                  <a:lnTo>
                    <a:pt x="2575655" y="10287000"/>
                  </a:lnTo>
                  <a:close/>
                  <a:moveTo>
                    <a:pt x="5151309" y="0"/>
                  </a:moveTo>
                  <a:lnTo>
                    <a:pt x="5164009" y="0"/>
                  </a:lnTo>
                  <a:lnTo>
                    <a:pt x="5164009" y="10287000"/>
                  </a:lnTo>
                  <a:lnTo>
                    <a:pt x="5151309" y="10287000"/>
                  </a:lnTo>
                  <a:close/>
                  <a:moveTo>
                    <a:pt x="7726964" y="0"/>
                  </a:moveTo>
                  <a:lnTo>
                    <a:pt x="7739664" y="0"/>
                  </a:lnTo>
                  <a:lnTo>
                    <a:pt x="7739664" y="10287000"/>
                  </a:lnTo>
                  <a:lnTo>
                    <a:pt x="7726964" y="10287000"/>
                  </a:lnTo>
                  <a:close/>
                  <a:moveTo>
                    <a:pt x="10302618" y="0"/>
                  </a:moveTo>
                  <a:lnTo>
                    <a:pt x="10315318" y="0"/>
                  </a:lnTo>
                  <a:lnTo>
                    <a:pt x="10315318" y="10287000"/>
                  </a:lnTo>
                  <a:lnTo>
                    <a:pt x="10302618" y="10287000"/>
                  </a:lnTo>
                  <a:close/>
                  <a:moveTo>
                    <a:pt x="12878274" y="0"/>
                  </a:moveTo>
                  <a:lnTo>
                    <a:pt x="12890974" y="0"/>
                  </a:lnTo>
                  <a:lnTo>
                    <a:pt x="12890974" y="10287000"/>
                  </a:lnTo>
                  <a:lnTo>
                    <a:pt x="12878274" y="10287000"/>
                  </a:lnTo>
                  <a:close/>
                </a:path>
              </a:pathLst>
            </a:custGeom>
            <a:solidFill>
              <a:srgbClr val="000000">
                <a:alpha val="23921"/>
              </a:srgbClr>
            </a:solidFill>
            <a:ln>
              <a:noFill/>
            </a:ln>
          </p:spPr>
        </p:sp>
        <p:sp>
          <p:nvSpPr>
            <p:cNvPr id="184" name="Google Shape;184;p66"/>
            <p:cNvSpPr txBox="1"/>
            <p:nvPr/>
          </p:nvSpPr>
          <p:spPr>
            <a:xfrm>
              <a:off x="600498" y="5641900"/>
              <a:ext cx="122586" cy="306615"/>
            </a:xfrm>
            <a:prstGeom prst="rect">
              <a:avLst/>
            </a:prstGeom>
            <a:noFill/>
            <a:ln>
              <a:noFill/>
            </a:ln>
          </p:spPr>
          <p:txBody>
            <a:bodyPr spcFirstLastPara="1" wrap="square" lIns="0" tIns="0" rIns="0" bIns="0" anchor="t" anchorCtr="0">
              <a:noAutofit/>
            </a:bodyPr>
            <a:lstStyle/>
            <a:p>
              <a:pPr marL="0" marR="0" lvl="0" indent="0" algn="ctr" rtl="0">
                <a:lnSpc>
                  <a:spcPct val="140046"/>
                </a:lnSpc>
                <a:spcBef>
                  <a:spcPts val="0"/>
                </a:spcBef>
                <a:spcAft>
                  <a:spcPts val="0"/>
                </a:spcAft>
                <a:buClr>
                  <a:srgbClr val="000000"/>
                </a:buClr>
                <a:buSzPts val="700"/>
                <a:buFont typeface="Arial"/>
                <a:buNone/>
              </a:pPr>
              <a:r>
                <a:rPr lang="en" sz="700" b="0" i="0" u="none" strike="noStrike" cap="none">
                  <a:solidFill>
                    <a:srgbClr val="000000"/>
                  </a:solidFill>
                  <a:latin typeface="Arimo"/>
                  <a:ea typeface="Arimo"/>
                  <a:cs typeface="Arimo"/>
                  <a:sym typeface="Arimo"/>
                </a:rPr>
                <a:t>0</a:t>
              </a:r>
              <a:endParaRPr sz="700" b="0" i="0" u="none" strike="noStrike" cap="none">
                <a:solidFill>
                  <a:srgbClr val="000000"/>
                </a:solidFill>
                <a:latin typeface="Arial"/>
                <a:ea typeface="Arial"/>
                <a:cs typeface="Arial"/>
                <a:sym typeface="Arial"/>
              </a:endParaRPr>
            </a:p>
          </p:txBody>
        </p:sp>
        <p:sp>
          <p:nvSpPr>
            <p:cNvPr id="185" name="Google Shape;185;p66"/>
            <p:cNvSpPr txBox="1"/>
            <p:nvPr/>
          </p:nvSpPr>
          <p:spPr>
            <a:xfrm>
              <a:off x="1997444" y="5641900"/>
              <a:ext cx="122586" cy="306615"/>
            </a:xfrm>
            <a:prstGeom prst="rect">
              <a:avLst/>
            </a:prstGeom>
            <a:noFill/>
            <a:ln>
              <a:noFill/>
            </a:ln>
          </p:spPr>
          <p:txBody>
            <a:bodyPr spcFirstLastPara="1" wrap="square" lIns="0" tIns="0" rIns="0" bIns="0" anchor="t" anchorCtr="0">
              <a:noAutofit/>
            </a:bodyPr>
            <a:lstStyle/>
            <a:p>
              <a:pPr marL="0" marR="0" lvl="0" indent="0" algn="ctr" rtl="0">
                <a:lnSpc>
                  <a:spcPct val="140046"/>
                </a:lnSpc>
                <a:spcBef>
                  <a:spcPts val="0"/>
                </a:spcBef>
                <a:spcAft>
                  <a:spcPts val="0"/>
                </a:spcAft>
                <a:buClr>
                  <a:srgbClr val="000000"/>
                </a:buClr>
                <a:buSzPts val="700"/>
                <a:buFont typeface="Arial"/>
                <a:buNone/>
              </a:pPr>
              <a:r>
                <a:rPr lang="en" sz="700" b="0" i="0" u="none" strike="noStrike" cap="none">
                  <a:solidFill>
                    <a:srgbClr val="000000"/>
                  </a:solidFill>
                  <a:latin typeface="Arimo"/>
                  <a:ea typeface="Arimo"/>
                  <a:cs typeface="Arimo"/>
                  <a:sym typeface="Arimo"/>
                </a:rPr>
                <a:t>5</a:t>
              </a:r>
              <a:endParaRPr sz="700" b="0" i="0" u="none" strike="noStrike" cap="none">
                <a:solidFill>
                  <a:srgbClr val="000000"/>
                </a:solidFill>
                <a:latin typeface="Arial"/>
                <a:ea typeface="Arial"/>
                <a:cs typeface="Arial"/>
                <a:sym typeface="Arial"/>
              </a:endParaRPr>
            </a:p>
          </p:txBody>
        </p:sp>
        <p:sp>
          <p:nvSpPr>
            <p:cNvPr id="186" name="Google Shape;186;p66"/>
            <p:cNvSpPr txBox="1"/>
            <p:nvPr/>
          </p:nvSpPr>
          <p:spPr>
            <a:xfrm>
              <a:off x="3333098" y="5641900"/>
              <a:ext cx="245171" cy="306615"/>
            </a:xfrm>
            <a:prstGeom prst="rect">
              <a:avLst/>
            </a:prstGeom>
            <a:noFill/>
            <a:ln>
              <a:noFill/>
            </a:ln>
          </p:spPr>
          <p:txBody>
            <a:bodyPr spcFirstLastPara="1" wrap="square" lIns="0" tIns="0" rIns="0" bIns="0" anchor="t" anchorCtr="0">
              <a:noAutofit/>
            </a:bodyPr>
            <a:lstStyle/>
            <a:p>
              <a:pPr marL="0" marR="0" lvl="0" indent="0" algn="ctr" rtl="0">
                <a:lnSpc>
                  <a:spcPct val="140046"/>
                </a:lnSpc>
                <a:spcBef>
                  <a:spcPts val="0"/>
                </a:spcBef>
                <a:spcAft>
                  <a:spcPts val="0"/>
                </a:spcAft>
                <a:buClr>
                  <a:srgbClr val="000000"/>
                </a:buClr>
                <a:buSzPts val="700"/>
                <a:buFont typeface="Arial"/>
                <a:buNone/>
              </a:pPr>
              <a:r>
                <a:rPr lang="en" sz="700" b="0" i="0" u="none" strike="noStrike" cap="none">
                  <a:solidFill>
                    <a:srgbClr val="000000"/>
                  </a:solidFill>
                  <a:latin typeface="Arimo"/>
                  <a:ea typeface="Arimo"/>
                  <a:cs typeface="Arimo"/>
                  <a:sym typeface="Arimo"/>
                </a:rPr>
                <a:t>10</a:t>
              </a:r>
              <a:endParaRPr sz="700" b="0" i="0" u="none" strike="noStrike" cap="none">
                <a:solidFill>
                  <a:srgbClr val="000000"/>
                </a:solidFill>
                <a:latin typeface="Arial"/>
                <a:ea typeface="Arial"/>
                <a:cs typeface="Arial"/>
                <a:sym typeface="Arial"/>
              </a:endParaRPr>
            </a:p>
          </p:txBody>
        </p:sp>
        <p:sp>
          <p:nvSpPr>
            <p:cNvPr id="187" name="Google Shape;187;p66"/>
            <p:cNvSpPr txBox="1"/>
            <p:nvPr/>
          </p:nvSpPr>
          <p:spPr>
            <a:xfrm>
              <a:off x="4730045" y="5641900"/>
              <a:ext cx="245171" cy="306615"/>
            </a:xfrm>
            <a:prstGeom prst="rect">
              <a:avLst/>
            </a:prstGeom>
            <a:noFill/>
            <a:ln>
              <a:noFill/>
            </a:ln>
          </p:spPr>
          <p:txBody>
            <a:bodyPr spcFirstLastPara="1" wrap="square" lIns="0" tIns="0" rIns="0" bIns="0" anchor="t" anchorCtr="0">
              <a:noAutofit/>
            </a:bodyPr>
            <a:lstStyle/>
            <a:p>
              <a:pPr marL="0" marR="0" lvl="0" indent="0" algn="ctr" rtl="0">
                <a:lnSpc>
                  <a:spcPct val="140046"/>
                </a:lnSpc>
                <a:spcBef>
                  <a:spcPts val="0"/>
                </a:spcBef>
                <a:spcAft>
                  <a:spcPts val="0"/>
                </a:spcAft>
                <a:buClr>
                  <a:srgbClr val="000000"/>
                </a:buClr>
                <a:buSzPts val="700"/>
                <a:buFont typeface="Arial"/>
                <a:buNone/>
              </a:pPr>
              <a:r>
                <a:rPr lang="en" sz="700" b="0" i="0" u="none" strike="noStrike" cap="none">
                  <a:solidFill>
                    <a:srgbClr val="000000"/>
                  </a:solidFill>
                  <a:latin typeface="Arimo"/>
                  <a:ea typeface="Arimo"/>
                  <a:cs typeface="Arimo"/>
                  <a:sym typeface="Arimo"/>
                </a:rPr>
                <a:t>15</a:t>
              </a:r>
              <a:endParaRPr sz="700" b="0" i="0" u="none" strike="noStrike" cap="none">
                <a:solidFill>
                  <a:srgbClr val="000000"/>
                </a:solidFill>
                <a:latin typeface="Arial"/>
                <a:ea typeface="Arial"/>
                <a:cs typeface="Arial"/>
                <a:sym typeface="Arial"/>
              </a:endParaRPr>
            </a:p>
          </p:txBody>
        </p:sp>
        <p:sp>
          <p:nvSpPr>
            <p:cNvPr id="188" name="Google Shape;188;p66"/>
            <p:cNvSpPr txBox="1"/>
            <p:nvPr/>
          </p:nvSpPr>
          <p:spPr>
            <a:xfrm>
              <a:off x="6126992" y="5641900"/>
              <a:ext cx="245171" cy="306615"/>
            </a:xfrm>
            <a:prstGeom prst="rect">
              <a:avLst/>
            </a:prstGeom>
            <a:noFill/>
            <a:ln>
              <a:noFill/>
            </a:ln>
          </p:spPr>
          <p:txBody>
            <a:bodyPr spcFirstLastPara="1" wrap="square" lIns="0" tIns="0" rIns="0" bIns="0" anchor="t" anchorCtr="0">
              <a:noAutofit/>
            </a:bodyPr>
            <a:lstStyle/>
            <a:p>
              <a:pPr marL="0" marR="0" lvl="0" indent="0" algn="ctr" rtl="0">
                <a:lnSpc>
                  <a:spcPct val="140046"/>
                </a:lnSpc>
                <a:spcBef>
                  <a:spcPts val="0"/>
                </a:spcBef>
                <a:spcAft>
                  <a:spcPts val="0"/>
                </a:spcAft>
                <a:buClr>
                  <a:srgbClr val="000000"/>
                </a:buClr>
                <a:buSzPts val="700"/>
                <a:buFont typeface="Arial"/>
                <a:buNone/>
              </a:pPr>
              <a:r>
                <a:rPr lang="en" sz="700" b="0" i="0" u="none" strike="noStrike" cap="none">
                  <a:solidFill>
                    <a:srgbClr val="000000"/>
                  </a:solidFill>
                  <a:latin typeface="Arimo"/>
                  <a:ea typeface="Arimo"/>
                  <a:cs typeface="Arimo"/>
                  <a:sym typeface="Arimo"/>
                </a:rPr>
                <a:t>20</a:t>
              </a:r>
              <a:endParaRPr sz="700" b="0" i="0" u="none" strike="noStrike" cap="none">
                <a:solidFill>
                  <a:srgbClr val="000000"/>
                </a:solidFill>
                <a:latin typeface="Arial"/>
                <a:ea typeface="Arial"/>
                <a:cs typeface="Arial"/>
                <a:sym typeface="Arial"/>
              </a:endParaRPr>
            </a:p>
          </p:txBody>
        </p:sp>
        <p:sp>
          <p:nvSpPr>
            <p:cNvPr id="189" name="Google Shape;189;p66"/>
            <p:cNvSpPr txBox="1"/>
            <p:nvPr/>
          </p:nvSpPr>
          <p:spPr>
            <a:xfrm>
              <a:off x="7523939" y="5641900"/>
              <a:ext cx="245171" cy="306615"/>
            </a:xfrm>
            <a:prstGeom prst="rect">
              <a:avLst/>
            </a:prstGeom>
            <a:noFill/>
            <a:ln>
              <a:noFill/>
            </a:ln>
          </p:spPr>
          <p:txBody>
            <a:bodyPr spcFirstLastPara="1" wrap="square" lIns="0" tIns="0" rIns="0" bIns="0" anchor="t" anchorCtr="0">
              <a:noAutofit/>
            </a:bodyPr>
            <a:lstStyle/>
            <a:p>
              <a:pPr marL="0" marR="0" lvl="0" indent="0" algn="ctr" rtl="0">
                <a:lnSpc>
                  <a:spcPct val="140046"/>
                </a:lnSpc>
                <a:spcBef>
                  <a:spcPts val="0"/>
                </a:spcBef>
                <a:spcAft>
                  <a:spcPts val="0"/>
                </a:spcAft>
                <a:buClr>
                  <a:srgbClr val="000000"/>
                </a:buClr>
                <a:buSzPts val="700"/>
                <a:buFont typeface="Arial"/>
                <a:buNone/>
              </a:pPr>
              <a:r>
                <a:rPr lang="en" sz="700" b="0" i="0" u="none" strike="noStrike" cap="none">
                  <a:solidFill>
                    <a:srgbClr val="000000"/>
                  </a:solidFill>
                  <a:latin typeface="Arimo"/>
                  <a:ea typeface="Arimo"/>
                  <a:cs typeface="Arimo"/>
                  <a:sym typeface="Arimo"/>
                </a:rPr>
                <a:t>25</a:t>
              </a:r>
              <a:endParaRPr sz="700" b="0" i="0" u="none" strike="noStrike" cap="none">
                <a:solidFill>
                  <a:srgbClr val="000000"/>
                </a:solidFill>
                <a:latin typeface="Arial"/>
                <a:ea typeface="Arial"/>
                <a:cs typeface="Arial"/>
                <a:sym typeface="Arial"/>
              </a:endParaRPr>
            </a:p>
          </p:txBody>
        </p:sp>
        <p:sp>
          <p:nvSpPr>
            <p:cNvPr id="190" name="Google Shape;190;p66"/>
            <p:cNvSpPr txBox="1"/>
            <p:nvPr/>
          </p:nvSpPr>
          <p:spPr>
            <a:xfrm>
              <a:off x="0" y="1078226"/>
              <a:ext cx="551582" cy="306615"/>
            </a:xfrm>
            <a:prstGeom prst="rect">
              <a:avLst/>
            </a:prstGeom>
            <a:noFill/>
            <a:ln>
              <a:noFill/>
            </a:ln>
          </p:spPr>
          <p:txBody>
            <a:bodyPr spcFirstLastPara="1" wrap="square" lIns="0" tIns="0" rIns="0" bIns="0" anchor="t" anchorCtr="0">
              <a:noAutofit/>
            </a:bodyPr>
            <a:lstStyle/>
            <a:p>
              <a:pPr marL="0" marR="0" lvl="0" indent="0" algn="r" rtl="0">
                <a:lnSpc>
                  <a:spcPct val="140046"/>
                </a:lnSpc>
                <a:spcBef>
                  <a:spcPts val="0"/>
                </a:spcBef>
                <a:spcAft>
                  <a:spcPts val="0"/>
                </a:spcAft>
                <a:buClr>
                  <a:srgbClr val="000000"/>
                </a:buClr>
                <a:buSzPts val="700"/>
                <a:buFont typeface="Arial"/>
                <a:buNone/>
              </a:pPr>
              <a:r>
                <a:rPr lang="en" sz="700" b="0" i="0" u="none" strike="noStrike" cap="none">
                  <a:solidFill>
                    <a:srgbClr val="000000"/>
                  </a:solidFill>
                  <a:latin typeface="Arimo"/>
                  <a:ea typeface="Arimo"/>
                  <a:cs typeface="Arimo"/>
                  <a:sym typeface="Arimo"/>
                </a:rPr>
                <a:t>1998 </a:t>
              </a:r>
              <a:endParaRPr sz="700" b="0" i="0" u="none" strike="noStrike" cap="none">
                <a:solidFill>
                  <a:srgbClr val="000000"/>
                </a:solidFill>
                <a:latin typeface="Arial"/>
                <a:ea typeface="Arial"/>
                <a:cs typeface="Arial"/>
                <a:sym typeface="Arial"/>
              </a:endParaRPr>
            </a:p>
          </p:txBody>
        </p:sp>
        <p:sp>
          <p:nvSpPr>
            <p:cNvPr id="191" name="Google Shape;191;p66"/>
            <p:cNvSpPr txBox="1"/>
            <p:nvPr/>
          </p:nvSpPr>
          <p:spPr>
            <a:xfrm>
              <a:off x="0" y="4146850"/>
              <a:ext cx="551582" cy="306615"/>
            </a:xfrm>
            <a:prstGeom prst="rect">
              <a:avLst/>
            </a:prstGeom>
            <a:noFill/>
            <a:ln>
              <a:noFill/>
            </a:ln>
          </p:spPr>
          <p:txBody>
            <a:bodyPr spcFirstLastPara="1" wrap="square" lIns="0" tIns="0" rIns="0" bIns="0" anchor="t" anchorCtr="0">
              <a:noAutofit/>
            </a:bodyPr>
            <a:lstStyle/>
            <a:p>
              <a:pPr marL="0" marR="0" lvl="0" indent="0" algn="r" rtl="0">
                <a:lnSpc>
                  <a:spcPct val="140046"/>
                </a:lnSpc>
                <a:spcBef>
                  <a:spcPts val="0"/>
                </a:spcBef>
                <a:spcAft>
                  <a:spcPts val="0"/>
                </a:spcAft>
                <a:buClr>
                  <a:srgbClr val="000000"/>
                </a:buClr>
                <a:buSzPts val="700"/>
                <a:buFont typeface="Arial"/>
                <a:buNone/>
              </a:pPr>
              <a:r>
                <a:rPr lang="en" sz="700" b="0" i="0" u="none" strike="noStrike" cap="none">
                  <a:solidFill>
                    <a:srgbClr val="000000"/>
                  </a:solidFill>
                  <a:latin typeface="Arimo"/>
                  <a:ea typeface="Arimo"/>
                  <a:cs typeface="Arimo"/>
                  <a:sym typeface="Arimo"/>
                </a:rPr>
                <a:t>2016 </a:t>
              </a:r>
              <a:endParaRPr sz="700" b="0" i="0" u="none" strike="noStrike" cap="none">
                <a:solidFill>
                  <a:srgbClr val="000000"/>
                </a:solidFill>
                <a:latin typeface="Arial"/>
                <a:ea typeface="Arial"/>
                <a:cs typeface="Arial"/>
                <a:sym typeface="Arial"/>
              </a:endParaRPr>
            </a:p>
          </p:txBody>
        </p:sp>
        <p:grpSp>
          <p:nvGrpSpPr>
            <p:cNvPr id="192" name="Google Shape;192;p66"/>
            <p:cNvGrpSpPr/>
            <p:nvPr/>
          </p:nvGrpSpPr>
          <p:grpSpPr>
            <a:xfrm>
              <a:off x="661790" y="0"/>
              <a:ext cx="5870621" cy="5579316"/>
              <a:chOff x="0" y="0"/>
              <a:chExt cx="10824100" cy="10287000"/>
            </a:xfrm>
          </p:grpSpPr>
          <p:sp>
            <p:nvSpPr>
              <p:cNvPr id="193" name="Google Shape;193;p66"/>
              <p:cNvSpPr/>
              <p:nvPr/>
            </p:nvSpPr>
            <p:spPr>
              <a:xfrm>
                <a:off x="0" y="0"/>
                <a:ext cx="521481" cy="4629150"/>
              </a:xfrm>
              <a:custGeom>
                <a:avLst/>
                <a:gdLst/>
                <a:ahLst/>
                <a:cxnLst/>
                <a:rect l="l" t="t" r="r" b="b"/>
                <a:pathLst>
                  <a:path w="521481" h="4629150" extrusionOk="0">
                    <a:moveTo>
                      <a:pt x="0" y="0"/>
                    </a:moveTo>
                    <a:lnTo>
                      <a:pt x="151149" y="0"/>
                    </a:lnTo>
                    <a:lnTo>
                      <a:pt x="151149" y="0"/>
                    </a:lnTo>
                    <a:cubicBezTo>
                      <a:pt x="249367" y="0"/>
                      <a:pt x="343562" y="39017"/>
                      <a:pt x="413013" y="108468"/>
                    </a:cubicBezTo>
                    <a:cubicBezTo>
                      <a:pt x="482464" y="177918"/>
                      <a:pt x="521481" y="272114"/>
                      <a:pt x="521481" y="370332"/>
                    </a:cubicBezTo>
                    <a:lnTo>
                      <a:pt x="521481" y="4258818"/>
                    </a:lnTo>
                    <a:cubicBezTo>
                      <a:pt x="521481" y="4357036"/>
                      <a:pt x="482464" y="4451231"/>
                      <a:pt x="413013" y="4520682"/>
                    </a:cubicBezTo>
                    <a:cubicBezTo>
                      <a:pt x="343563" y="4590133"/>
                      <a:pt x="249367" y="4629150"/>
                      <a:pt x="151149" y="4629150"/>
                    </a:cubicBezTo>
                    <a:lnTo>
                      <a:pt x="0" y="4629150"/>
                    </a:lnTo>
                    <a:close/>
                  </a:path>
                </a:pathLst>
              </a:custGeom>
              <a:solidFill>
                <a:srgbClr val="D97856"/>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66"/>
              <p:cNvSpPr/>
              <p:nvPr/>
            </p:nvSpPr>
            <p:spPr>
              <a:xfrm>
                <a:off x="0" y="5657850"/>
                <a:ext cx="10824100" cy="4629150"/>
              </a:xfrm>
              <a:custGeom>
                <a:avLst/>
                <a:gdLst/>
                <a:ahLst/>
                <a:cxnLst/>
                <a:rect l="l" t="t" r="r" b="b"/>
                <a:pathLst>
                  <a:path w="10824100" h="4629150" extrusionOk="0">
                    <a:moveTo>
                      <a:pt x="0" y="0"/>
                    </a:moveTo>
                    <a:lnTo>
                      <a:pt x="10453767" y="0"/>
                    </a:lnTo>
                    <a:cubicBezTo>
                      <a:pt x="10551985" y="0"/>
                      <a:pt x="10646181" y="39017"/>
                      <a:pt x="10715632" y="108467"/>
                    </a:cubicBezTo>
                    <a:cubicBezTo>
                      <a:pt x="10785083" y="177918"/>
                      <a:pt x="10824100" y="272114"/>
                      <a:pt x="10824100" y="370332"/>
                    </a:cubicBezTo>
                    <a:lnTo>
                      <a:pt x="10824100" y="4258818"/>
                    </a:lnTo>
                    <a:cubicBezTo>
                      <a:pt x="10824100" y="4357036"/>
                      <a:pt x="10785083" y="4451232"/>
                      <a:pt x="10715632" y="4520682"/>
                    </a:cubicBezTo>
                    <a:cubicBezTo>
                      <a:pt x="10646181" y="4590133"/>
                      <a:pt x="10551985" y="4629150"/>
                      <a:pt x="10453767" y="4629150"/>
                    </a:cubicBezTo>
                    <a:lnTo>
                      <a:pt x="0" y="4629150"/>
                    </a:lnTo>
                    <a:close/>
                  </a:path>
                </a:pathLst>
              </a:custGeom>
              <a:solidFill>
                <a:srgbClr val="D97856"/>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67"/>
          <p:cNvSpPr/>
          <p:nvPr/>
        </p:nvSpPr>
        <p:spPr>
          <a:xfrm>
            <a:off x="311700" y="292850"/>
            <a:ext cx="8520600" cy="2716025"/>
          </a:xfrm>
          <a:prstGeom prst="roundRect">
            <a:avLst>
              <a:gd name="adj" fmla="val 14043"/>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67"/>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4000" b="0">
                <a:latin typeface="Arial"/>
                <a:ea typeface="Arial"/>
                <a:cs typeface="Arial"/>
                <a:sym typeface="Arial"/>
              </a:rPr>
              <a:t>Geschäftsführung</a:t>
            </a:r>
            <a:endParaRPr sz="4000" b="0">
              <a:latin typeface="Arial"/>
              <a:ea typeface="Arial"/>
              <a:cs typeface="Arial"/>
              <a:sym typeface="Arial"/>
            </a:endParaRPr>
          </a:p>
        </p:txBody>
      </p:sp>
      <p:sp>
        <p:nvSpPr>
          <p:cNvPr id="201" name="Google Shape;201;p67"/>
          <p:cNvSpPr txBox="1">
            <a:spLocks noGrp="1"/>
          </p:cNvSpPr>
          <p:nvPr>
            <p:ph type="body" idx="1"/>
          </p:nvPr>
        </p:nvSpPr>
        <p:spPr>
          <a:xfrm>
            <a:off x="552250" y="1448725"/>
            <a:ext cx="8280000" cy="312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Im Jahr 2016 waren laut der Zeitschrift </a:t>
            </a:r>
            <a:r>
              <a:rPr lang="en" i="1">
                <a:solidFill>
                  <a:srgbClr val="000000"/>
                </a:solidFill>
                <a:latin typeface="Arial"/>
                <a:ea typeface="Arial"/>
                <a:cs typeface="Arial"/>
                <a:sym typeface="Arial"/>
              </a:rPr>
              <a:t>Fortune</a:t>
            </a:r>
            <a:r>
              <a:rPr lang="en">
                <a:solidFill>
                  <a:srgbClr val="000000"/>
                </a:solidFill>
                <a:latin typeface="Arial"/>
                <a:ea typeface="Arial"/>
                <a:cs typeface="Arial"/>
                <a:sym typeface="Arial"/>
              </a:rPr>
              <a:t> 21 Frauen Geschäftsführerin in einem von 500 registrierten Unternehmen, im Vergleich zu nur einer im Jahr 1998.</a:t>
            </a:r>
            <a:endParaRPr/>
          </a:p>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Dies entspricht jedoch nur 4% aller Geschäftsführer dieser Liste.</a:t>
            </a:r>
            <a:endParaRPr>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5"/>
          <p:cNvSpPr/>
          <p:nvPr/>
        </p:nvSpPr>
        <p:spPr>
          <a:xfrm>
            <a:off x="375750" y="428625"/>
            <a:ext cx="8392500" cy="4368953"/>
          </a:xfrm>
          <a:prstGeom prst="roundRect">
            <a:avLst>
              <a:gd name="adj" fmla="val 1192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5"/>
          <p:cNvSpPr txBox="1"/>
          <p:nvPr/>
        </p:nvSpPr>
        <p:spPr>
          <a:xfrm>
            <a:off x="514350" y="1319398"/>
            <a:ext cx="5183308" cy="790575"/>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Women's presence as news subjects in print, radio, and television has only increased to </a:t>
            </a:r>
            <a:r>
              <a:rPr lang="en" sz="1500" b="1" i="0" u="none" strike="noStrike" cap="none">
                <a:solidFill>
                  <a:srgbClr val="000000"/>
                </a:solidFill>
                <a:latin typeface="Open Sans"/>
                <a:ea typeface="Open Sans"/>
                <a:cs typeface="Open Sans"/>
                <a:sym typeface="Open Sans"/>
              </a:rPr>
              <a:t>24% in 2015 from 17% in 1995</a:t>
            </a:r>
            <a:endParaRPr sz="700" b="0" i="0" u="none" strike="noStrike" cap="none">
              <a:solidFill>
                <a:srgbClr val="000000"/>
              </a:solidFill>
              <a:latin typeface="Arial"/>
              <a:ea typeface="Arial"/>
              <a:cs typeface="Arial"/>
              <a:sym typeface="Arial"/>
            </a:endParaRPr>
          </a:p>
        </p:txBody>
      </p:sp>
      <p:sp>
        <p:nvSpPr>
          <p:cNvPr id="208" name="Google Shape;208;p5"/>
          <p:cNvSpPr txBox="1"/>
          <p:nvPr/>
        </p:nvSpPr>
        <p:spPr>
          <a:xfrm>
            <a:off x="749150" y="2331547"/>
            <a:ext cx="4713707" cy="790575"/>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And only 9% of news stories evoke gender (in)equality issues, while 4% challenge gender stereotypes</a:t>
            </a:r>
            <a:endParaRPr sz="700" b="0" i="0" u="none" strike="noStrike" cap="none">
              <a:solidFill>
                <a:srgbClr val="000000"/>
              </a:solidFill>
              <a:latin typeface="Arial"/>
              <a:ea typeface="Arial"/>
              <a:cs typeface="Arial"/>
              <a:sym typeface="Arial"/>
            </a:endParaRPr>
          </a:p>
        </p:txBody>
      </p:sp>
      <p:pic>
        <p:nvPicPr>
          <p:cNvPr id="209" name="Google Shape;209;p5"/>
          <p:cNvPicPr preferRelativeResize="0"/>
          <p:nvPr/>
        </p:nvPicPr>
        <p:blipFill rotWithShape="1">
          <a:blip r:embed="rId3">
            <a:alphaModFix/>
          </a:blip>
          <a:srcRect/>
          <a:stretch/>
        </p:blipFill>
        <p:spPr>
          <a:xfrm>
            <a:off x="5895380" y="1877484"/>
            <a:ext cx="2734269" cy="2920094"/>
          </a:xfrm>
          <a:prstGeom prst="rect">
            <a:avLst/>
          </a:prstGeom>
          <a:noFill/>
          <a:ln>
            <a:noFill/>
          </a:ln>
        </p:spPr>
      </p:pic>
      <p:sp>
        <p:nvSpPr>
          <p:cNvPr id="210" name="Google Shape;210;p5"/>
          <p:cNvSpPr txBox="1"/>
          <p:nvPr/>
        </p:nvSpPr>
        <p:spPr>
          <a:xfrm>
            <a:off x="514350" y="428625"/>
            <a:ext cx="2114550" cy="771525"/>
          </a:xfrm>
          <a:prstGeom prst="rect">
            <a:avLst/>
          </a:prstGeom>
          <a:noFill/>
          <a:ln>
            <a:noFill/>
          </a:ln>
        </p:spPr>
        <p:txBody>
          <a:bodyPr spcFirstLastPara="1" wrap="square" lIns="0" tIns="0" rIns="0" bIns="0" anchor="t" anchorCtr="0">
            <a:noAutofit/>
          </a:bodyPr>
          <a:lstStyle/>
          <a:p>
            <a:pPr marL="0" marR="0" lvl="0" indent="0" algn="l" rtl="0">
              <a:lnSpc>
                <a:spcPct val="139988"/>
              </a:lnSpc>
              <a:spcBef>
                <a:spcPts val="0"/>
              </a:spcBef>
              <a:spcAft>
                <a:spcPts val="0"/>
              </a:spcAft>
              <a:buClr>
                <a:srgbClr val="000000"/>
              </a:buClr>
              <a:buSzPts val="4500"/>
              <a:buFont typeface="Arial"/>
              <a:buNone/>
            </a:pPr>
            <a:r>
              <a:rPr lang="en" sz="4500" b="0" i="0" u="none" strike="noStrike" cap="none">
                <a:solidFill>
                  <a:srgbClr val="000000"/>
                </a:solidFill>
                <a:latin typeface="Arial"/>
                <a:ea typeface="Arial"/>
                <a:cs typeface="Arial"/>
                <a:sym typeface="Arial"/>
              </a:rPr>
              <a:t>Media</a:t>
            </a:r>
            <a:endParaRPr sz="700" b="0" i="0" u="none" strike="noStrike" cap="none">
              <a:solidFill>
                <a:srgbClr val="000000"/>
              </a:solidFill>
              <a:latin typeface="Arial"/>
              <a:ea typeface="Arial"/>
              <a:cs typeface="Arial"/>
              <a:sym typeface="Arial"/>
            </a:endParaRPr>
          </a:p>
        </p:txBody>
      </p:sp>
      <p:sp>
        <p:nvSpPr>
          <p:cNvPr id="211" name="Google Shape;211;p5"/>
          <p:cNvSpPr txBox="1"/>
          <p:nvPr/>
        </p:nvSpPr>
        <p:spPr>
          <a:xfrm>
            <a:off x="0" y="4968875"/>
            <a:ext cx="1734300" cy="1746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en" sz="1000" b="0" i="0" u="none" strike="noStrike" cap="none">
                <a:solidFill>
                  <a:srgbClr val="000000"/>
                </a:solidFill>
                <a:latin typeface="Open Sans Light"/>
                <a:ea typeface="Open Sans Light"/>
                <a:cs typeface="Open Sans Light"/>
                <a:sym typeface="Open Sans Light"/>
              </a:rPr>
              <a:t>Source: UN Women</a:t>
            </a:r>
            <a:endParaRPr sz="700" b="0" i="0" u="none" strike="noStrike" cap="none">
              <a:solidFill>
                <a:srgbClr val="000000"/>
              </a:solidFill>
              <a:latin typeface="Arial"/>
              <a:ea typeface="Arial"/>
              <a:cs typeface="Arial"/>
              <a:sym typeface="Arial"/>
            </a:endParaRPr>
          </a:p>
        </p:txBody>
      </p:sp>
      <p:grpSp>
        <p:nvGrpSpPr>
          <p:cNvPr id="212" name="Google Shape;212;p5"/>
          <p:cNvGrpSpPr/>
          <p:nvPr/>
        </p:nvGrpSpPr>
        <p:grpSpPr>
          <a:xfrm>
            <a:off x="514350" y="3381583"/>
            <a:ext cx="4442334" cy="1247567"/>
            <a:chOff x="0" y="0"/>
            <a:chExt cx="11846223" cy="3326845"/>
          </a:xfrm>
        </p:grpSpPr>
        <p:sp>
          <p:nvSpPr>
            <p:cNvPr id="213" name="Google Shape;213;p5"/>
            <p:cNvSpPr/>
            <p:nvPr/>
          </p:nvSpPr>
          <p:spPr>
            <a:xfrm>
              <a:off x="1213842" y="0"/>
              <a:ext cx="10299700" cy="2646125"/>
            </a:xfrm>
            <a:custGeom>
              <a:avLst/>
              <a:gdLst/>
              <a:ahLst/>
              <a:cxnLst/>
              <a:rect l="l" t="t" r="r" b="b"/>
              <a:pathLst>
                <a:path w="10299700" h="2646125" extrusionOk="0">
                  <a:moveTo>
                    <a:pt x="0" y="0"/>
                  </a:moveTo>
                  <a:lnTo>
                    <a:pt x="12700" y="0"/>
                  </a:lnTo>
                  <a:lnTo>
                    <a:pt x="12700" y="2646125"/>
                  </a:lnTo>
                  <a:lnTo>
                    <a:pt x="0" y="2646125"/>
                  </a:lnTo>
                  <a:close/>
                  <a:moveTo>
                    <a:pt x="2571750" y="0"/>
                  </a:moveTo>
                  <a:lnTo>
                    <a:pt x="2584450" y="0"/>
                  </a:lnTo>
                  <a:lnTo>
                    <a:pt x="2584450" y="2646125"/>
                  </a:lnTo>
                  <a:lnTo>
                    <a:pt x="2571750" y="2646125"/>
                  </a:lnTo>
                  <a:close/>
                  <a:moveTo>
                    <a:pt x="5143500" y="0"/>
                  </a:moveTo>
                  <a:lnTo>
                    <a:pt x="5156200" y="0"/>
                  </a:lnTo>
                  <a:lnTo>
                    <a:pt x="5156200" y="2646125"/>
                  </a:lnTo>
                  <a:lnTo>
                    <a:pt x="5143500" y="2646125"/>
                  </a:lnTo>
                  <a:close/>
                  <a:moveTo>
                    <a:pt x="7715250" y="0"/>
                  </a:moveTo>
                  <a:lnTo>
                    <a:pt x="7727950" y="0"/>
                  </a:lnTo>
                  <a:lnTo>
                    <a:pt x="7727950" y="2646125"/>
                  </a:lnTo>
                  <a:lnTo>
                    <a:pt x="7715250" y="2646125"/>
                  </a:lnTo>
                  <a:close/>
                  <a:moveTo>
                    <a:pt x="10287000" y="0"/>
                  </a:moveTo>
                  <a:lnTo>
                    <a:pt x="10299700" y="0"/>
                  </a:lnTo>
                  <a:lnTo>
                    <a:pt x="10299700" y="2646125"/>
                  </a:lnTo>
                  <a:lnTo>
                    <a:pt x="10287000" y="2646125"/>
                  </a:lnTo>
                  <a:close/>
                </a:path>
              </a:pathLst>
            </a:custGeom>
            <a:solidFill>
              <a:srgbClr val="000000">
                <a:alpha val="23921"/>
              </a:srgbClr>
            </a:solidFill>
            <a:ln>
              <a:noFill/>
            </a:ln>
          </p:spPr>
        </p:sp>
        <p:sp>
          <p:nvSpPr>
            <p:cNvPr id="214" name="Google Shape;214;p5"/>
            <p:cNvSpPr txBox="1"/>
            <p:nvPr/>
          </p:nvSpPr>
          <p:spPr>
            <a:xfrm>
              <a:off x="1107182" y="2792175"/>
              <a:ext cx="226020" cy="534670"/>
            </a:xfrm>
            <a:prstGeom prst="rect">
              <a:avLst/>
            </a:prstGeom>
            <a:noFill/>
            <a:ln>
              <a:noFill/>
            </a:ln>
          </p:spPr>
          <p:txBody>
            <a:bodyPr spcFirstLastPara="1" wrap="square" lIns="0" tIns="0" rIns="0" bIns="0" anchor="t" anchorCtr="0">
              <a:noAutofit/>
            </a:bodyPr>
            <a:lstStyle/>
            <a:p>
              <a:pPr marL="0" marR="0" lvl="0" indent="0" algn="ctr" rtl="0">
                <a:lnSpc>
                  <a:spcPct val="139958"/>
                </a:lnSpc>
                <a:spcBef>
                  <a:spcPts val="0"/>
                </a:spcBef>
                <a:spcAft>
                  <a:spcPts val="0"/>
                </a:spcAft>
                <a:buClr>
                  <a:srgbClr val="000000"/>
                </a:buClr>
                <a:buSzPts val="1200"/>
                <a:buFont typeface="Arial"/>
                <a:buNone/>
              </a:pPr>
              <a:r>
                <a:rPr lang="en" sz="1200" b="0" i="0" u="none" strike="noStrike" cap="none">
                  <a:solidFill>
                    <a:srgbClr val="000000"/>
                  </a:solidFill>
                  <a:latin typeface="Arimo"/>
                  <a:ea typeface="Arimo"/>
                  <a:cs typeface="Arimo"/>
                  <a:sym typeface="Arimo"/>
                </a:rPr>
                <a:t>0</a:t>
              </a:r>
              <a:endParaRPr sz="700" b="0" i="0" u="none" strike="noStrike" cap="none">
                <a:solidFill>
                  <a:srgbClr val="000000"/>
                </a:solidFill>
                <a:latin typeface="Arial"/>
                <a:ea typeface="Arial"/>
                <a:cs typeface="Arial"/>
                <a:sym typeface="Arial"/>
              </a:endParaRPr>
            </a:p>
          </p:txBody>
        </p:sp>
        <p:sp>
          <p:nvSpPr>
            <p:cNvPr id="215" name="Google Shape;215;p5"/>
            <p:cNvSpPr txBox="1"/>
            <p:nvPr/>
          </p:nvSpPr>
          <p:spPr>
            <a:xfrm>
              <a:off x="3565922" y="2792175"/>
              <a:ext cx="452041" cy="534670"/>
            </a:xfrm>
            <a:prstGeom prst="rect">
              <a:avLst/>
            </a:prstGeom>
            <a:noFill/>
            <a:ln>
              <a:noFill/>
            </a:ln>
          </p:spPr>
          <p:txBody>
            <a:bodyPr spcFirstLastPara="1" wrap="square" lIns="0" tIns="0" rIns="0" bIns="0" anchor="t" anchorCtr="0">
              <a:noAutofit/>
            </a:bodyPr>
            <a:lstStyle/>
            <a:p>
              <a:pPr marL="0" marR="0" lvl="0" indent="0" algn="ctr" rtl="0">
                <a:lnSpc>
                  <a:spcPct val="139958"/>
                </a:lnSpc>
                <a:spcBef>
                  <a:spcPts val="0"/>
                </a:spcBef>
                <a:spcAft>
                  <a:spcPts val="0"/>
                </a:spcAft>
                <a:buClr>
                  <a:srgbClr val="000000"/>
                </a:buClr>
                <a:buSzPts val="1200"/>
                <a:buFont typeface="Arial"/>
                <a:buNone/>
              </a:pPr>
              <a:r>
                <a:rPr lang="en" sz="1200" b="0" i="0" u="none" strike="noStrike" cap="none">
                  <a:solidFill>
                    <a:srgbClr val="000000"/>
                  </a:solidFill>
                  <a:latin typeface="Arimo"/>
                  <a:ea typeface="Arimo"/>
                  <a:cs typeface="Arimo"/>
                  <a:sym typeface="Arimo"/>
                </a:rPr>
                <a:t>25</a:t>
              </a:r>
              <a:endParaRPr sz="700" b="0" i="0" u="none" strike="noStrike" cap="none">
                <a:solidFill>
                  <a:srgbClr val="000000"/>
                </a:solidFill>
                <a:latin typeface="Arial"/>
                <a:ea typeface="Arial"/>
                <a:cs typeface="Arial"/>
                <a:sym typeface="Arial"/>
              </a:endParaRPr>
            </a:p>
          </p:txBody>
        </p:sp>
        <p:sp>
          <p:nvSpPr>
            <p:cNvPr id="216" name="Google Shape;216;p5"/>
            <p:cNvSpPr txBox="1"/>
            <p:nvPr/>
          </p:nvSpPr>
          <p:spPr>
            <a:xfrm>
              <a:off x="6137672" y="2792175"/>
              <a:ext cx="452041" cy="534670"/>
            </a:xfrm>
            <a:prstGeom prst="rect">
              <a:avLst/>
            </a:prstGeom>
            <a:noFill/>
            <a:ln>
              <a:noFill/>
            </a:ln>
          </p:spPr>
          <p:txBody>
            <a:bodyPr spcFirstLastPara="1" wrap="square" lIns="0" tIns="0" rIns="0" bIns="0" anchor="t" anchorCtr="0">
              <a:noAutofit/>
            </a:bodyPr>
            <a:lstStyle/>
            <a:p>
              <a:pPr marL="0" marR="0" lvl="0" indent="0" algn="ctr" rtl="0">
                <a:lnSpc>
                  <a:spcPct val="139958"/>
                </a:lnSpc>
                <a:spcBef>
                  <a:spcPts val="0"/>
                </a:spcBef>
                <a:spcAft>
                  <a:spcPts val="0"/>
                </a:spcAft>
                <a:buClr>
                  <a:srgbClr val="000000"/>
                </a:buClr>
                <a:buSzPts val="1200"/>
                <a:buFont typeface="Arial"/>
                <a:buNone/>
              </a:pPr>
              <a:r>
                <a:rPr lang="en" sz="1200" b="0" i="0" u="none" strike="noStrike" cap="none">
                  <a:solidFill>
                    <a:srgbClr val="000000"/>
                  </a:solidFill>
                  <a:latin typeface="Arimo"/>
                  <a:ea typeface="Arimo"/>
                  <a:cs typeface="Arimo"/>
                  <a:sym typeface="Arimo"/>
                </a:rPr>
                <a:t>50</a:t>
              </a:r>
              <a:endParaRPr sz="700" b="0" i="0" u="none" strike="noStrike" cap="none">
                <a:solidFill>
                  <a:srgbClr val="000000"/>
                </a:solidFill>
                <a:latin typeface="Arial"/>
                <a:ea typeface="Arial"/>
                <a:cs typeface="Arial"/>
                <a:sym typeface="Arial"/>
              </a:endParaRPr>
            </a:p>
          </p:txBody>
        </p:sp>
        <p:sp>
          <p:nvSpPr>
            <p:cNvPr id="217" name="Google Shape;217;p5"/>
            <p:cNvSpPr txBox="1"/>
            <p:nvPr/>
          </p:nvSpPr>
          <p:spPr>
            <a:xfrm>
              <a:off x="8709422" y="2792175"/>
              <a:ext cx="452041" cy="534670"/>
            </a:xfrm>
            <a:prstGeom prst="rect">
              <a:avLst/>
            </a:prstGeom>
            <a:noFill/>
            <a:ln>
              <a:noFill/>
            </a:ln>
          </p:spPr>
          <p:txBody>
            <a:bodyPr spcFirstLastPara="1" wrap="square" lIns="0" tIns="0" rIns="0" bIns="0" anchor="t" anchorCtr="0">
              <a:noAutofit/>
            </a:bodyPr>
            <a:lstStyle/>
            <a:p>
              <a:pPr marL="0" marR="0" lvl="0" indent="0" algn="ctr" rtl="0">
                <a:lnSpc>
                  <a:spcPct val="139958"/>
                </a:lnSpc>
                <a:spcBef>
                  <a:spcPts val="0"/>
                </a:spcBef>
                <a:spcAft>
                  <a:spcPts val="0"/>
                </a:spcAft>
                <a:buClr>
                  <a:srgbClr val="000000"/>
                </a:buClr>
                <a:buSzPts val="1200"/>
                <a:buFont typeface="Arial"/>
                <a:buNone/>
              </a:pPr>
              <a:r>
                <a:rPr lang="en" sz="1200" b="0" i="0" u="none" strike="noStrike" cap="none">
                  <a:solidFill>
                    <a:srgbClr val="000000"/>
                  </a:solidFill>
                  <a:latin typeface="Arimo"/>
                  <a:ea typeface="Arimo"/>
                  <a:cs typeface="Arimo"/>
                  <a:sym typeface="Arimo"/>
                </a:rPr>
                <a:t>75</a:t>
              </a:r>
              <a:endParaRPr sz="700" b="0" i="0" u="none" strike="noStrike" cap="none">
                <a:solidFill>
                  <a:srgbClr val="000000"/>
                </a:solidFill>
                <a:latin typeface="Arial"/>
                <a:ea typeface="Arial"/>
                <a:cs typeface="Arial"/>
                <a:sym typeface="Arial"/>
              </a:endParaRPr>
            </a:p>
          </p:txBody>
        </p:sp>
        <p:sp>
          <p:nvSpPr>
            <p:cNvPr id="218" name="Google Shape;218;p5"/>
            <p:cNvSpPr txBox="1"/>
            <p:nvPr/>
          </p:nvSpPr>
          <p:spPr>
            <a:xfrm>
              <a:off x="11168162" y="2792175"/>
              <a:ext cx="678061" cy="534670"/>
            </a:xfrm>
            <a:prstGeom prst="rect">
              <a:avLst/>
            </a:prstGeom>
            <a:noFill/>
            <a:ln>
              <a:noFill/>
            </a:ln>
          </p:spPr>
          <p:txBody>
            <a:bodyPr spcFirstLastPara="1" wrap="square" lIns="0" tIns="0" rIns="0" bIns="0" anchor="t" anchorCtr="0">
              <a:noAutofit/>
            </a:bodyPr>
            <a:lstStyle/>
            <a:p>
              <a:pPr marL="0" marR="0" lvl="0" indent="0" algn="ctr" rtl="0">
                <a:lnSpc>
                  <a:spcPct val="139958"/>
                </a:lnSpc>
                <a:spcBef>
                  <a:spcPts val="0"/>
                </a:spcBef>
                <a:spcAft>
                  <a:spcPts val="0"/>
                </a:spcAft>
                <a:buClr>
                  <a:srgbClr val="000000"/>
                </a:buClr>
                <a:buSzPts val="1200"/>
                <a:buFont typeface="Arial"/>
                <a:buNone/>
              </a:pPr>
              <a:r>
                <a:rPr lang="en" sz="1200" b="0" i="0" u="none" strike="noStrike" cap="none">
                  <a:solidFill>
                    <a:srgbClr val="000000"/>
                  </a:solidFill>
                  <a:latin typeface="Arimo"/>
                  <a:ea typeface="Arimo"/>
                  <a:cs typeface="Arimo"/>
                  <a:sym typeface="Arimo"/>
                </a:rPr>
                <a:t>100</a:t>
              </a:r>
              <a:endParaRPr sz="700" b="0" i="0" u="none" strike="noStrike" cap="none">
                <a:solidFill>
                  <a:srgbClr val="000000"/>
                </a:solidFill>
                <a:latin typeface="Arial"/>
                <a:ea typeface="Arial"/>
                <a:cs typeface="Arial"/>
                <a:sym typeface="Arial"/>
              </a:endParaRPr>
            </a:p>
          </p:txBody>
        </p:sp>
        <p:sp>
          <p:nvSpPr>
            <p:cNvPr id="219" name="Google Shape;219;p5"/>
            <p:cNvSpPr txBox="1"/>
            <p:nvPr/>
          </p:nvSpPr>
          <p:spPr>
            <a:xfrm>
              <a:off x="0" y="299468"/>
              <a:ext cx="1016992" cy="534670"/>
            </a:xfrm>
            <a:prstGeom prst="rect">
              <a:avLst/>
            </a:prstGeom>
            <a:noFill/>
            <a:ln>
              <a:noFill/>
            </a:ln>
          </p:spPr>
          <p:txBody>
            <a:bodyPr spcFirstLastPara="1" wrap="square" lIns="0" tIns="0" rIns="0" bIns="0" anchor="t" anchorCtr="0">
              <a:noAutofit/>
            </a:bodyPr>
            <a:lstStyle/>
            <a:p>
              <a:pPr marL="0" marR="0" lvl="0" indent="0" algn="r" rtl="0">
                <a:lnSpc>
                  <a:spcPct val="139958"/>
                </a:lnSpc>
                <a:spcBef>
                  <a:spcPts val="0"/>
                </a:spcBef>
                <a:spcAft>
                  <a:spcPts val="0"/>
                </a:spcAft>
                <a:buClr>
                  <a:srgbClr val="000000"/>
                </a:buClr>
                <a:buSzPts val="1200"/>
                <a:buFont typeface="Arial"/>
                <a:buNone/>
              </a:pPr>
              <a:r>
                <a:rPr lang="en" sz="1200" b="0" i="0" u="none" strike="noStrike" cap="none">
                  <a:solidFill>
                    <a:srgbClr val="000000"/>
                  </a:solidFill>
                  <a:latin typeface="Arimo"/>
                  <a:ea typeface="Arimo"/>
                  <a:cs typeface="Arimo"/>
                  <a:sym typeface="Arimo"/>
                </a:rPr>
                <a:t>1995 </a:t>
              </a:r>
              <a:endParaRPr sz="700" b="0" i="0" u="none" strike="noStrike" cap="none">
                <a:solidFill>
                  <a:srgbClr val="000000"/>
                </a:solidFill>
                <a:latin typeface="Arial"/>
                <a:ea typeface="Arial"/>
                <a:cs typeface="Arial"/>
                <a:sym typeface="Arial"/>
              </a:endParaRPr>
            </a:p>
          </p:txBody>
        </p:sp>
        <p:sp>
          <p:nvSpPr>
            <p:cNvPr id="220" name="Google Shape;220;p5"/>
            <p:cNvSpPr txBox="1"/>
            <p:nvPr/>
          </p:nvSpPr>
          <p:spPr>
            <a:xfrm>
              <a:off x="0" y="1754837"/>
              <a:ext cx="1016992" cy="534670"/>
            </a:xfrm>
            <a:prstGeom prst="rect">
              <a:avLst/>
            </a:prstGeom>
            <a:noFill/>
            <a:ln>
              <a:noFill/>
            </a:ln>
          </p:spPr>
          <p:txBody>
            <a:bodyPr spcFirstLastPara="1" wrap="square" lIns="0" tIns="0" rIns="0" bIns="0" anchor="t" anchorCtr="0">
              <a:noAutofit/>
            </a:bodyPr>
            <a:lstStyle/>
            <a:p>
              <a:pPr marL="0" marR="0" lvl="0" indent="0" algn="r" rtl="0">
                <a:lnSpc>
                  <a:spcPct val="139958"/>
                </a:lnSpc>
                <a:spcBef>
                  <a:spcPts val="0"/>
                </a:spcBef>
                <a:spcAft>
                  <a:spcPts val="0"/>
                </a:spcAft>
                <a:buClr>
                  <a:srgbClr val="000000"/>
                </a:buClr>
                <a:buSzPts val="1200"/>
                <a:buFont typeface="Arial"/>
                <a:buNone/>
              </a:pPr>
              <a:r>
                <a:rPr lang="en" sz="1200" b="0" i="0" u="none" strike="noStrike" cap="none">
                  <a:solidFill>
                    <a:srgbClr val="000000"/>
                  </a:solidFill>
                  <a:latin typeface="Arimo"/>
                  <a:ea typeface="Arimo"/>
                  <a:cs typeface="Arimo"/>
                  <a:sym typeface="Arimo"/>
                </a:rPr>
                <a:t>2015 </a:t>
              </a:r>
              <a:endParaRPr sz="700" b="0" i="0" u="none" strike="noStrike" cap="none">
                <a:solidFill>
                  <a:srgbClr val="000000"/>
                </a:solidFill>
                <a:latin typeface="Arial"/>
                <a:ea typeface="Arial"/>
                <a:cs typeface="Arial"/>
                <a:sym typeface="Arial"/>
              </a:endParaRPr>
            </a:p>
          </p:txBody>
        </p:sp>
        <p:grpSp>
          <p:nvGrpSpPr>
            <p:cNvPr id="221" name="Google Shape;221;p5"/>
            <p:cNvGrpSpPr/>
            <p:nvPr/>
          </p:nvGrpSpPr>
          <p:grpSpPr>
            <a:xfrm>
              <a:off x="1220192" y="0"/>
              <a:ext cx="10293350" cy="2646125"/>
              <a:chOff x="0" y="0"/>
              <a:chExt cx="10293350" cy="2646125"/>
            </a:xfrm>
          </p:grpSpPr>
          <p:sp>
            <p:nvSpPr>
              <p:cNvPr id="222" name="Google Shape;222;p5"/>
              <p:cNvSpPr/>
              <p:nvPr/>
            </p:nvSpPr>
            <p:spPr>
              <a:xfrm>
                <a:off x="0" y="0"/>
                <a:ext cx="10293350" cy="1190757"/>
              </a:xfrm>
              <a:custGeom>
                <a:avLst/>
                <a:gdLst/>
                <a:ahLst/>
                <a:cxnLst/>
                <a:rect l="l" t="t" r="r" b="b"/>
                <a:pathLst>
                  <a:path w="10293350" h="1190757" extrusionOk="0">
                    <a:moveTo>
                      <a:pt x="0" y="0"/>
                    </a:moveTo>
                    <a:lnTo>
                      <a:pt x="10198089" y="0"/>
                    </a:lnTo>
                    <a:cubicBezTo>
                      <a:pt x="10223353" y="0"/>
                      <a:pt x="10247584" y="10036"/>
                      <a:pt x="10265449" y="27901"/>
                    </a:cubicBezTo>
                    <a:cubicBezTo>
                      <a:pt x="10283313" y="45766"/>
                      <a:pt x="10293350" y="69996"/>
                      <a:pt x="10293350" y="95261"/>
                    </a:cubicBezTo>
                    <a:lnTo>
                      <a:pt x="10293350" y="1095496"/>
                    </a:lnTo>
                    <a:cubicBezTo>
                      <a:pt x="10293350" y="1120761"/>
                      <a:pt x="10283313" y="1144991"/>
                      <a:pt x="10265449" y="1162855"/>
                    </a:cubicBezTo>
                    <a:cubicBezTo>
                      <a:pt x="10247584" y="1180720"/>
                      <a:pt x="10223353" y="1190756"/>
                      <a:pt x="10198089" y="1190756"/>
                    </a:cubicBezTo>
                    <a:lnTo>
                      <a:pt x="0" y="1190756"/>
                    </a:lnTo>
                    <a:close/>
                  </a:path>
                </a:pathLst>
              </a:custGeom>
              <a:solidFill>
                <a:srgbClr val="FDD8D8"/>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5"/>
              <p:cNvSpPr/>
              <p:nvPr/>
            </p:nvSpPr>
            <p:spPr>
              <a:xfrm>
                <a:off x="0" y="1455369"/>
                <a:ext cx="10293350" cy="1190756"/>
              </a:xfrm>
              <a:custGeom>
                <a:avLst/>
                <a:gdLst/>
                <a:ahLst/>
                <a:cxnLst/>
                <a:rect l="l" t="t" r="r" b="b"/>
                <a:pathLst>
                  <a:path w="10293350" h="1190756" extrusionOk="0">
                    <a:moveTo>
                      <a:pt x="0" y="0"/>
                    </a:moveTo>
                    <a:lnTo>
                      <a:pt x="10198089" y="0"/>
                    </a:lnTo>
                    <a:cubicBezTo>
                      <a:pt x="10223353" y="0"/>
                      <a:pt x="10247584" y="10036"/>
                      <a:pt x="10265449" y="27901"/>
                    </a:cubicBezTo>
                    <a:cubicBezTo>
                      <a:pt x="10283313" y="45766"/>
                      <a:pt x="10293350" y="69996"/>
                      <a:pt x="10293350" y="95260"/>
                    </a:cubicBezTo>
                    <a:lnTo>
                      <a:pt x="10293350" y="1095496"/>
                    </a:lnTo>
                    <a:cubicBezTo>
                      <a:pt x="10293350" y="1120761"/>
                      <a:pt x="10283313" y="1144990"/>
                      <a:pt x="10265449" y="1162855"/>
                    </a:cubicBezTo>
                    <a:cubicBezTo>
                      <a:pt x="10247584" y="1180720"/>
                      <a:pt x="10223353" y="1190756"/>
                      <a:pt x="10198089" y="1190756"/>
                    </a:cubicBezTo>
                    <a:lnTo>
                      <a:pt x="0" y="1190756"/>
                    </a:lnTo>
                    <a:close/>
                  </a:path>
                </a:pathLst>
              </a:custGeom>
              <a:solidFill>
                <a:srgbClr val="FDD8D8"/>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5"/>
              <p:cNvSpPr/>
              <p:nvPr/>
            </p:nvSpPr>
            <p:spPr>
              <a:xfrm>
                <a:off x="0" y="0"/>
                <a:ext cx="1749870" cy="1190756"/>
              </a:xfrm>
              <a:custGeom>
                <a:avLst/>
                <a:gdLst/>
                <a:ahLst/>
                <a:cxnLst/>
                <a:rect l="l" t="t" r="r" b="b"/>
                <a:pathLst>
                  <a:path w="1749870" h="1190756" extrusionOk="0">
                    <a:moveTo>
                      <a:pt x="0" y="0"/>
                    </a:moveTo>
                    <a:lnTo>
                      <a:pt x="1749870" y="0"/>
                    </a:lnTo>
                    <a:lnTo>
                      <a:pt x="1749870" y="1190756"/>
                    </a:lnTo>
                    <a:lnTo>
                      <a:pt x="0" y="1190756"/>
                    </a:lnTo>
                    <a:close/>
                  </a:path>
                </a:pathLst>
              </a:custGeom>
              <a:solidFill>
                <a:srgbClr val="FF5757"/>
              </a:solidFill>
              <a:ln>
                <a:noFill/>
              </a:ln>
            </p:spPr>
          </p:sp>
          <p:sp>
            <p:nvSpPr>
              <p:cNvPr id="225" name="Google Shape;225;p5"/>
              <p:cNvSpPr/>
              <p:nvPr/>
            </p:nvSpPr>
            <p:spPr>
              <a:xfrm>
                <a:off x="0" y="1455369"/>
                <a:ext cx="2470404" cy="1190756"/>
              </a:xfrm>
              <a:custGeom>
                <a:avLst/>
                <a:gdLst/>
                <a:ahLst/>
                <a:cxnLst/>
                <a:rect l="l" t="t" r="r" b="b"/>
                <a:pathLst>
                  <a:path w="2470404" h="1190756" extrusionOk="0">
                    <a:moveTo>
                      <a:pt x="0" y="0"/>
                    </a:moveTo>
                    <a:lnTo>
                      <a:pt x="2470404" y="0"/>
                    </a:lnTo>
                    <a:lnTo>
                      <a:pt x="2470404" y="1190756"/>
                    </a:lnTo>
                    <a:lnTo>
                      <a:pt x="0" y="1190756"/>
                    </a:lnTo>
                    <a:close/>
                  </a:path>
                </a:pathLst>
              </a:custGeom>
              <a:solidFill>
                <a:srgbClr val="FF5757"/>
              </a:solidFill>
              <a:ln>
                <a:noFill/>
              </a:ln>
            </p:spPr>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57"/>
          <p:cNvSpPr/>
          <p:nvPr/>
        </p:nvSpPr>
        <p:spPr>
          <a:xfrm>
            <a:off x="208225" y="292850"/>
            <a:ext cx="8745600" cy="3898800"/>
          </a:xfrm>
          <a:prstGeom prst="roundRect">
            <a:avLst>
              <a:gd name="adj" fmla="val 1222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57"/>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b="0">
                <a:latin typeface="Arial"/>
                <a:ea typeface="Arial"/>
                <a:cs typeface="Arial"/>
                <a:sym typeface="Arial"/>
              </a:rPr>
              <a:t>Die Medien</a:t>
            </a:r>
            <a:endParaRPr b="0">
              <a:latin typeface="Arial"/>
              <a:ea typeface="Arial"/>
              <a:cs typeface="Arial"/>
              <a:sym typeface="Arial"/>
            </a:endParaRPr>
          </a:p>
        </p:txBody>
      </p:sp>
      <p:sp>
        <p:nvSpPr>
          <p:cNvPr id="232" name="Google Shape;232;p57"/>
          <p:cNvSpPr txBox="1">
            <a:spLocks noGrp="1"/>
          </p:cNvSpPr>
          <p:nvPr>
            <p:ph type="body" idx="1"/>
          </p:nvPr>
        </p:nvSpPr>
        <p:spPr>
          <a:xfrm>
            <a:off x="320725" y="1263495"/>
            <a:ext cx="8520600" cy="319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Moderatoren in den Medien: </a:t>
            </a:r>
            <a:endParaRPr/>
          </a:p>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1995 waren nur 17% von ihnen Frauen (Fernsehen, Radio, Zeitungen) und 2015 nur 24%.</a:t>
            </a:r>
            <a:endParaRPr/>
          </a:p>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Nur 9 % der Nachrichtenbeiträge berichten über Geschlechterungleichheit und nur 4 % kritisieren Geschlechterstereotypen. </a:t>
            </a:r>
            <a:endParaRPr/>
          </a:p>
          <a:p>
            <a:pPr marL="0" lvl="0" indent="0" algn="l" rtl="0">
              <a:lnSpc>
                <a:spcPct val="115000"/>
              </a:lnSpc>
              <a:spcBef>
                <a:spcPts val="0"/>
              </a:spcBef>
              <a:spcAft>
                <a:spcPts val="0"/>
              </a:spcAft>
              <a:buSzPts val="1800"/>
              <a:buNone/>
            </a:pPr>
            <a:endParaRPr>
              <a:solidFill>
                <a:srgbClr val="000000"/>
              </a:solidFill>
              <a:latin typeface="Arial"/>
              <a:ea typeface="Arial"/>
              <a:cs typeface="Arial"/>
              <a:sym typeface="Arial"/>
            </a:endParaRPr>
          </a:p>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(Die Zahlen von 2015 basieren auf einer Studie von 114 Ländern und die Zahlen von 1995 auf einer Studie von 71 Ländern).</a:t>
            </a:r>
            <a:endParaRPr>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6"/>
          <p:cNvSpPr/>
          <p:nvPr/>
        </p:nvSpPr>
        <p:spPr>
          <a:xfrm>
            <a:off x="375750" y="428625"/>
            <a:ext cx="8392500" cy="4368953"/>
          </a:xfrm>
          <a:prstGeom prst="roundRect">
            <a:avLst>
              <a:gd name="adj" fmla="val 1192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6"/>
          <p:cNvSpPr txBox="1"/>
          <p:nvPr/>
        </p:nvSpPr>
        <p:spPr>
          <a:xfrm>
            <a:off x="514350" y="428625"/>
            <a:ext cx="5962650" cy="771525"/>
          </a:xfrm>
          <a:prstGeom prst="rect">
            <a:avLst/>
          </a:prstGeom>
          <a:noFill/>
          <a:ln>
            <a:noFill/>
          </a:ln>
        </p:spPr>
        <p:txBody>
          <a:bodyPr spcFirstLastPara="1" wrap="square" lIns="0" tIns="0" rIns="0" bIns="0" anchor="t" anchorCtr="0">
            <a:noAutofit/>
          </a:bodyPr>
          <a:lstStyle/>
          <a:p>
            <a:pPr marL="0" marR="0" lvl="0" indent="0" algn="l" rtl="0">
              <a:lnSpc>
                <a:spcPct val="139988"/>
              </a:lnSpc>
              <a:spcBef>
                <a:spcPts val="0"/>
              </a:spcBef>
              <a:spcAft>
                <a:spcPts val="0"/>
              </a:spcAft>
              <a:buClr>
                <a:srgbClr val="000000"/>
              </a:buClr>
              <a:buSzPts val="4500"/>
              <a:buFont typeface="Arial"/>
              <a:buNone/>
            </a:pPr>
            <a:r>
              <a:rPr lang="en" sz="4500" b="0" i="0" u="none" strike="noStrike" cap="none">
                <a:solidFill>
                  <a:srgbClr val="000000"/>
                </a:solidFill>
                <a:latin typeface="Arial"/>
                <a:ea typeface="Arial"/>
                <a:cs typeface="Arial"/>
                <a:sym typeface="Arial"/>
              </a:rPr>
              <a:t>Maternal deaths</a:t>
            </a:r>
            <a:endParaRPr sz="700" b="0" i="0" u="none" strike="noStrike" cap="none">
              <a:solidFill>
                <a:srgbClr val="000000"/>
              </a:solidFill>
              <a:latin typeface="Arial"/>
              <a:ea typeface="Arial"/>
              <a:cs typeface="Arial"/>
              <a:sym typeface="Arial"/>
            </a:endParaRPr>
          </a:p>
        </p:txBody>
      </p:sp>
      <p:sp>
        <p:nvSpPr>
          <p:cNvPr id="239" name="Google Shape;239;p6"/>
          <p:cNvSpPr txBox="1"/>
          <p:nvPr/>
        </p:nvSpPr>
        <p:spPr>
          <a:xfrm>
            <a:off x="1835915" y="1848909"/>
            <a:ext cx="4380664" cy="2124075"/>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1" i="0" u="none" strike="noStrike" cap="none">
                <a:solidFill>
                  <a:srgbClr val="000000"/>
                </a:solidFill>
                <a:latin typeface="Open Sans"/>
                <a:ea typeface="Open Sans"/>
                <a:cs typeface="Open Sans"/>
                <a:sym typeface="Open Sans"/>
              </a:rPr>
              <a:t>44%</a:t>
            </a:r>
            <a:r>
              <a:rPr lang="en" sz="1500" b="0" i="0" u="none" strike="noStrike" cap="none">
                <a:solidFill>
                  <a:srgbClr val="000000"/>
                </a:solidFill>
                <a:latin typeface="Open Sans"/>
                <a:ea typeface="Open Sans"/>
                <a:cs typeface="Open Sans"/>
                <a:sym typeface="Open Sans"/>
              </a:rPr>
              <a:t> fewer maternal death worldwide than in 1990</a:t>
            </a:r>
            <a:endParaRPr sz="7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500"/>
              <a:buFont typeface="Arial"/>
              <a:buNone/>
            </a:pPr>
            <a:endParaRPr sz="1500" b="0" i="0" u="none" strike="noStrike" cap="none">
              <a:solidFill>
                <a:srgbClr val="000000"/>
              </a:solidFill>
              <a:latin typeface="Open Sans"/>
              <a:ea typeface="Open Sans"/>
              <a:cs typeface="Open Sans"/>
              <a:sym typeface="Open Sans"/>
            </a:endParaRPr>
          </a:p>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But </a:t>
            </a:r>
            <a:r>
              <a:rPr lang="en" sz="1500" b="1" i="0" u="none" strike="noStrike" cap="none">
                <a:solidFill>
                  <a:srgbClr val="000000"/>
                </a:solidFill>
                <a:latin typeface="Open Sans"/>
                <a:ea typeface="Open Sans"/>
                <a:cs typeface="Open Sans"/>
                <a:sym typeface="Open Sans"/>
              </a:rPr>
              <a:t>830 women still die every day</a:t>
            </a:r>
            <a:r>
              <a:rPr lang="en" sz="1500" b="0" i="0" u="none" strike="noStrike" cap="none">
                <a:solidFill>
                  <a:srgbClr val="000000"/>
                </a:solidFill>
                <a:latin typeface="Open Sans"/>
                <a:ea typeface="Open Sans"/>
                <a:cs typeface="Open Sans"/>
                <a:sym typeface="Open Sans"/>
              </a:rPr>
              <a:t> from preventable pregnancy-related causes</a:t>
            </a:r>
            <a:endParaRPr sz="7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500"/>
              <a:buFont typeface="Arial"/>
              <a:buNone/>
            </a:pPr>
            <a:endParaRPr sz="1500" b="0" i="0" u="none" strike="noStrike" cap="none">
              <a:solidFill>
                <a:srgbClr val="000000"/>
              </a:solidFill>
              <a:latin typeface="Open Sans"/>
              <a:ea typeface="Open Sans"/>
              <a:cs typeface="Open Sans"/>
              <a:sym typeface="Open Sans"/>
            </a:endParaRPr>
          </a:p>
          <a:p>
            <a:pPr marL="0" marR="0" lvl="0" indent="0" algn="ctr" rtl="0">
              <a:lnSpc>
                <a:spcPct val="140000"/>
              </a:lnSpc>
              <a:spcBef>
                <a:spcPts val="0"/>
              </a:spcBef>
              <a:spcAft>
                <a:spcPts val="0"/>
              </a:spcAft>
              <a:buClr>
                <a:srgbClr val="000000"/>
              </a:buClr>
              <a:buSzPts val="1500"/>
              <a:buFont typeface="Arial"/>
              <a:buNone/>
            </a:pPr>
            <a:r>
              <a:rPr lang="en" sz="1500" b="1" i="0" u="none" strike="noStrike" cap="none">
                <a:solidFill>
                  <a:srgbClr val="000000"/>
                </a:solidFill>
                <a:latin typeface="Open Sans"/>
                <a:ea typeface="Open Sans"/>
                <a:cs typeface="Open Sans"/>
                <a:sym typeface="Open Sans"/>
              </a:rPr>
              <a:t>99%</a:t>
            </a:r>
            <a:r>
              <a:rPr lang="en" sz="1500" b="0" i="0" u="none" strike="noStrike" cap="none">
                <a:solidFill>
                  <a:srgbClr val="000000"/>
                </a:solidFill>
                <a:latin typeface="Open Sans"/>
                <a:ea typeface="Open Sans"/>
                <a:cs typeface="Open Sans"/>
                <a:sym typeface="Open Sans"/>
              </a:rPr>
              <a:t> of these deaths occur in developing countries</a:t>
            </a:r>
            <a:endParaRPr sz="700" b="0" i="0" u="none" strike="noStrike" cap="none">
              <a:solidFill>
                <a:srgbClr val="000000"/>
              </a:solidFill>
              <a:latin typeface="Arial"/>
              <a:ea typeface="Arial"/>
              <a:cs typeface="Arial"/>
              <a:sym typeface="Arial"/>
            </a:endParaRPr>
          </a:p>
        </p:txBody>
      </p:sp>
      <p:sp>
        <p:nvSpPr>
          <p:cNvPr id="240" name="Google Shape;240;p6"/>
          <p:cNvSpPr txBox="1"/>
          <p:nvPr/>
        </p:nvSpPr>
        <p:spPr>
          <a:xfrm>
            <a:off x="0" y="4968875"/>
            <a:ext cx="2178000" cy="1746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en" sz="1000" b="0" i="0" u="none" strike="noStrike" cap="none">
                <a:solidFill>
                  <a:srgbClr val="000000"/>
                </a:solidFill>
                <a:latin typeface="Open Sans Light"/>
                <a:ea typeface="Open Sans Light"/>
                <a:cs typeface="Open Sans Light"/>
                <a:sym typeface="Open Sans Light"/>
              </a:rPr>
              <a:t>Source: UN Women</a:t>
            </a:r>
            <a:endParaRPr sz="700" b="0" i="0" u="none" strike="noStrike" cap="none">
              <a:solidFill>
                <a:srgbClr val="000000"/>
              </a:solidFill>
              <a:latin typeface="Arial"/>
              <a:ea typeface="Arial"/>
              <a:cs typeface="Arial"/>
              <a:sym typeface="Arial"/>
            </a:endParaRPr>
          </a:p>
        </p:txBody>
      </p:sp>
      <p:pic>
        <p:nvPicPr>
          <p:cNvPr id="241" name="Google Shape;241;p6"/>
          <p:cNvPicPr preferRelativeResize="0"/>
          <p:nvPr/>
        </p:nvPicPr>
        <p:blipFill rotWithShape="1">
          <a:blip r:embed="rId3">
            <a:alphaModFix/>
          </a:blip>
          <a:srcRect/>
          <a:stretch/>
        </p:blipFill>
        <p:spPr>
          <a:xfrm>
            <a:off x="7780168" y="1877484"/>
            <a:ext cx="849482" cy="292009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75"/>
          <p:cNvSpPr/>
          <p:nvPr/>
        </p:nvSpPr>
        <p:spPr>
          <a:xfrm>
            <a:off x="357325" y="292850"/>
            <a:ext cx="8544300" cy="3930250"/>
          </a:xfrm>
          <a:prstGeom prst="roundRect">
            <a:avLst>
              <a:gd name="adj" fmla="val 11584"/>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75"/>
          <p:cNvSpPr txBox="1">
            <a:spLocks noGrp="1"/>
          </p:cNvSpPr>
          <p:nvPr>
            <p:ph type="title"/>
          </p:nvPr>
        </p:nvSpPr>
        <p:spPr>
          <a:xfrm>
            <a:off x="534984"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4000" b="0">
                <a:latin typeface="Arial"/>
                <a:ea typeface="Arial"/>
                <a:cs typeface="Arial"/>
                <a:sym typeface="Arial"/>
              </a:rPr>
              <a:t>Müttersterblichkeit</a:t>
            </a:r>
            <a:endParaRPr sz="4000" b="0">
              <a:latin typeface="Arial"/>
              <a:ea typeface="Arial"/>
              <a:cs typeface="Arial"/>
              <a:sym typeface="Arial"/>
            </a:endParaRPr>
          </a:p>
        </p:txBody>
      </p:sp>
      <p:sp>
        <p:nvSpPr>
          <p:cNvPr id="248" name="Google Shape;248;p75"/>
          <p:cNvSpPr txBox="1">
            <a:spLocks noGrp="1"/>
          </p:cNvSpPr>
          <p:nvPr>
            <p:ph type="body" idx="1"/>
          </p:nvPr>
        </p:nvSpPr>
        <p:spPr>
          <a:xfrm>
            <a:off x="426625" y="1476100"/>
            <a:ext cx="8405700" cy="243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Es gibt 44% weniger Sterbefälle von Müttern als 1990.</a:t>
            </a:r>
            <a:endParaRPr/>
          </a:p>
          <a:p>
            <a:pPr marL="0" lvl="0" indent="0" algn="l" rtl="0">
              <a:lnSpc>
                <a:spcPct val="115000"/>
              </a:lnSpc>
              <a:spcBef>
                <a:spcPts val="0"/>
              </a:spcBef>
              <a:spcAft>
                <a:spcPts val="0"/>
              </a:spcAft>
              <a:buSzPts val="1800"/>
              <a:buNone/>
            </a:pPr>
            <a:endParaRPr>
              <a:solidFill>
                <a:srgbClr val="000000"/>
              </a:solidFill>
              <a:latin typeface="Arial"/>
              <a:ea typeface="Arial"/>
              <a:cs typeface="Arial"/>
              <a:sym typeface="Arial"/>
            </a:endParaRPr>
          </a:p>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Aber immer noch sterben jeden Tag 830 Frauen an vermeidbaren Ursachen im Zusammenhang mit einer Schwangerschaft. </a:t>
            </a:r>
            <a:endParaRPr/>
          </a:p>
          <a:p>
            <a:pPr marL="0" lvl="0" indent="0" algn="l" rtl="0">
              <a:lnSpc>
                <a:spcPct val="115000"/>
              </a:lnSpc>
              <a:spcBef>
                <a:spcPts val="0"/>
              </a:spcBef>
              <a:spcAft>
                <a:spcPts val="0"/>
              </a:spcAft>
              <a:buSzPts val="1800"/>
              <a:buNone/>
            </a:pPr>
            <a:endParaRPr>
              <a:solidFill>
                <a:srgbClr val="000000"/>
              </a:solidFill>
              <a:latin typeface="Arial"/>
              <a:ea typeface="Arial"/>
              <a:cs typeface="Arial"/>
              <a:sym typeface="Arial"/>
            </a:endParaRPr>
          </a:p>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99% dieser Todesfälle ereignen sich in Entwicklungsländern.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7"/>
          <p:cNvSpPr/>
          <p:nvPr/>
        </p:nvSpPr>
        <p:spPr>
          <a:xfrm>
            <a:off x="375750" y="514350"/>
            <a:ext cx="8392500" cy="4283228"/>
          </a:xfrm>
          <a:prstGeom prst="roundRect">
            <a:avLst>
              <a:gd name="adj" fmla="val 1192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7"/>
          <p:cNvSpPr txBox="1"/>
          <p:nvPr/>
        </p:nvSpPr>
        <p:spPr>
          <a:xfrm>
            <a:off x="514350" y="1353608"/>
            <a:ext cx="3169781" cy="790575"/>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All developing regions have or have almost achieved gender parity in primary education</a:t>
            </a:r>
            <a:endParaRPr sz="700" b="0" i="0" u="none" strike="noStrike" cap="none">
              <a:solidFill>
                <a:srgbClr val="000000"/>
              </a:solidFill>
              <a:latin typeface="Arial"/>
              <a:ea typeface="Arial"/>
              <a:cs typeface="Arial"/>
              <a:sym typeface="Arial"/>
            </a:endParaRPr>
          </a:p>
        </p:txBody>
      </p:sp>
      <p:sp>
        <p:nvSpPr>
          <p:cNvPr id="255" name="Google Shape;255;p7"/>
          <p:cNvSpPr txBox="1"/>
          <p:nvPr/>
        </p:nvSpPr>
        <p:spPr>
          <a:xfrm>
            <a:off x="4453230" y="3160205"/>
            <a:ext cx="2018700" cy="10572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1" i="0" u="none" strike="noStrike" cap="none">
                <a:solidFill>
                  <a:srgbClr val="000000"/>
                </a:solidFill>
                <a:latin typeface="Open Sans"/>
                <a:ea typeface="Open Sans"/>
                <a:cs typeface="Open Sans"/>
                <a:sym typeface="Open Sans"/>
              </a:rPr>
              <a:t>70 girls per 100 boys</a:t>
            </a:r>
            <a:endParaRPr sz="7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in sub-Saharan Africa, at the tertiary level, 2014</a:t>
            </a:r>
            <a:endParaRPr sz="700" b="0" i="0" u="none" strike="noStrike" cap="none">
              <a:solidFill>
                <a:srgbClr val="000000"/>
              </a:solidFill>
              <a:latin typeface="Arial"/>
              <a:ea typeface="Arial"/>
              <a:cs typeface="Arial"/>
              <a:sym typeface="Arial"/>
            </a:endParaRPr>
          </a:p>
        </p:txBody>
      </p:sp>
      <p:sp>
        <p:nvSpPr>
          <p:cNvPr id="256" name="Google Shape;256;p7"/>
          <p:cNvSpPr txBox="1"/>
          <p:nvPr/>
        </p:nvSpPr>
        <p:spPr>
          <a:xfrm>
            <a:off x="514350" y="428625"/>
            <a:ext cx="5010150" cy="771525"/>
          </a:xfrm>
          <a:prstGeom prst="rect">
            <a:avLst/>
          </a:prstGeom>
          <a:noFill/>
          <a:ln>
            <a:noFill/>
          </a:ln>
        </p:spPr>
        <p:txBody>
          <a:bodyPr spcFirstLastPara="1" wrap="square" lIns="0" tIns="0" rIns="0" bIns="0" anchor="t" anchorCtr="0">
            <a:noAutofit/>
          </a:bodyPr>
          <a:lstStyle/>
          <a:p>
            <a:pPr marL="0" marR="0" lvl="0" indent="0" algn="l" rtl="0">
              <a:lnSpc>
                <a:spcPct val="139988"/>
              </a:lnSpc>
              <a:spcBef>
                <a:spcPts val="0"/>
              </a:spcBef>
              <a:spcAft>
                <a:spcPts val="0"/>
              </a:spcAft>
              <a:buClr>
                <a:srgbClr val="000000"/>
              </a:buClr>
              <a:buSzPts val="4500"/>
              <a:buFont typeface="Arial"/>
              <a:buNone/>
            </a:pPr>
            <a:r>
              <a:rPr lang="en" sz="4500" b="0" i="0" u="none" strike="noStrike" cap="none">
                <a:solidFill>
                  <a:srgbClr val="000000"/>
                </a:solidFill>
                <a:latin typeface="Arial"/>
                <a:ea typeface="Arial"/>
                <a:cs typeface="Arial"/>
                <a:sym typeface="Arial"/>
              </a:rPr>
              <a:t>Education</a:t>
            </a:r>
            <a:endParaRPr sz="700" b="0" i="0" u="none" strike="noStrike" cap="none">
              <a:solidFill>
                <a:srgbClr val="000000"/>
              </a:solidFill>
              <a:latin typeface="Arial"/>
              <a:ea typeface="Arial"/>
              <a:cs typeface="Arial"/>
              <a:sym typeface="Arial"/>
            </a:endParaRPr>
          </a:p>
        </p:txBody>
      </p:sp>
      <p:pic>
        <p:nvPicPr>
          <p:cNvPr id="257" name="Google Shape;257;p7"/>
          <p:cNvPicPr preferRelativeResize="0"/>
          <p:nvPr/>
        </p:nvPicPr>
        <p:blipFill rotWithShape="1">
          <a:blip r:embed="rId3">
            <a:alphaModFix/>
          </a:blip>
          <a:srcRect/>
          <a:stretch/>
        </p:blipFill>
        <p:spPr>
          <a:xfrm>
            <a:off x="7297026" y="1877484"/>
            <a:ext cx="1332625" cy="2920094"/>
          </a:xfrm>
          <a:prstGeom prst="rect">
            <a:avLst/>
          </a:prstGeom>
          <a:noFill/>
          <a:ln>
            <a:noFill/>
          </a:ln>
        </p:spPr>
      </p:pic>
      <p:sp>
        <p:nvSpPr>
          <p:cNvPr id="258" name="Google Shape;258;p7"/>
          <p:cNvSpPr txBox="1"/>
          <p:nvPr/>
        </p:nvSpPr>
        <p:spPr>
          <a:xfrm>
            <a:off x="0" y="4968875"/>
            <a:ext cx="2193900" cy="1746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en" sz="1000" b="0" i="0" u="none" strike="noStrike" cap="none">
                <a:solidFill>
                  <a:srgbClr val="000000"/>
                </a:solidFill>
                <a:latin typeface="Open Sans Light"/>
                <a:ea typeface="Open Sans Light"/>
                <a:cs typeface="Open Sans Light"/>
                <a:sym typeface="Open Sans Light"/>
              </a:rPr>
              <a:t>Source: UN Women</a:t>
            </a:r>
            <a:endParaRPr sz="700" b="0" i="0" u="none" strike="noStrike" cap="none">
              <a:solidFill>
                <a:srgbClr val="000000"/>
              </a:solidFill>
              <a:latin typeface="Arial"/>
              <a:ea typeface="Arial"/>
              <a:cs typeface="Arial"/>
              <a:sym typeface="Arial"/>
            </a:endParaRPr>
          </a:p>
        </p:txBody>
      </p:sp>
      <p:sp>
        <p:nvSpPr>
          <p:cNvPr id="259" name="Google Shape;259;p7"/>
          <p:cNvSpPr txBox="1"/>
          <p:nvPr/>
        </p:nvSpPr>
        <p:spPr>
          <a:xfrm>
            <a:off x="4112189" y="1638884"/>
            <a:ext cx="3374100" cy="7905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But the gender disparity widens at the secondary and tertiary school levels in many countries</a:t>
            </a:r>
            <a:endParaRPr sz="700" b="0" i="0" u="none" strike="noStrike" cap="none">
              <a:solidFill>
                <a:srgbClr val="000000"/>
              </a:solidFill>
              <a:latin typeface="Arial"/>
              <a:ea typeface="Arial"/>
              <a:cs typeface="Arial"/>
              <a:sym typeface="Arial"/>
            </a:endParaRPr>
          </a:p>
        </p:txBody>
      </p:sp>
      <p:grpSp>
        <p:nvGrpSpPr>
          <p:cNvPr id="260" name="Google Shape;260;p7"/>
          <p:cNvGrpSpPr/>
          <p:nvPr/>
        </p:nvGrpSpPr>
        <p:grpSpPr>
          <a:xfrm>
            <a:off x="514350" y="3256232"/>
            <a:ext cx="3597839" cy="1372918"/>
            <a:chOff x="0" y="0"/>
            <a:chExt cx="9594237" cy="3661114"/>
          </a:xfrm>
        </p:grpSpPr>
        <p:sp>
          <p:nvSpPr>
            <p:cNvPr id="261" name="Google Shape;261;p7"/>
            <p:cNvSpPr/>
            <p:nvPr/>
          </p:nvSpPr>
          <p:spPr>
            <a:xfrm>
              <a:off x="1433778" y="0"/>
              <a:ext cx="7905122" cy="3138655"/>
            </a:xfrm>
            <a:custGeom>
              <a:avLst/>
              <a:gdLst/>
              <a:ahLst/>
              <a:cxnLst/>
              <a:rect l="l" t="t" r="r" b="b"/>
              <a:pathLst>
                <a:path w="10299700" h="4089400" extrusionOk="0">
                  <a:moveTo>
                    <a:pt x="0" y="0"/>
                  </a:moveTo>
                  <a:lnTo>
                    <a:pt x="12700" y="0"/>
                  </a:lnTo>
                  <a:lnTo>
                    <a:pt x="12700" y="4089400"/>
                  </a:lnTo>
                  <a:lnTo>
                    <a:pt x="0" y="4089400"/>
                  </a:lnTo>
                  <a:close/>
                  <a:moveTo>
                    <a:pt x="2571750" y="0"/>
                  </a:moveTo>
                  <a:lnTo>
                    <a:pt x="2584450" y="0"/>
                  </a:lnTo>
                  <a:lnTo>
                    <a:pt x="2584450" y="4089400"/>
                  </a:lnTo>
                  <a:lnTo>
                    <a:pt x="2571750" y="4089400"/>
                  </a:lnTo>
                  <a:close/>
                  <a:moveTo>
                    <a:pt x="5143500" y="0"/>
                  </a:moveTo>
                  <a:lnTo>
                    <a:pt x="5156200" y="0"/>
                  </a:lnTo>
                  <a:lnTo>
                    <a:pt x="5156200" y="4089400"/>
                  </a:lnTo>
                  <a:lnTo>
                    <a:pt x="5143500" y="4089400"/>
                  </a:lnTo>
                  <a:close/>
                  <a:moveTo>
                    <a:pt x="7715250" y="0"/>
                  </a:moveTo>
                  <a:lnTo>
                    <a:pt x="7727950" y="0"/>
                  </a:lnTo>
                  <a:lnTo>
                    <a:pt x="7727950" y="4089400"/>
                  </a:lnTo>
                  <a:lnTo>
                    <a:pt x="7715250" y="4089400"/>
                  </a:lnTo>
                  <a:close/>
                  <a:moveTo>
                    <a:pt x="10287000" y="0"/>
                  </a:moveTo>
                  <a:lnTo>
                    <a:pt x="10299700" y="0"/>
                  </a:lnTo>
                  <a:lnTo>
                    <a:pt x="10299700" y="4089400"/>
                  </a:lnTo>
                  <a:lnTo>
                    <a:pt x="10287000" y="4089400"/>
                  </a:lnTo>
                  <a:close/>
                </a:path>
              </a:pathLst>
            </a:custGeom>
            <a:solidFill>
              <a:srgbClr val="000000">
                <a:alpha val="23921"/>
              </a:srgbClr>
            </a:solidFill>
            <a:ln>
              <a:noFill/>
            </a:ln>
          </p:spPr>
        </p:sp>
        <p:sp>
          <p:nvSpPr>
            <p:cNvPr id="262" name="Google Shape;262;p7"/>
            <p:cNvSpPr txBox="1"/>
            <p:nvPr/>
          </p:nvSpPr>
          <p:spPr>
            <a:xfrm>
              <a:off x="1351915" y="3237463"/>
              <a:ext cx="173473" cy="423651"/>
            </a:xfrm>
            <a:prstGeom prst="rect">
              <a:avLst/>
            </a:prstGeom>
            <a:noFill/>
            <a:ln>
              <a:noFill/>
            </a:ln>
          </p:spPr>
          <p:txBody>
            <a:bodyPr spcFirstLastPara="1" wrap="square" lIns="0" tIns="0" rIns="0" bIns="0" anchor="t" anchorCtr="0">
              <a:noAutofit/>
            </a:bodyPr>
            <a:lstStyle/>
            <a:p>
              <a:pPr marL="0" marR="0" lvl="0" indent="0" algn="ctr" rtl="0">
                <a:lnSpc>
                  <a:spcPct val="139956"/>
                </a:lnSpc>
                <a:spcBef>
                  <a:spcPts val="0"/>
                </a:spcBef>
                <a:spcAft>
                  <a:spcPts val="0"/>
                </a:spcAft>
                <a:buClr>
                  <a:srgbClr val="000000"/>
                </a:buClr>
                <a:buSzPts val="900"/>
                <a:buFont typeface="Arial"/>
                <a:buNone/>
              </a:pPr>
              <a:r>
                <a:rPr lang="en" sz="900" b="0" i="0" u="none" strike="noStrike" cap="none">
                  <a:solidFill>
                    <a:srgbClr val="000000"/>
                  </a:solidFill>
                  <a:latin typeface="Arimo"/>
                  <a:ea typeface="Arimo"/>
                  <a:cs typeface="Arimo"/>
                  <a:sym typeface="Arimo"/>
                </a:rPr>
                <a:t>0</a:t>
              </a:r>
              <a:endParaRPr sz="700" b="0" i="0" u="none" strike="noStrike" cap="none">
                <a:solidFill>
                  <a:srgbClr val="000000"/>
                </a:solidFill>
                <a:latin typeface="Arial"/>
                <a:ea typeface="Arial"/>
                <a:cs typeface="Arial"/>
                <a:sym typeface="Arial"/>
              </a:endParaRPr>
            </a:p>
          </p:txBody>
        </p:sp>
        <p:sp>
          <p:nvSpPr>
            <p:cNvPr id="263" name="Google Shape;263;p7"/>
            <p:cNvSpPr txBox="1"/>
            <p:nvPr/>
          </p:nvSpPr>
          <p:spPr>
            <a:xfrm>
              <a:off x="3239023" y="3237463"/>
              <a:ext cx="346946" cy="423651"/>
            </a:xfrm>
            <a:prstGeom prst="rect">
              <a:avLst/>
            </a:prstGeom>
            <a:noFill/>
            <a:ln>
              <a:noFill/>
            </a:ln>
          </p:spPr>
          <p:txBody>
            <a:bodyPr spcFirstLastPara="1" wrap="square" lIns="0" tIns="0" rIns="0" bIns="0" anchor="t" anchorCtr="0">
              <a:noAutofit/>
            </a:bodyPr>
            <a:lstStyle/>
            <a:p>
              <a:pPr marL="0" marR="0" lvl="0" indent="0" algn="ctr" rtl="0">
                <a:lnSpc>
                  <a:spcPct val="139956"/>
                </a:lnSpc>
                <a:spcBef>
                  <a:spcPts val="0"/>
                </a:spcBef>
                <a:spcAft>
                  <a:spcPts val="0"/>
                </a:spcAft>
                <a:buClr>
                  <a:srgbClr val="000000"/>
                </a:buClr>
                <a:buSzPts val="900"/>
                <a:buFont typeface="Arial"/>
                <a:buNone/>
              </a:pPr>
              <a:r>
                <a:rPr lang="en" sz="900" b="0" i="0" u="none" strike="noStrike" cap="none">
                  <a:solidFill>
                    <a:srgbClr val="000000"/>
                  </a:solidFill>
                  <a:latin typeface="Arimo"/>
                  <a:ea typeface="Arimo"/>
                  <a:cs typeface="Arimo"/>
                  <a:sym typeface="Arimo"/>
                </a:rPr>
                <a:t>25</a:t>
              </a:r>
              <a:endParaRPr sz="700" b="0" i="0" u="none" strike="noStrike" cap="none">
                <a:solidFill>
                  <a:srgbClr val="000000"/>
                </a:solidFill>
                <a:latin typeface="Arial"/>
                <a:ea typeface="Arial"/>
                <a:cs typeface="Arial"/>
                <a:sym typeface="Arial"/>
              </a:endParaRPr>
            </a:p>
          </p:txBody>
        </p:sp>
        <p:sp>
          <p:nvSpPr>
            <p:cNvPr id="264" name="Google Shape;264;p7"/>
            <p:cNvSpPr txBox="1"/>
            <p:nvPr/>
          </p:nvSpPr>
          <p:spPr>
            <a:xfrm>
              <a:off x="5212867" y="3237463"/>
              <a:ext cx="346946" cy="423651"/>
            </a:xfrm>
            <a:prstGeom prst="rect">
              <a:avLst/>
            </a:prstGeom>
            <a:noFill/>
            <a:ln>
              <a:noFill/>
            </a:ln>
          </p:spPr>
          <p:txBody>
            <a:bodyPr spcFirstLastPara="1" wrap="square" lIns="0" tIns="0" rIns="0" bIns="0" anchor="t" anchorCtr="0">
              <a:noAutofit/>
            </a:bodyPr>
            <a:lstStyle/>
            <a:p>
              <a:pPr marL="0" marR="0" lvl="0" indent="0" algn="ctr" rtl="0">
                <a:lnSpc>
                  <a:spcPct val="139956"/>
                </a:lnSpc>
                <a:spcBef>
                  <a:spcPts val="0"/>
                </a:spcBef>
                <a:spcAft>
                  <a:spcPts val="0"/>
                </a:spcAft>
                <a:buClr>
                  <a:srgbClr val="000000"/>
                </a:buClr>
                <a:buSzPts val="900"/>
                <a:buFont typeface="Arial"/>
                <a:buNone/>
              </a:pPr>
              <a:r>
                <a:rPr lang="en" sz="900" b="0" i="0" u="none" strike="noStrike" cap="none">
                  <a:solidFill>
                    <a:srgbClr val="000000"/>
                  </a:solidFill>
                  <a:latin typeface="Arimo"/>
                  <a:ea typeface="Arimo"/>
                  <a:cs typeface="Arimo"/>
                  <a:sym typeface="Arimo"/>
                </a:rPr>
                <a:t>50</a:t>
              </a:r>
              <a:endParaRPr sz="700" b="0" i="0" u="none" strike="noStrike" cap="none">
                <a:solidFill>
                  <a:srgbClr val="000000"/>
                </a:solidFill>
                <a:latin typeface="Arial"/>
                <a:ea typeface="Arial"/>
                <a:cs typeface="Arial"/>
                <a:sym typeface="Arial"/>
              </a:endParaRPr>
            </a:p>
          </p:txBody>
        </p:sp>
        <p:sp>
          <p:nvSpPr>
            <p:cNvPr id="265" name="Google Shape;265;p7"/>
            <p:cNvSpPr txBox="1"/>
            <p:nvPr/>
          </p:nvSpPr>
          <p:spPr>
            <a:xfrm>
              <a:off x="7186710" y="3237463"/>
              <a:ext cx="346946" cy="423651"/>
            </a:xfrm>
            <a:prstGeom prst="rect">
              <a:avLst/>
            </a:prstGeom>
            <a:noFill/>
            <a:ln>
              <a:noFill/>
            </a:ln>
          </p:spPr>
          <p:txBody>
            <a:bodyPr spcFirstLastPara="1" wrap="square" lIns="0" tIns="0" rIns="0" bIns="0" anchor="t" anchorCtr="0">
              <a:noAutofit/>
            </a:bodyPr>
            <a:lstStyle/>
            <a:p>
              <a:pPr marL="0" marR="0" lvl="0" indent="0" algn="ctr" rtl="0">
                <a:lnSpc>
                  <a:spcPct val="139956"/>
                </a:lnSpc>
                <a:spcBef>
                  <a:spcPts val="0"/>
                </a:spcBef>
                <a:spcAft>
                  <a:spcPts val="0"/>
                </a:spcAft>
                <a:buClr>
                  <a:srgbClr val="000000"/>
                </a:buClr>
                <a:buSzPts val="900"/>
                <a:buFont typeface="Arial"/>
                <a:buNone/>
              </a:pPr>
              <a:r>
                <a:rPr lang="en" sz="900" b="0" i="0" u="none" strike="noStrike" cap="none">
                  <a:solidFill>
                    <a:srgbClr val="000000"/>
                  </a:solidFill>
                  <a:latin typeface="Arimo"/>
                  <a:ea typeface="Arimo"/>
                  <a:cs typeface="Arimo"/>
                  <a:sym typeface="Arimo"/>
                </a:rPr>
                <a:t>75</a:t>
              </a:r>
              <a:endParaRPr sz="700" b="0" i="0" u="none" strike="noStrike" cap="none">
                <a:solidFill>
                  <a:srgbClr val="000000"/>
                </a:solidFill>
                <a:latin typeface="Arial"/>
                <a:ea typeface="Arial"/>
                <a:cs typeface="Arial"/>
                <a:sym typeface="Arial"/>
              </a:endParaRPr>
            </a:p>
          </p:txBody>
        </p:sp>
        <p:sp>
          <p:nvSpPr>
            <p:cNvPr id="266" name="Google Shape;266;p7"/>
            <p:cNvSpPr txBox="1"/>
            <p:nvPr/>
          </p:nvSpPr>
          <p:spPr>
            <a:xfrm>
              <a:off x="9073818" y="3237463"/>
              <a:ext cx="520419" cy="423651"/>
            </a:xfrm>
            <a:prstGeom prst="rect">
              <a:avLst/>
            </a:prstGeom>
            <a:noFill/>
            <a:ln>
              <a:noFill/>
            </a:ln>
          </p:spPr>
          <p:txBody>
            <a:bodyPr spcFirstLastPara="1" wrap="square" lIns="0" tIns="0" rIns="0" bIns="0" anchor="t" anchorCtr="0">
              <a:noAutofit/>
            </a:bodyPr>
            <a:lstStyle/>
            <a:p>
              <a:pPr marL="0" marR="0" lvl="0" indent="0" algn="ctr" rtl="0">
                <a:lnSpc>
                  <a:spcPct val="139956"/>
                </a:lnSpc>
                <a:spcBef>
                  <a:spcPts val="0"/>
                </a:spcBef>
                <a:spcAft>
                  <a:spcPts val="0"/>
                </a:spcAft>
                <a:buClr>
                  <a:srgbClr val="000000"/>
                </a:buClr>
                <a:buSzPts val="900"/>
                <a:buFont typeface="Arial"/>
                <a:buNone/>
              </a:pPr>
              <a:r>
                <a:rPr lang="en" sz="900" b="0" i="0" u="none" strike="noStrike" cap="none">
                  <a:solidFill>
                    <a:srgbClr val="000000"/>
                  </a:solidFill>
                  <a:latin typeface="Arimo"/>
                  <a:ea typeface="Arimo"/>
                  <a:cs typeface="Arimo"/>
                  <a:sym typeface="Arimo"/>
                </a:rPr>
                <a:t>100</a:t>
              </a:r>
              <a:endParaRPr sz="700" b="0" i="0" u="none" strike="noStrike" cap="none">
                <a:solidFill>
                  <a:srgbClr val="000000"/>
                </a:solidFill>
                <a:latin typeface="Arial"/>
                <a:ea typeface="Arial"/>
                <a:cs typeface="Arial"/>
                <a:sym typeface="Arial"/>
              </a:endParaRPr>
            </a:p>
          </p:txBody>
        </p:sp>
        <p:sp>
          <p:nvSpPr>
            <p:cNvPr id="267" name="Google Shape;267;p7"/>
            <p:cNvSpPr txBox="1"/>
            <p:nvPr/>
          </p:nvSpPr>
          <p:spPr>
            <a:xfrm>
              <a:off x="86813" y="465797"/>
              <a:ext cx="1195881" cy="423651"/>
            </a:xfrm>
            <a:prstGeom prst="rect">
              <a:avLst/>
            </a:prstGeom>
            <a:noFill/>
            <a:ln>
              <a:noFill/>
            </a:ln>
          </p:spPr>
          <p:txBody>
            <a:bodyPr spcFirstLastPara="1" wrap="square" lIns="0" tIns="0" rIns="0" bIns="0" anchor="t" anchorCtr="0">
              <a:noAutofit/>
            </a:bodyPr>
            <a:lstStyle/>
            <a:p>
              <a:pPr marL="0" marR="0" lvl="0" indent="0" algn="r" rtl="0">
                <a:lnSpc>
                  <a:spcPct val="139956"/>
                </a:lnSpc>
                <a:spcBef>
                  <a:spcPts val="0"/>
                </a:spcBef>
                <a:spcAft>
                  <a:spcPts val="0"/>
                </a:spcAft>
                <a:buClr>
                  <a:srgbClr val="000000"/>
                </a:buClr>
                <a:buSzPts val="900"/>
                <a:buFont typeface="Arial"/>
                <a:buNone/>
              </a:pPr>
              <a:r>
                <a:rPr lang="en" sz="900" b="0" i="0" u="none" strike="noStrike" cap="none">
                  <a:solidFill>
                    <a:srgbClr val="000000"/>
                  </a:solidFill>
                  <a:latin typeface="Arimo"/>
                  <a:ea typeface="Arimo"/>
                  <a:cs typeface="Arimo"/>
                  <a:sym typeface="Arimo"/>
                </a:rPr>
                <a:t>girls</a:t>
              </a:r>
              <a:endParaRPr sz="700" b="0" i="0" u="none" strike="noStrike" cap="none">
                <a:solidFill>
                  <a:srgbClr val="000000"/>
                </a:solidFill>
                <a:latin typeface="Arial"/>
                <a:ea typeface="Arial"/>
                <a:cs typeface="Arial"/>
                <a:sym typeface="Arial"/>
              </a:endParaRPr>
            </a:p>
          </p:txBody>
        </p:sp>
        <p:sp>
          <p:nvSpPr>
            <p:cNvPr id="268" name="Google Shape;268;p7"/>
            <p:cNvSpPr txBox="1"/>
            <p:nvPr/>
          </p:nvSpPr>
          <p:spPr>
            <a:xfrm>
              <a:off x="0" y="2192057"/>
              <a:ext cx="1282694" cy="423651"/>
            </a:xfrm>
            <a:prstGeom prst="rect">
              <a:avLst/>
            </a:prstGeom>
            <a:noFill/>
            <a:ln>
              <a:noFill/>
            </a:ln>
          </p:spPr>
          <p:txBody>
            <a:bodyPr spcFirstLastPara="1" wrap="square" lIns="0" tIns="0" rIns="0" bIns="0" anchor="t" anchorCtr="0">
              <a:noAutofit/>
            </a:bodyPr>
            <a:lstStyle/>
            <a:p>
              <a:pPr marL="0" marR="0" lvl="0" indent="0" algn="r" rtl="0">
                <a:lnSpc>
                  <a:spcPct val="139956"/>
                </a:lnSpc>
                <a:spcBef>
                  <a:spcPts val="0"/>
                </a:spcBef>
                <a:spcAft>
                  <a:spcPts val="0"/>
                </a:spcAft>
                <a:buClr>
                  <a:srgbClr val="000000"/>
                </a:buClr>
                <a:buSzPts val="900"/>
                <a:buFont typeface="Arial"/>
                <a:buNone/>
              </a:pPr>
              <a:r>
                <a:rPr lang="en" sz="900" b="0" i="0" u="none" strike="noStrike" cap="none">
                  <a:solidFill>
                    <a:srgbClr val="000000"/>
                  </a:solidFill>
                  <a:latin typeface="Arimo"/>
                  <a:ea typeface="Arimo"/>
                  <a:cs typeface="Arimo"/>
                  <a:sym typeface="Arimo"/>
                </a:rPr>
                <a:t>boys </a:t>
              </a:r>
              <a:endParaRPr sz="700" b="0" i="0" u="none" strike="noStrike" cap="none">
                <a:solidFill>
                  <a:srgbClr val="000000"/>
                </a:solidFill>
                <a:latin typeface="Arial"/>
                <a:ea typeface="Arial"/>
                <a:cs typeface="Arial"/>
                <a:sym typeface="Arial"/>
              </a:endParaRPr>
            </a:p>
          </p:txBody>
        </p:sp>
        <p:grpSp>
          <p:nvGrpSpPr>
            <p:cNvPr id="269" name="Google Shape;269;p7"/>
            <p:cNvGrpSpPr/>
            <p:nvPr/>
          </p:nvGrpSpPr>
          <p:grpSpPr>
            <a:xfrm>
              <a:off x="1438652" y="0"/>
              <a:ext cx="7900248" cy="3138655"/>
              <a:chOff x="0" y="0"/>
              <a:chExt cx="10293350" cy="4089400"/>
            </a:xfrm>
          </p:grpSpPr>
          <p:sp>
            <p:nvSpPr>
              <p:cNvPr id="270" name="Google Shape;270;p7"/>
              <p:cNvSpPr/>
              <p:nvPr/>
            </p:nvSpPr>
            <p:spPr>
              <a:xfrm>
                <a:off x="0" y="0"/>
                <a:ext cx="7207250" cy="1840230"/>
              </a:xfrm>
              <a:custGeom>
                <a:avLst/>
                <a:gdLst/>
                <a:ahLst/>
                <a:cxnLst/>
                <a:rect l="l" t="t" r="r" b="b"/>
                <a:pathLst>
                  <a:path w="7207250" h="1840230" extrusionOk="0">
                    <a:moveTo>
                      <a:pt x="0" y="0"/>
                    </a:moveTo>
                    <a:lnTo>
                      <a:pt x="7060032" y="0"/>
                    </a:lnTo>
                    <a:lnTo>
                      <a:pt x="7060032" y="0"/>
                    </a:lnTo>
                    <a:cubicBezTo>
                      <a:pt x="7141339" y="0"/>
                      <a:pt x="7207250" y="65912"/>
                      <a:pt x="7207250" y="147218"/>
                    </a:cubicBezTo>
                    <a:lnTo>
                      <a:pt x="7207250" y="1693012"/>
                    </a:lnTo>
                    <a:cubicBezTo>
                      <a:pt x="7207250" y="1774318"/>
                      <a:pt x="7141339" y="1840230"/>
                      <a:pt x="7060032" y="1840230"/>
                    </a:cubicBezTo>
                    <a:lnTo>
                      <a:pt x="0" y="1840230"/>
                    </a:lnTo>
                    <a:close/>
                  </a:path>
                </a:pathLst>
              </a:custGeom>
              <a:solidFill>
                <a:srgbClr val="7E999E"/>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7"/>
              <p:cNvSpPr/>
              <p:nvPr/>
            </p:nvSpPr>
            <p:spPr>
              <a:xfrm>
                <a:off x="0" y="2249170"/>
                <a:ext cx="10293350" cy="1840230"/>
              </a:xfrm>
              <a:custGeom>
                <a:avLst/>
                <a:gdLst/>
                <a:ahLst/>
                <a:cxnLst/>
                <a:rect l="l" t="t" r="r" b="b"/>
                <a:pathLst>
                  <a:path w="10293350" h="1840230" extrusionOk="0">
                    <a:moveTo>
                      <a:pt x="0" y="0"/>
                    </a:moveTo>
                    <a:lnTo>
                      <a:pt x="10146132" y="0"/>
                    </a:lnTo>
                    <a:cubicBezTo>
                      <a:pt x="10227439" y="0"/>
                      <a:pt x="10293350" y="65912"/>
                      <a:pt x="10293350" y="147218"/>
                    </a:cubicBezTo>
                    <a:lnTo>
                      <a:pt x="10293350" y="1693011"/>
                    </a:lnTo>
                    <a:cubicBezTo>
                      <a:pt x="10293350" y="1774318"/>
                      <a:pt x="10227439" y="1840230"/>
                      <a:pt x="10146132" y="1840230"/>
                    </a:cubicBezTo>
                    <a:lnTo>
                      <a:pt x="0" y="1840230"/>
                    </a:lnTo>
                    <a:close/>
                  </a:path>
                </a:pathLst>
              </a:custGeom>
              <a:solidFill>
                <a:srgbClr val="7E999E"/>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g80ce20bf91_0_61"/>
          <p:cNvPicPr preferRelativeResize="0"/>
          <p:nvPr/>
        </p:nvPicPr>
        <p:blipFill rotWithShape="1">
          <a:blip r:embed="rId3">
            <a:alphaModFix/>
          </a:blip>
          <a:srcRect t="54368" b="9042"/>
          <a:stretch/>
        </p:blipFill>
        <p:spPr>
          <a:xfrm>
            <a:off x="962241" y="530298"/>
            <a:ext cx="7889257" cy="4082904"/>
          </a:xfrm>
          <a:prstGeom prst="rect">
            <a:avLst/>
          </a:prstGeom>
          <a:noFill/>
          <a:ln>
            <a:noFill/>
          </a:ln>
        </p:spPr>
      </p:pic>
      <p:pic>
        <p:nvPicPr>
          <p:cNvPr id="64" name="Google Shape;64;g80ce20bf91_0_61"/>
          <p:cNvPicPr preferRelativeResize="0"/>
          <p:nvPr/>
        </p:nvPicPr>
        <p:blipFill rotWithShape="1">
          <a:blip r:embed="rId3">
            <a:alphaModFix/>
          </a:blip>
          <a:srcRect l="43470" t="-483" b="90973"/>
          <a:stretch/>
        </p:blipFill>
        <p:spPr>
          <a:xfrm>
            <a:off x="5339125" y="-39361"/>
            <a:ext cx="3512373" cy="83567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65"/>
          <p:cNvSpPr/>
          <p:nvPr/>
        </p:nvSpPr>
        <p:spPr>
          <a:xfrm>
            <a:off x="311700" y="202019"/>
            <a:ext cx="8520600" cy="4366731"/>
          </a:xfrm>
          <a:prstGeom prst="roundRect">
            <a:avLst>
              <a:gd name="adj" fmla="val 14284"/>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65"/>
          <p:cNvSpPr txBox="1">
            <a:spLocks noGrp="1"/>
          </p:cNvSpPr>
          <p:nvPr>
            <p:ph type="title"/>
          </p:nvPr>
        </p:nvSpPr>
        <p:spPr>
          <a:xfrm>
            <a:off x="422850" y="365935"/>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4000" b="0">
                <a:latin typeface="Arial"/>
                <a:ea typeface="Arial"/>
                <a:cs typeface="Arial"/>
                <a:sym typeface="Arial"/>
              </a:rPr>
              <a:t>Bildung</a:t>
            </a:r>
            <a:endParaRPr sz="4000" b="0">
              <a:latin typeface="Arial"/>
              <a:ea typeface="Arial"/>
              <a:cs typeface="Arial"/>
              <a:sym typeface="Arial"/>
            </a:endParaRPr>
          </a:p>
        </p:txBody>
      </p:sp>
      <p:sp>
        <p:nvSpPr>
          <p:cNvPr id="278" name="Google Shape;278;p65"/>
          <p:cNvSpPr txBox="1">
            <a:spLocks noGrp="1"/>
          </p:cNvSpPr>
          <p:nvPr>
            <p:ph type="body" idx="1"/>
          </p:nvPr>
        </p:nvSpPr>
        <p:spPr>
          <a:xfrm>
            <a:off x="534150" y="1330850"/>
            <a:ext cx="8298000" cy="323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Alle Entwicklungsregionen haben in der Grundschulbildung das gleiche Bildungsniveau zwischen den Geschlechtern erreicht oder fast erreicht.</a:t>
            </a:r>
            <a:endParaRPr/>
          </a:p>
          <a:p>
            <a:pPr marL="0" lvl="0" indent="0" algn="l" rtl="0">
              <a:lnSpc>
                <a:spcPct val="115000"/>
              </a:lnSpc>
              <a:spcBef>
                <a:spcPts val="0"/>
              </a:spcBef>
              <a:spcAft>
                <a:spcPts val="0"/>
              </a:spcAft>
              <a:buSzPts val="1800"/>
              <a:buNone/>
            </a:pPr>
            <a:endParaRPr>
              <a:solidFill>
                <a:srgbClr val="000000"/>
              </a:solidFill>
              <a:latin typeface="Arial"/>
              <a:ea typeface="Arial"/>
              <a:cs typeface="Arial"/>
              <a:sym typeface="Arial"/>
            </a:endParaRPr>
          </a:p>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Allerdings gibt es in zahlreichen Ländern ein hohes Ungleichgewicht zwischen den Geschlechtern in der Sekundar- und Weiterbildung.</a:t>
            </a:r>
            <a:endParaRPr/>
          </a:p>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70 Mädchen von 100 Jungen in Subsahara-Afrika befinden sich im Jahr 2014 in der weiterführenden Bildung.</a:t>
            </a:r>
            <a:endParaRPr>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70"/>
          <p:cNvPicPr preferRelativeResize="0"/>
          <p:nvPr/>
        </p:nvPicPr>
        <p:blipFill rotWithShape="1">
          <a:blip r:embed="rId3">
            <a:alphaModFix/>
          </a:blip>
          <a:srcRect/>
          <a:stretch/>
        </p:blipFill>
        <p:spPr>
          <a:xfrm>
            <a:off x="371492" y="514350"/>
            <a:ext cx="8401016" cy="4376627"/>
          </a:xfrm>
          <a:prstGeom prst="rect">
            <a:avLst/>
          </a:prstGeom>
          <a:noFill/>
          <a:ln>
            <a:noFill/>
          </a:ln>
        </p:spPr>
      </p:pic>
      <p:sp>
        <p:nvSpPr>
          <p:cNvPr id="284" name="Google Shape;284;p70"/>
          <p:cNvSpPr txBox="1"/>
          <p:nvPr/>
        </p:nvSpPr>
        <p:spPr>
          <a:xfrm>
            <a:off x="4717814" y="2701830"/>
            <a:ext cx="2037118" cy="1323975"/>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But women still spend 16 million hours per day collecting water in 25 sub-Saharan countries </a:t>
            </a:r>
            <a:endParaRPr sz="700" b="0" i="0" u="none" strike="noStrike" cap="none">
              <a:solidFill>
                <a:srgbClr val="000000"/>
              </a:solidFill>
              <a:latin typeface="Arial"/>
              <a:ea typeface="Arial"/>
              <a:cs typeface="Arial"/>
              <a:sym typeface="Arial"/>
            </a:endParaRPr>
          </a:p>
        </p:txBody>
      </p:sp>
      <p:grpSp>
        <p:nvGrpSpPr>
          <p:cNvPr id="285" name="Google Shape;285;p70"/>
          <p:cNvGrpSpPr/>
          <p:nvPr/>
        </p:nvGrpSpPr>
        <p:grpSpPr>
          <a:xfrm>
            <a:off x="514350" y="2112774"/>
            <a:ext cx="3872235" cy="2516376"/>
            <a:chOff x="0" y="-38100"/>
            <a:chExt cx="10325959" cy="6710336"/>
          </a:xfrm>
        </p:grpSpPr>
        <p:sp>
          <p:nvSpPr>
            <p:cNvPr id="286" name="Google Shape;286;p70"/>
            <p:cNvSpPr txBox="1"/>
            <p:nvPr/>
          </p:nvSpPr>
          <p:spPr>
            <a:xfrm>
              <a:off x="2417463" y="6337769"/>
              <a:ext cx="2372549" cy="334467"/>
            </a:xfrm>
            <a:prstGeom prst="rect">
              <a:avLst/>
            </a:prstGeom>
            <a:noFill/>
            <a:ln>
              <a:noFill/>
            </a:ln>
          </p:spPr>
          <p:txBody>
            <a:bodyPr spcFirstLastPara="1" wrap="square" lIns="0" tIns="0" rIns="0" bIns="0" anchor="t" anchorCtr="0">
              <a:noAutofit/>
            </a:bodyPr>
            <a:lstStyle/>
            <a:p>
              <a:pPr marL="0" marR="0" lvl="0" indent="0" algn="ctr" rtl="0">
                <a:lnSpc>
                  <a:spcPct val="140026"/>
                </a:lnSpc>
                <a:spcBef>
                  <a:spcPts val="0"/>
                </a:spcBef>
                <a:spcAft>
                  <a:spcPts val="0"/>
                </a:spcAft>
                <a:buClr>
                  <a:srgbClr val="000000"/>
                </a:buClr>
                <a:buSzPts val="700"/>
                <a:buFont typeface="Arial"/>
                <a:buNone/>
              </a:pPr>
              <a:r>
                <a:rPr lang="en" sz="700" b="0" i="0" u="none" strike="noStrike" cap="none">
                  <a:solidFill>
                    <a:srgbClr val="000000"/>
                  </a:solidFill>
                  <a:latin typeface="Arimo"/>
                  <a:ea typeface="Arimo"/>
                  <a:cs typeface="Arimo"/>
                  <a:sym typeface="Arimo"/>
                </a:rPr>
                <a:t>femmes</a:t>
              </a:r>
              <a:endParaRPr sz="700" b="0" i="0" u="none" strike="noStrike" cap="none">
                <a:solidFill>
                  <a:srgbClr val="000000"/>
                </a:solidFill>
                <a:latin typeface="Arial"/>
                <a:ea typeface="Arial"/>
                <a:cs typeface="Arial"/>
                <a:sym typeface="Arial"/>
              </a:endParaRPr>
            </a:p>
          </p:txBody>
        </p:sp>
        <p:sp>
          <p:nvSpPr>
            <p:cNvPr id="287" name="Google Shape;287;p70"/>
            <p:cNvSpPr txBox="1"/>
            <p:nvPr/>
          </p:nvSpPr>
          <p:spPr>
            <a:xfrm>
              <a:off x="5185436" y="6337769"/>
              <a:ext cx="2372549" cy="334467"/>
            </a:xfrm>
            <a:prstGeom prst="rect">
              <a:avLst/>
            </a:prstGeom>
            <a:noFill/>
            <a:ln>
              <a:noFill/>
            </a:ln>
          </p:spPr>
          <p:txBody>
            <a:bodyPr spcFirstLastPara="1" wrap="square" lIns="0" tIns="0" rIns="0" bIns="0" anchor="t" anchorCtr="0">
              <a:noAutofit/>
            </a:bodyPr>
            <a:lstStyle/>
            <a:p>
              <a:pPr marL="0" marR="0" lvl="0" indent="0" algn="ctr" rtl="0">
                <a:lnSpc>
                  <a:spcPct val="140026"/>
                </a:lnSpc>
                <a:spcBef>
                  <a:spcPts val="0"/>
                </a:spcBef>
                <a:spcAft>
                  <a:spcPts val="0"/>
                </a:spcAft>
                <a:buClr>
                  <a:srgbClr val="000000"/>
                </a:buClr>
                <a:buSzPts val="700"/>
                <a:buFont typeface="Arial"/>
                <a:buNone/>
              </a:pPr>
              <a:r>
                <a:rPr lang="en" sz="700" b="0" i="0" u="none" strike="noStrike" cap="none">
                  <a:solidFill>
                    <a:srgbClr val="000000"/>
                  </a:solidFill>
                  <a:latin typeface="Arimo"/>
                  <a:ea typeface="Arimo"/>
                  <a:cs typeface="Arimo"/>
                  <a:sym typeface="Arimo"/>
                </a:rPr>
                <a:t>hommes</a:t>
              </a:r>
              <a:endParaRPr sz="700" b="0" i="0" u="none" strike="noStrike" cap="none">
                <a:solidFill>
                  <a:srgbClr val="000000"/>
                </a:solidFill>
                <a:latin typeface="Arial"/>
                <a:ea typeface="Arial"/>
                <a:cs typeface="Arial"/>
                <a:sym typeface="Arial"/>
              </a:endParaRPr>
            </a:p>
          </p:txBody>
        </p:sp>
        <p:sp>
          <p:nvSpPr>
            <p:cNvPr id="288" name="Google Shape;288;p70"/>
            <p:cNvSpPr txBox="1"/>
            <p:nvPr/>
          </p:nvSpPr>
          <p:spPr>
            <a:xfrm>
              <a:off x="7953410" y="6337769"/>
              <a:ext cx="2372549" cy="334467"/>
            </a:xfrm>
            <a:prstGeom prst="rect">
              <a:avLst/>
            </a:prstGeom>
            <a:noFill/>
            <a:ln>
              <a:noFill/>
            </a:ln>
          </p:spPr>
          <p:txBody>
            <a:bodyPr spcFirstLastPara="1" wrap="square" lIns="0" tIns="0" rIns="0" bIns="0" anchor="t" anchorCtr="0">
              <a:noAutofit/>
            </a:bodyPr>
            <a:lstStyle/>
            <a:p>
              <a:pPr marL="0" marR="0" lvl="0" indent="0" algn="ctr" rtl="0">
                <a:lnSpc>
                  <a:spcPct val="140026"/>
                </a:lnSpc>
                <a:spcBef>
                  <a:spcPts val="0"/>
                </a:spcBef>
                <a:spcAft>
                  <a:spcPts val="0"/>
                </a:spcAft>
                <a:buClr>
                  <a:srgbClr val="000000"/>
                </a:buClr>
                <a:buSzPts val="700"/>
                <a:buFont typeface="Arial"/>
                <a:buNone/>
              </a:pPr>
              <a:r>
                <a:rPr lang="en" sz="700" b="0" i="0" u="none" strike="noStrike" cap="none">
                  <a:solidFill>
                    <a:srgbClr val="000000"/>
                  </a:solidFill>
                  <a:latin typeface="Arimo"/>
                  <a:ea typeface="Arimo"/>
                  <a:cs typeface="Arimo"/>
                  <a:sym typeface="Arimo"/>
                </a:rPr>
                <a:t>enfants</a:t>
              </a:r>
              <a:endParaRPr sz="700" b="0" i="0" u="none" strike="noStrike" cap="none">
                <a:solidFill>
                  <a:srgbClr val="000000"/>
                </a:solidFill>
                <a:latin typeface="Arial"/>
                <a:ea typeface="Arial"/>
                <a:cs typeface="Arial"/>
                <a:sym typeface="Arial"/>
              </a:endParaRPr>
            </a:p>
          </p:txBody>
        </p:sp>
        <p:grpSp>
          <p:nvGrpSpPr>
            <p:cNvPr id="289" name="Google Shape;289;p70"/>
            <p:cNvGrpSpPr/>
            <p:nvPr/>
          </p:nvGrpSpPr>
          <p:grpSpPr>
            <a:xfrm>
              <a:off x="2417463" y="144242"/>
              <a:ext cx="7908496" cy="6109454"/>
              <a:chOff x="0" y="-6350"/>
              <a:chExt cx="12742541" cy="9843841"/>
            </a:xfrm>
          </p:grpSpPr>
          <p:sp>
            <p:nvSpPr>
              <p:cNvPr id="290" name="Google Shape;290;p70"/>
              <p:cNvSpPr/>
              <p:nvPr/>
            </p:nvSpPr>
            <p:spPr>
              <a:xfrm>
                <a:off x="0" y="-6350"/>
                <a:ext cx="12742541" cy="12700"/>
              </a:xfrm>
              <a:custGeom>
                <a:avLst/>
                <a:gdLst/>
                <a:ahLst/>
                <a:cxnLst/>
                <a:rect l="l" t="t" r="r" b="b"/>
                <a:pathLst>
                  <a:path w="12742541" h="12700" extrusionOk="0">
                    <a:moveTo>
                      <a:pt x="0" y="0"/>
                    </a:moveTo>
                    <a:lnTo>
                      <a:pt x="12742541" y="0"/>
                    </a:lnTo>
                    <a:lnTo>
                      <a:pt x="12742541" y="12700"/>
                    </a:lnTo>
                    <a:lnTo>
                      <a:pt x="0" y="12700"/>
                    </a:lnTo>
                    <a:close/>
                  </a:path>
                </a:pathLst>
              </a:custGeom>
              <a:solidFill>
                <a:srgbClr val="000000"/>
              </a:solidFill>
              <a:ln>
                <a:noFill/>
              </a:ln>
            </p:spPr>
          </p:sp>
          <p:sp>
            <p:nvSpPr>
              <p:cNvPr id="291" name="Google Shape;291;p70"/>
              <p:cNvSpPr/>
              <p:nvPr/>
            </p:nvSpPr>
            <p:spPr>
              <a:xfrm>
                <a:off x="0" y="2451435"/>
                <a:ext cx="12742541" cy="12700"/>
              </a:xfrm>
              <a:custGeom>
                <a:avLst/>
                <a:gdLst/>
                <a:ahLst/>
                <a:cxnLst/>
                <a:rect l="l" t="t" r="r" b="b"/>
                <a:pathLst>
                  <a:path w="12742541" h="12700" extrusionOk="0">
                    <a:moveTo>
                      <a:pt x="0" y="0"/>
                    </a:moveTo>
                    <a:lnTo>
                      <a:pt x="12742541" y="0"/>
                    </a:lnTo>
                    <a:lnTo>
                      <a:pt x="12742541" y="12700"/>
                    </a:lnTo>
                    <a:lnTo>
                      <a:pt x="0" y="12700"/>
                    </a:lnTo>
                    <a:close/>
                  </a:path>
                </a:pathLst>
              </a:custGeom>
              <a:solidFill>
                <a:srgbClr val="000000"/>
              </a:solidFill>
              <a:ln>
                <a:noFill/>
              </a:ln>
            </p:spPr>
          </p:sp>
          <p:sp>
            <p:nvSpPr>
              <p:cNvPr id="292" name="Google Shape;292;p70"/>
              <p:cNvSpPr/>
              <p:nvPr/>
            </p:nvSpPr>
            <p:spPr>
              <a:xfrm>
                <a:off x="0" y="4909221"/>
                <a:ext cx="12742541" cy="12700"/>
              </a:xfrm>
              <a:custGeom>
                <a:avLst/>
                <a:gdLst/>
                <a:ahLst/>
                <a:cxnLst/>
                <a:rect l="l" t="t" r="r" b="b"/>
                <a:pathLst>
                  <a:path w="12742541" h="12700" extrusionOk="0">
                    <a:moveTo>
                      <a:pt x="0" y="0"/>
                    </a:moveTo>
                    <a:lnTo>
                      <a:pt x="12742541" y="0"/>
                    </a:lnTo>
                    <a:lnTo>
                      <a:pt x="12742541" y="12700"/>
                    </a:lnTo>
                    <a:lnTo>
                      <a:pt x="0" y="12700"/>
                    </a:lnTo>
                    <a:close/>
                  </a:path>
                </a:pathLst>
              </a:custGeom>
              <a:solidFill>
                <a:srgbClr val="000000"/>
              </a:solidFill>
              <a:ln>
                <a:noFill/>
              </a:ln>
            </p:spPr>
          </p:sp>
          <p:sp>
            <p:nvSpPr>
              <p:cNvPr id="293" name="Google Shape;293;p70"/>
              <p:cNvSpPr/>
              <p:nvPr/>
            </p:nvSpPr>
            <p:spPr>
              <a:xfrm>
                <a:off x="0" y="7367005"/>
                <a:ext cx="12742541" cy="12700"/>
              </a:xfrm>
              <a:custGeom>
                <a:avLst/>
                <a:gdLst/>
                <a:ahLst/>
                <a:cxnLst/>
                <a:rect l="l" t="t" r="r" b="b"/>
                <a:pathLst>
                  <a:path w="12742541" h="12700" extrusionOk="0">
                    <a:moveTo>
                      <a:pt x="0" y="0"/>
                    </a:moveTo>
                    <a:lnTo>
                      <a:pt x="12742541" y="0"/>
                    </a:lnTo>
                    <a:lnTo>
                      <a:pt x="12742541" y="12700"/>
                    </a:lnTo>
                    <a:lnTo>
                      <a:pt x="0" y="12700"/>
                    </a:lnTo>
                    <a:close/>
                  </a:path>
                </a:pathLst>
              </a:custGeom>
              <a:solidFill>
                <a:srgbClr val="000000"/>
              </a:solidFill>
              <a:ln>
                <a:noFill/>
              </a:ln>
            </p:spPr>
          </p:sp>
          <p:sp>
            <p:nvSpPr>
              <p:cNvPr id="294" name="Google Shape;294;p70"/>
              <p:cNvSpPr/>
              <p:nvPr/>
            </p:nvSpPr>
            <p:spPr>
              <a:xfrm>
                <a:off x="0" y="9824791"/>
                <a:ext cx="12742541" cy="12700"/>
              </a:xfrm>
              <a:custGeom>
                <a:avLst/>
                <a:gdLst/>
                <a:ahLst/>
                <a:cxnLst/>
                <a:rect l="l" t="t" r="r" b="b"/>
                <a:pathLst>
                  <a:path w="12742541" h="12700" extrusionOk="0">
                    <a:moveTo>
                      <a:pt x="0" y="0"/>
                    </a:moveTo>
                    <a:lnTo>
                      <a:pt x="12742541" y="0"/>
                    </a:lnTo>
                    <a:lnTo>
                      <a:pt x="12742541" y="12700"/>
                    </a:lnTo>
                    <a:lnTo>
                      <a:pt x="0" y="12700"/>
                    </a:lnTo>
                    <a:close/>
                  </a:path>
                </a:pathLst>
              </a:custGeom>
              <a:solidFill>
                <a:srgbClr val="000000"/>
              </a:solidFill>
              <a:ln>
                <a:noFill/>
              </a:ln>
            </p:spPr>
          </p:sp>
        </p:grpSp>
        <p:sp>
          <p:nvSpPr>
            <p:cNvPr id="295" name="Google Shape;295;p70"/>
            <p:cNvSpPr txBox="1"/>
            <p:nvPr/>
          </p:nvSpPr>
          <p:spPr>
            <a:xfrm>
              <a:off x="0" y="-38100"/>
              <a:ext cx="2291349" cy="334467"/>
            </a:xfrm>
            <a:prstGeom prst="rect">
              <a:avLst/>
            </a:prstGeom>
            <a:noFill/>
            <a:ln>
              <a:noFill/>
            </a:ln>
          </p:spPr>
          <p:txBody>
            <a:bodyPr spcFirstLastPara="1" wrap="square" lIns="0" tIns="0" rIns="0" bIns="0" anchor="t" anchorCtr="0">
              <a:noAutofit/>
            </a:bodyPr>
            <a:lstStyle/>
            <a:p>
              <a:pPr marL="0" marR="0" lvl="0" indent="0" algn="r" rtl="0">
                <a:lnSpc>
                  <a:spcPct val="140026"/>
                </a:lnSpc>
                <a:spcBef>
                  <a:spcPts val="0"/>
                </a:spcBef>
                <a:spcAft>
                  <a:spcPts val="0"/>
                </a:spcAft>
                <a:buClr>
                  <a:srgbClr val="000000"/>
                </a:buClr>
                <a:buSzPts val="700"/>
                <a:buFont typeface="Arial"/>
                <a:buNone/>
              </a:pPr>
              <a:r>
                <a:rPr lang="en" sz="700" b="0" i="0" u="none" strike="noStrike" cap="none">
                  <a:solidFill>
                    <a:srgbClr val="000000"/>
                  </a:solidFill>
                  <a:latin typeface="Arimo"/>
                  <a:ea typeface="Arimo"/>
                  <a:cs typeface="Arimo"/>
                  <a:sym typeface="Arimo"/>
                </a:rPr>
                <a:t>20 millions d'heures </a:t>
              </a:r>
              <a:endParaRPr sz="700" b="0" i="0" u="none" strike="noStrike" cap="none">
                <a:solidFill>
                  <a:srgbClr val="000000"/>
                </a:solidFill>
                <a:latin typeface="Arial"/>
                <a:ea typeface="Arial"/>
                <a:cs typeface="Arial"/>
                <a:sym typeface="Arial"/>
              </a:endParaRPr>
            </a:p>
          </p:txBody>
        </p:sp>
        <p:sp>
          <p:nvSpPr>
            <p:cNvPr id="296" name="Google Shape;296;p70"/>
            <p:cNvSpPr txBox="1"/>
            <p:nvPr/>
          </p:nvSpPr>
          <p:spPr>
            <a:xfrm>
              <a:off x="0" y="1487293"/>
              <a:ext cx="2291349" cy="334467"/>
            </a:xfrm>
            <a:prstGeom prst="rect">
              <a:avLst/>
            </a:prstGeom>
            <a:noFill/>
            <a:ln>
              <a:noFill/>
            </a:ln>
          </p:spPr>
          <p:txBody>
            <a:bodyPr spcFirstLastPara="1" wrap="square" lIns="0" tIns="0" rIns="0" bIns="0" anchor="t" anchorCtr="0">
              <a:noAutofit/>
            </a:bodyPr>
            <a:lstStyle/>
            <a:p>
              <a:pPr marL="0" marR="0" lvl="0" indent="0" algn="r" rtl="0">
                <a:lnSpc>
                  <a:spcPct val="140026"/>
                </a:lnSpc>
                <a:spcBef>
                  <a:spcPts val="0"/>
                </a:spcBef>
                <a:spcAft>
                  <a:spcPts val="0"/>
                </a:spcAft>
                <a:buClr>
                  <a:srgbClr val="000000"/>
                </a:buClr>
                <a:buSzPts val="700"/>
                <a:buFont typeface="Arial"/>
                <a:buNone/>
              </a:pPr>
              <a:r>
                <a:rPr lang="en" sz="700" b="0" i="0" u="none" strike="noStrike" cap="none">
                  <a:solidFill>
                    <a:srgbClr val="000000"/>
                  </a:solidFill>
                  <a:latin typeface="Arimo"/>
                  <a:ea typeface="Arimo"/>
                  <a:cs typeface="Arimo"/>
                  <a:sym typeface="Arimo"/>
                </a:rPr>
                <a:t>15 millions d'heures </a:t>
              </a:r>
              <a:endParaRPr sz="700" b="0" i="0" u="none" strike="noStrike" cap="none">
                <a:solidFill>
                  <a:srgbClr val="000000"/>
                </a:solidFill>
                <a:latin typeface="Arial"/>
                <a:ea typeface="Arial"/>
                <a:cs typeface="Arial"/>
                <a:sym typeface="Arial"/>
              </a:endParaRPr>
            </a:p>
          </p:txBody>
        </p:sp>
        <p:sp>
          <p:nvSpPr>
            <p:cNvPr id="297" name="Google Shape;297;p70"/>
            <p:cNvSpPr txBox="1"/>
            <p:nvPr/>
          </p:nvSpPr>
          <p:spPr>
            <a:xfrm>
              <a:off x="0" y="3012686"/>
              <a:ext cx="2291349" cy="334467"/>
            </a:xfrm>
            <a:prstGeom prst="rect">
              <a:avLst/>
            </a:prstGeom>
            <a:noFill/>
            <a:ln>
              <a:noFill/>
            </a:ln>
          </p:spPr>
          <p:txBody>
            <a:bodyPr spcFirstLastPara="1" wrap="square" lIns="0" tIns="0" rIns="0" bIns="0" anchor="t" anchorCtr="0">
              <a:noAutofit/>
            </a:bodyPr>
            <a:lstStyle/>
            <a:p>
              <a:pPr marL="0" marR="0" lvl="0" indent="0" algn="r" rtl="0">
                <a:lnSpc>
                  <a:spcPct val="140026"/>
                </a:lnSpc>
                <a:spcBef>
                  <a:spcPts val="0"/>
                </a:spcBef>
                <a:spcAft>
                  <a:spcPts val="0"/>
                </a:spcAft>
                <a:buClr>
                  <a:srgbClr val="000000"/>
                </a:buClr>
                <a:buSzPts val="700"/>
                <a:buFont typeface="Arial"/>
                <a:buNone/>
              </a:pPr>
              <a:r>
                <a:rPr lang="en" sz="700" b="0" i="0" u="none" strike="noStrike" cap="none">
                  <a:solidFill>
                    <a:srgbClr val="000000"/>
                  </a:solidFill>
                  <a:latin typeface="Arimo"/>
                  <a:ea typeface="Arimo"/>
                  <a:cs typeface="Arimo"/>
                  <a:sym typeface="Arimo"/>
                </a:rPr>
                <a:t>10 millions d'heures </a:t>
              </a:r>
              <a:endParaRPr sz="700" b="0" i="0" u="none" strike="noStrike" cap="none">
                <a:solidFill>
                  <a:srgbClr val="000000"/>
                </a:solidFill>
                <a:latin typeface="Arial"/>
                <a:ea typeface="Arial"/>
                <a:cs typeface="Arial"/>
                <a:sym typeface="Arial"/>
              </a:endParaRPr>
            </a:p>
          </p:txBody>
        </p:sp>
        <p:sp>
          <p:nvSpPr>
            <p:cNvPr id="298" name="Google Shape;298;p70"/>
            <p:cNvSpPr txBox="1"/>
            <p:nvPr/>
          </p:nvSpPr>
          <p:spPr>
            <a:xfrm>
              <a:off x="140277" y="4538079"/>
              <a:ext cx="2151073" cy="334467"/>
            </a:xfrm>
            <a:prstGeom prst="rect">
              <a:avLst/>
            </a:prstGeom>
            <a:noFill/>
            <a:ln>
              <a:noFill/>
            </a:ln>
          </p:spPr>
          <p:txBody>
            <a:bodyPr spcFirstLastPara="1" wrap="square" lIns="0" tIns="0" rIns="0" bIns="0" anchor="t" anchorCtr="0">
              <a:noAutofit/>
            </a:bodyPr>
            <a:lstStyle/>
            <a:p>
              <a:pPr marL="0" marR="0" lvl="0" indent="0" algn="r" rtl="0">
                <a:lnSpc>
                  <a:spcPct val="140026"/>
                </a:lnSpc>
                <a:spcBef>
                  <a:spcPts val="0"/>
                </a:spcBef>
                <a:spcAft>
                  <a:spcPts val="0"/>
                </a:spcAft>
                <a:buClr>
                  <a:srgbClr val="000000"/>
                </a:buClr>
                <a:buSzPts val="700"/>
                <a:buFont typeface="Arial"/>
                <a:buNone/>
              </a:pPr>
              <a:r>
                <a:rPr lang="en" sz="700" b="0" i="0" u="none" strike="noStrike" cap="none">
                  <a:solidFill>
                    <a:srgbClr val="000000"/>
                  </a:solidFill>
                  <a:latin typeface="Arimo"/>
                  <a:ea typeface="Arimo"/>
                  <a:cs typeface="Arimo"/>
                  <a:sym typeface="Arimo"/>
                </a:rPr>
                <a:t>5 millions d'heures </a:t>
              </a:r>
              <a:endParaRPr sz="700" b="0" i="0" u="none" strike="noStrike" cap="none">
                <a:solidFill>
                  <a:srgbClr val="000000"/>
                </a:solidFill>
                <a:latin typeface="Arial"/>
                <a:ea typeface="Arial"/>
                <a:cs typeface="Arial"/>
                <a:sym typeface="Arial"/>
              </a:endParaRPr>
            </a:p>
          </p:txBody>
        </p:sp>
        <p:sp>
          <p:nvSpPr>
            <p:cNvPr id="299" name="Google Shape;299;p70"/>
            <p:cNvSpPr txBox="1"/>
            <p:nvPr/>
          </p:nvSpPr>
          <p:spPr>
            <a:xfrm>
              <a:off x="140277" y="6063472"/>
              <a:ext cx="2151073" cy="334467"/>
            </a:xfrm>
            <a:prstGeom prst="rect">
              <a:avLst/>
            </a:prstGeom>
            <a:noFill/>
            <a:ln>
              <a:noFill/>
            </a:ln>
          </p:spPr>
          <p:txBody>
            <a:bodyPr spcFirstLastPara="1" wrap="square" lIns="0" tIns="0" rIns="0" bIns="0" anchor="t" anchorCtr="0">
              <a:noAutofit/>
            </a:bodyPr>
            <a:lstStyle/>
            <a:p>
              <a:pPr marL="0" marR="0" lvl="0" indent="0" algn="r" rtl="0">
                <a:lnSpc>
                  <a:spcPct val="140026"/>
                </a:lnSpc>
                <a:spcBef>
                  <a:spcPts val="0"/>
                </a:spcBef>
                <a:spcAft>
                  <a:spcPts val="0"/>
                </a:spcAft>
                <a:buClr>
                  <a:srgbClr val="000000"/>
                </a:buClr>
                <a:buSzPts val="700"/>
                <a:buFont typeface="Arial"/>
                <a:buNone/>
              </a:pPr>
              <a:r>
                <a:rPr lang="en" sz="700" b="0" i="0" u="none" strike="noStrike" cap="none">
                  <a:solidFill>
                    <a:srgbClr val="000000"/>
                  </a:solidFill>
                  <a:latin typeface="Arimo"/>
                  <a:ea typeface="Arimo"/>
                  <a:cs typeface="Arimo"/>
                  <a:sym typeface="Arimo"/>
                </a:rPr>
                <a:t>0 millions d'heures </a:t>
              </a:r>
              <a:endParaRPr sz="700" b="0" i="0" u="none" strike="noStrike" cap="none">
                <a:solidFill>
                  <a:srgbClr val="000000"/>
                </a:solidFill>
                <a:latin typeface="Arial"/>
                <a:ea typeface="Arial"/>
                <a:cs typeface="Arial"/>
                <a:sym typeface="Arial"/>
              </a:endParaRPr>
            </a:p>
          </p:txBody>
        </p:sp>
        <p:grpSp>
          <p:nvGrpSpPr>
            <p:cNvPr id="300" name="Google Shape;300;p70"/>
            <p:cNvGrpSpPr/>
            <p:nvPr/>
          </p:nvGrpSpPr>
          <p:grpSpPr>
            <a:xfrm>
              <a:off x="2417463" y="1364556"/>
              <a:ext cx="7908496" cy="4885199"/>
              <a:chOff x="0" y="1959878"/>
              <a:chExt cx="12742541" cy="7871263"/>
            </a:xfrm>
          </p:grpSpPr>
          <p:sp>
            <p:nvSpPr>
              <p:cNvPr id="301" name="Google Shape;301;p70"/>
              <p:cNvSpPr/>
              <p:nvPr/>
            </p:nvSpPr>
            <p:spPr>
              <a:xfrm>
                <a:off x="0" y="1959878"/>
                <a:ext cx="3822762" cy="7871263"/>
              </a:xfrm>
              <a:custGeom>
                <a:avLst/>
                <a:gdLst/>
                <a:ahLst/>
                <a:cxnLst/>
                <a:rect l="l" t="t" r="r" b="b"/>
                <a:pathLst>
                  <a:path w="3822762" h="7871263" extrusionOk="0">
                    <a:moveTo>
                      <a:pt x="0" y="7871263"/>
                    </a:moveTo>
                    <a:lnTo>
                      <a:pt x="0" y="305821"/>
                    </a:lnTo>
                    <a:cubicBezTo>
                      <a:pt x="0" y="136921"/>
                      <a:pt x="136921" y="0"/>
                      <a:pt x="305821" y="0"/>
                    </a:cubicBezTo>
                    <a:lnTo>
                      <a:pt x="3516941" y="0"/>
                    </a:lnTo>
                    <a:cubicBezTo>
                      <a:pt x="3685841" y="0"/>
                      <a:pt x="3822762" y="136921"/>
                      <a:pt x="3822762" y="305821"/>
                    </a:cubicBezTo>
                    <a:lnTo>
                      <a:pt x="3822762" y="7871263"/>
                    </a:lnTo>
                    <a:close/>
                  </a:path>
                </a:pathLst>
              </a:custGeom>
              <a:solidFill>
                <a:srgbClr val="436EBE"/>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70"/>
              <p:cNvSpPr/>
              <p:nvPr/>
            </p:nvSpPr>
            <p:spPr>
              <a:xfrm>
                <a:off x="4459889" y="6875449"/>
                <a:ext cx="3822762" cy="2955692"/>
              </a:xfrm>
              <a:custGeom>
                <a:avLst/>
                <a:gdLst/>
                <a:ahLst/>
                <a:cxnLst/>
                <a:rect l="l" t="t" r="r" b="b"/>
                <a:pathLst>
                  <a:path w="3822762" h="2955692" extrusionOk="0">
                    <a:moveTo>
                      <a:pt x="0" y="2955692"/>
                    </a:moveTo>
                    <a:lnTo>
                      <a:pt x="0" y="305820"/>
                    </a:lnTo>
                    <a:cubicBezTo>
                      <a:pt x="0" y="136920"/>
                      <a:pt x="136921" y="0"/>
                      <a:pt x="305821" y="0"/>
                    </a:cubicBezTo>
                    <a:lnTo>
                      <a:pt x="3516941" y="0"/>
                    </a:lnTo>
                    <a:cubicBezTo>
                      <a:pt x="3685842" y="0"/>
                      <a:pt x="3822762" y="136920"/>
                      <a:pt x="3822762" y="305820"/>
                    </a:cubicBezTo>
                    <a:lnTo>
                      <a:pt x="3822762" y="2955692"/>
                    </a:lnTo>
                    <a:close/>
                  </a:path>
                </a:pathLst>
              </a:custGeom>
              <a:solidFill>
                <a:srgbClr val="436EBE"/>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70"/>
              <p:cNvSpPr/>
              <p:nvPr/>
            </p:nvSpPr>
            <p:spPr>
              <a:xfrm>
                <a:off x="8919778" y="7858563"/>
                <a:ext cx="3822763" cy="1972578"/>
              </a:xfrm>
              <a:custGeom>
                <a:avLst/>
                <a:gdLst/>
                <a:ahLst/>
                <a:cxnLst/>
                <a:rect l="l" t="t" r="r" b="b"/>
                <a:pathLst>
                  <a:path w="3822763" h="1972578" extrusionOk="0">
                    <a:moveTo>
                      <a:pt x="0" y="1972578"/>
                    </a:moveTo>
                    <a:lnTo>
                      <a:pt x="0" y="305821"/>
                    </a:lnTo>
                    <a:cubicBezTo>
                      <a:pt x="0" y="224712"/>
                      <a:pt x="32221" y="146925"/>
                      <a:pt x="89573" y="89573"/>
                    </a:cubicBezTo>
                    <a:cubicBezTo>
                      <a:pt x="146926" y="32220"/>
                      <a:pt x="224713" y="0"/>
                      <a:pt x="305822" y="0"/>
                    </a:cubicBezTo>
                    <a:lnTo>
                      <a:pt x="3516942" y="0"/>
                    </a:lnTo>
                    <a:cubicBezTo>
                      <a:pt x="3685842" y="0"/>
                      <a:pt x="3822763" y="136920"/>
                      <a:pt x="3822763" y="305821"/>
                    </a:cubicBezTo>
                    <a:lnTo>
                      <a:pt x="3822763" y="1972578"/>
                    </a:lnTo>
                    <a:close/>
                  </a:path>
                </a:pathLst>
              </a:custGeom>
              <a:solidFill>
                <a:srgbClr val="436EBE"/>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04" name="Google Shape;304;p70"/>
          <p:cNvSpPr txBox="1"/>
          <p:nvPr/>
        </p:nvSpPr>
        <p:spPr>
          <a:xfrm>
            <a:off x="514350" y="428625"/>
            <a:ext cx="6771159" cy="771525"/>
          </a:xfrm>
          <a:prstGeom prst="rect">
            <a:avLst/>
          </a:prstGeom>
          <a:noFill/>
          <a:ln>
            <a:noFill/>
          </a:ln>
        </p:spPr>
        <p:txBody>
          <a:bodyPr spcFirstLastPara="1" wrap="square" lIns="0" tIns="0" rIns="0" bIns="0" anchor="t" anchorCtr="0">
            <a:noAutofit/>
          </a:bodyPr>
          <a:lstStyle/>
          <a:p>
            <a:pPr marL="0" marR="0" lvl="0" indent="0" algn="l" rtl="0">
              <a:lnSpc>
                <a:spcPct val="139988"/>
              </a:lnSpc>
              <a:spcBef>
                <a:spcPts val="0"/>
              </a:spcBef>
              <a:spcAft>
                <a:spcPts val="0"/>
              </a:spcAft>
              <a:buClr>
                <a:srgbClr val="000000"/>
              </a:buClr>
              <a:buSzPts val="4500"/>
              <a:buFont typeface="Arial"/>
              <a:buNone/>
            </a:pPr>
            <a:r>
              <a:rPr lang="en" sz="4500" b="0" i="0" u="none" strike="noStrike" cap="none">
                <a:solidFill>
                  <a:srgbClr val="000000"/>
                </a:solidFill>
                <a:latin typeface="Arial"/>
                <a:ea typeface="Arial"/>
                <a:cs typeface="Arial"/>
                <a:sym typeface="Arial"/>
              </a:rPr>
              <a:t>Access to clean water</a:t>
            </a:r>
            <a:endParaRPr sz="700" b="0" i="0" u="none" strike="noStrike" cap="none">
              <a:solidFill>
                <a:srgbClr val="000000"/>
              </a:solidFill>
              <a:latin typeface="Arial"/>
              <a:ea typeface="Arial"/>
              <a:cs typeface="Arial"/>
              <a:sym typeface="Arial"/>
            </a:endParaRPr>
          </a:p>
        </p:txBody>
      </p:sp>
      <p:pic>
        <p:nvPicPr>
          <p:cNvPr id="305" name="Google Shape;305;p70"/>
          <p:cNvPicPr preferRelativeResize="0"/>
          <p:nvPr/>
        </p:nvPicPr>
        <p:blipFill rotWithShape="1">
          <a:blip r:embed="rId4">
            <a:alphaModFix/>
          </a:blip>
          <a:srcRect/>
          <a:stretch/>
        </p:blipFill>
        <p:spPr>
          <a:xfrm>
            <a:off x="6911206" y="2256867"/>
            <a:ext cx="1718444" cy="2540710"/>
          </a:xfrm>
          <a:prstGeom prst="rect">
            <a:avLst/>
          </a:prstGeom>
          <a:noFill/>
          <a:ln>
            <a:noFill/>
          </a:ln>
        </p:spPr>
      </p:pic>
      <p:pic>
        <p:nvPicPr>
          <p:cNvPr id="306" name="Google Shape;306;p70"/>
          <p:cNvPicPr preferRelativeResize="0"/>
          <p:nvPr/>
        </p:nvPicPr>
        <p:blipFill rotWithShape="1">
          <a:blip r:embed="rId5">
            <a:alphaModFix/>
          </a:blip>
          <a:srcRect/>
          <a:stretch/>
        </p:blipFill>
        <p:spPr>
          <a:xfrm>
            <a:off x="7641326" y="1877484"/>
            <a:ext cx="514153" cy="577110"/>
          </a:xfrm>
          <a:prstGeom prst="rect">
            <a:avLst/>
          </a:prstGeom>
          <a:noFill/>
          <a:ln>
            <a:noFill/>
          </a:ln>
        </p:spPr>
      </p:pic>
      <p:sp>
        <p:nvSpPr>
          <p:cNvPr id="307" name="Google Shape;307;p70"/>
          <p:cNvSpPr txBox="1"/>
          <p:nvPr/>
        </p:nvSpPr>
        <p:spPr>
          <a:xfrm>
            <a:off x="2450467" y="1353608"/>
            <a:ext cx="4304464" cy="523875"/>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7 in 10 people worldwide have access to safe, readily available water at home</a:t>
            </a:r>
            <a:endParaRPr sz="700" b="0" i="0" u="none" strike="noStrike" cap="none">
              <a:solidFill>
                <a:srgbClr val="000000"/>
              </a:solidFill>
              <a:latin typeface="Arial"/>
              <a:ea typeface="Arial"/>
              <a:cs typeface="Arial"/>
              <a:sym typeface="Arial"/>
            </a:endParaRPr>
          </a:p>
        </p:txBody>
      </p:sp>
      <p:sp>
        <p:nvSpPr>
          <p:cNvPr id="308" name="Google Shape;308;p70"/>
          <p:cNvSpPr txBox="1"/>
          <p:nvPr/>
        </p:nvSpPr>
        <p:spPr>
          <a:xfrm>
            <a:off x="0" y="4968875"/>
            <a:ext cx="1924500" cy="1746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en" sz="1000" b="0" i="0" u="none" strike="noStrike" cap="none">
                <a:solidFill>
                  <a:srgbClr val="000000"/>
                </a:solidFill>
                <a:latin typeface="Open Sans Light"/>
                <a:ea typeface="Open Sans Light"/>
                <a:cs typeface="Open Sans Light"/>
                <a:sym typeface="Open Sans Light"/>
              </a:rPr>
              <a:t>Source: UN Women</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73"/>
          <p:cNvSpPr/>
          <p:nvPr/>
        </p:nvSpPr>
        <p:spPr>
          <a:xfrm>
            <a:off x="187050" y="174075"/>
            <a:ext cx="8769900" cy="4394850"/>
          </a:xfrm>
          <a:prstGeom prst="roundRect">
            <a:avLst>
              <a:gd name="adj" fmla="val 1257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73"/>
          <p:cNvSpPr txBox="1">
            <a:spLocks noGrp="1"/>
          </p:cNvSpPr>
          <p:nvPr>
            <p:ph type="title"/>
          </p:nvPr>
        </p:nvSpPr>
        <p:spPr>
          <a:xfrm>
            <a:off x="311700" y="174075"/>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4000" b="0">
                <a:latin typeface="Arial"/>
                <a:ea typeface="Arial"/>
                <a:cs typeface="Arial"/>
                <a:sym typeface="Arial"/>
              </a:rPr>
              <a:t>Zugang zu sauberem Trinkwasser</a:t>
            </a:r>
            <a:endParaRPr sz="4000" b="0">
              <a:latin typeface="Arial"/>
              <a:ea typeface="Arial"/>
              <a:cs typeface="Arial"/>
              <a:sym typeface="Arial"/>
            </a:endParaRPr>
          </a:p>
        </p:txBody>
      </p:sp>
      <p:sp>
        <p:nvSpPr>
          <p:cNvPr id="315" name="Google Shape;315;p73"/>
          <p:cNvSpPr txBox="1">
            <a:spLocks noGrp="1"/>
          </p:cNvSpPr>
          <p:nvPr>
            <p:ph type="body" idx="1"/>
          </p:nvPr>
        </p:nvSpPr>
        <p:spPr>
          <a:xfrm>
            <a:off x="311700" y="1311825"/>
            <a:ext cx="8520600" cy="325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7 von 10 Menschen weltweit haben Zugang zu sauberem Trinkwasser.</a:t>
            </a:r>
            <a:endParaRPr/>
          </a:p>
          <a:p>
            <a:pPr marL="0" lvl="0" indent="0" algn="l" rtl="0">
              <a:lnSpc>
                <a:spcPct val="115000"/>
              </a:lnSpc>
              <a:spcBef>
                <a:spcPts val="0"/>
              </a:spcBef>
              <a:spcAft>
                <a:spcPts val="0"/>
              </a:spcAft>
              <a:buSzPts val="1800"/>
              <a:buNone/>
            </a:pPr>
            <a:endParaRPr>
              <a:solidFill>
                <a:srgbClr val="000000"/>
              </a:solidFill>
              <a:latin typeface="Arial"/>
              <a:ea typeface="Arial"/>
              <a:cs typeface="Arial"/>
              <a:sym typeface="Arial"/>
            </a:endParaRPr>
          </a:p>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Aber in 25 Ländern südlich der Sahara verbringen Frauen immer noch 16 Millionen Stunden pro Tag damit, Wasser zu holen. </a:t>
            </a:r>
            <a:endParaRPr/>
          </a:p>
          <a:p>
            <a:pPr marL="0" lvl="0" indent="0" algn="l" rtl="0">
              <a:lnSpc>
                <a:spcPct val="115000"/>
              </a:lnSpc>
              <a:spcBef>
                <a:spcPts val="0"/>
              </a:spcBef>
              <a:spcAft>
                <a:spcPts val="0"/>
              </a:spcAft>
              <a:buSzPts val="1800"/>
              <a:buNone/>
            </a:pPr>
            <a:endParaRPr>
              <a:solidFill>
                <a:srgbClr val="000000"/>
              </a:solidFill>
              <a:latin typeface="Arial"/>
              <a:ea typeface="Arial"/>
              <a:cs typeface="Arial"/>
              <a:sym typeface="Arial"/>
            </a:endParaRPr>
          </a:p>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Frauen - 16 Millionen Stunden </a:t>
            </a:r>
            <a:endParaRPr/>
          </a:p>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Männer - 6 Millionen Stunden</a:t>
            </a:r>
            <a:endParaRPr/>
          </a:p>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Kinder - 4 Millionen Stunden </a:t>
            </a:r>
            <a:endParaRPr>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8"/>
          <p:cNvPicPr preferRelativeResize="0"/>
          <p:nvPr/>
        </p:nvPicPr>
        <p:blipFill rotWithShape="1">
          <a:blip r:embed="rId3">
            <a:alphaModFix/>
          </a:blip>
          <a:srcRect/>
          <a:stretch/>
        </p:blipFill>
        <p:spPr>
          <a:xfrm>
            <a:off x="371492" y="428626"/>
            <a:ext cx="8401016" cy="4368952"/>
          </a:xfrm>
          <a:prstGeom prst="rect">
            <a:avLst/>
          </a:prstGeom>
          <a:noFill/>
          <a:ln>
            <a:noFill/>
          </a:ln>
        </p:spPr>
      </p:pic>
      <p:sp>
        <p:nvSpPr>
          <p:cNvPr id="321" name="Google Shape;321;p8"/>
          <p:cNvSpPr txBox="1"/>
          <p:nvPr/>
        </p:nvSpPr>
        <p:spPr>
          <a:xfrm>
            <a:off x="4449166" y="1570330"/>
            <a:ext cx="2828357" cy="523875"/>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But women account for over 60% of the world's illiterate</a:t>
            </a:r>
            <a:endParaRPr sz="700" b="0" i="0" u="none" strike="noStrike" cap="none">
              <a:solidFill>
                <a:srgbClr val="000000"/>
              </a:solidFill>
              <a:latin typeface="Arial"/>
              <a:ea typeface="Arial"/>
              <a:cs typeface="Arial"/>
              <a:sym typeface="Arial"/>
            </a:endParaRPr>
          </a:p>
        </p:txBody>
      </p:sp>
      <p:sp>
        <p:nvSpPr>
          <p:cNvPr id="322" name="Google Shape;322;p8"/>
          <p:cNvSpPr txBox="1"/>
          <p:nvPr/>
        </p:nvSpPr>
        <p:spPr>
          <a:xfrm>
            <a:off x="514350" y="1334558"/>
            <a:ext cx="3618664" cy="523875"/>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The adult literacy rate has risen to 85% from 76% in 1990</a:t>
            </a:r>
            <a:endParaRPr sz="700" b="0" i="0" u="none" strike="noStrike" cap="none">
              <a:solidFill>
                <a:srgbClr val="000000"/>
              </a:solidFill>
              <a:latin typeface="Arial"/>
              <a:ea typeface="Arial"/>
              <a:cs typeface="Arial"/>
              <a:sym typeface="Arial"/>
            </a:endParaRPr>
          </a:p>
        </p:txBody>
      </p:sp>
      <p:grpSp>
        <p:nvGrpSpPr>
          <p:cNvPr id="323" name="Google Shape;323;p8"/>
          <p:cNvGrpSpPr/>
          <p:nvPr/>
        </p:nvGrpSpPr>
        <p:grpSpPr>
          <a:xfrm>
            <a:off x="514350" y="2627605"/>
            <a:ext cx="4647774" cy="2001544"/>
            <a:chOff x="0" y="0"/>
            <a:chExt cx="12394064" cy="5337452"/>
          </a:xfrm>
        </p:grpSpPr>
        <p:sp>
          <p:nvSpPr>
            <p:cNvPr id="324" name="Google Shape;324;p8"/>
            <p:cNvSpPr/>
            <p:nvPr/>
          </p:nvSpPr>
          <p:spPr>
            <a:xfrm>
              <a:off x="4218076" y="0"/>
              <a:ext cx="7747572" cy="4769368"/>
            </a:xfrm>
            <a:custGeom>
              <a:avLst/>
              <a:gdLst/>
              <a:ahLst/>
              <a:cxnLst/>
              <a:rect l="l" t="t" r="r" b="b"/>
              <a:pathLst>
                <a:path w="9283700" h="5715000" extrusionOk="0">
                  <a:moveTo>
                    <a:pt x="0" y="0"/>
                  </a:moveTo>
                  <a:lnTo>
                    <a:pt x="12700" y="0"/>
                  </a:lnTo>
                  <a:lnTo>
                    <a:pt x="12700" y="5715000"/>
                  </a:lnTo>
                  <a:lnTo>
                    <a:pt x="0" y="5715000"/>
                  </a:lnTo>
                  <a:close/>
                  <a:moveTo>
                    <a:pt x="2317750" y="0"/>
                  </a:moveTo>
                  <a:lnTo>
                    <a:pt x="2330450" y="0"/>
                  </a:lnTo>
                  <a:lnTo>
                    <a:pt x="2330450" y="5715000"/>
                  </a:lnTo>
                  <a:lnTo>
                    <a:pt x="2317750" y="5715000"/>
                  </a:lnTo>
                  <a:close/>
                  <a:moveTo>
                    <a:pt x="4635500" y="0"/>
                  </a:moveTo>
                  <a:lnTo>
                    <a:pt x="4648200" y="0"/>
                  </a:lnTo>
                  <a:lnTo>
                    <a:pt x="4648200" y="5715000"/>
                  </a:lnTo>
                  <a:lnTo>
                    <a:pt x="4635500" y="5715000"/>
                  </a:lnTo>
                  <a:close/>
                  <a:moveTo>
                    <a:pt x="6953250" y="0"/>
                  </a:moveTo>
                  <a:lnTo>
                    <a:pt x="6965950" y="0"/>
                  </a:lnTo>
                  <a:lnTo>
                    <a:pt x="6965950" y="5715000"/>
                  </a:lnTo>
                  <a:lnTo>
                    <a:pt x="6953250" y="5715000"/>
                  </a:lnTo>
                  <a:close/>
                  <a:moveTo>
                    <a:pt x="9271000" y="0"/>
                  </a:moveTo>
                  <a:lnTo>
                    <a:pt x="9283700" y="0"/>
                  </a:lnTo>
                  <a:lnTo>
                    <a:pt x="9283700" y="5715000"/>
                  </a:lnTo>
                  <a:lnTo>
                    <a:pt x="9271000" y="5715000"/>
                  </a:lnTo>
                  <a:close/>
                </a:path>
              </a:pathLst>
            </a:custGeom>
            <a:solidFill>
              <a:srgbClr val="000000">
                <a:alpha val="23921"/>
              </a:srgbClr>
            </a:solidFill>
            <a:ln>
              <a:noFill/>
            </a:ln>
          </p:spPr>
        </p:sp>
        <p:sp>
          <p:nvSpPr>
            <p:cNvPr id="325" name="Google Shape;325;p8"/>
            <p:cNvSpPr txBox="1"/>
            <p:nvPr/>
          </p:nvSpPr>
          <p:spPr>
            <a:xfrm>
              <a:off x="3978282" y="4891320"/>
              <a:ext cx="490185" cy="446132"/>
            </a:xfrm>
            <a:prstGeom prst="rect">
              <a:avLst/>
            </a:prstGeom>
            <a:noFill/>
            <a:ln>
              <a:noFill/>
            </a:ln>
          </p:spPr>
          <p:txBody>
            <a:bodyPr spcFirstLastPara="1" wrap="square" lIns="0" tIns="0" rIns="0" bIns="0" anchor="t" anchorCtr="0">
              <a:noAutofit/>
            </a:bodyPr>
            <a:lstStyle/>
            <a:p>
              <a:pPr marL="0" marR="0" lvl="0" indent="0" algn="ctr" rtl="0">
                <a:lnSpc>
                  <a:spcPct val="140059"/>
                </a:lnSpc>
                <a:spcBef>
                  <a:spcPts val="0"/>
                </a:spcBef>
                <a:spcAft>
                  <a:spcPts val="0"/>
                </a:spcAft>
                <a:buClr>
                  <a:srgbClr val="000000"/>
                </a:buClr>
                <a:buSzPts val="1000"/>
                <a:buFont typeface="Arial"/>
                <a:buNone/>
              </a:pPr>
              <a:r>
                <a:rPr lang="en" sz="1000" b="0" i="0" u="none" strike="noStrike" cap="none">
                  <a:solidFill>
                    <a:srgbClr val="000000"/>
                  </a:solidFill>
                  <a:latin typeface="Arimo"/>
                  <a:ea typeface="Arimo"/>
                  <a:cs typeface="Arimo"/>
                  <a:sym typeface="Arimo"/>
                </a:rPr>
                <a:t>0%</a:t>
              </a:r>
              <a:endParaRPr sz="700" b="0" i="0" u="none" strike="noStrike" cap="none">
                <a:solidFill>
                  <a:srgbClr val="000000"/>
                </a:solidFill>
                <a:latin typeface="Arial"/>
                <a:ea typeface="Arial"/>
                <a:cs typeface="Arial"/>
                <a:sym typeface="Arial"/>
              </a:endParaRPr>
            </a:p>
          </p:txBody>
        </p:sp>
        <p:sp>
          <p:nvSpPr>
            <p:cNvPr id="326" name="Google Shape;326;p8"/>
            <p:cNvSpPr txBox="1"/>
            <p:nvPr/>
          </p:nvSpPr>
          <p:spPr>
            <a:xfrm>
              <a:off x="5818215" y="4891320"/>
              <a:ext cx="678807" cy="446132"/>
            </a:xfrm>
            <a:prstGeom prst="rect">
              <a:avLst/>
            </a:prstGeom>
            <a:noFill/>
            <a:ln>
              <a:noFill/>
            </a:ln>
          </p:spPr>
          <p:txBody>
            <a:bodyPr spcFirstLastPara="1" wrap="square" lIns="0" tIns="0" rIns="0" bIns="0" anchor="t" anchorCtr="0">
              <a:noAutofit/>
            </a:bodyPr>
            <a:lstStyle/>
            <a:p>
              <a:pPr marL="0" marR="0" lvl="0" indent="0" algn="ctr" rtl="0">
                <a:lnSpc>
                  <a:spcPct val="140059"/>
                </a:lnSpc>
                <a:spcBef>
                  <a:spcPts val="0"/>
                </a:spcBef>
                <a:spcAft>
                  <a:spcPts val="0"/>
                </a:spcAft>
                <a:buClr>
                  <a:srgbClr val="000000"/>
                </a:buClr>
                <a:buSzPts val="1000"/>
                <a:buFont typeface="Arial"/>
                <a:buNone/>
              </a:pPr>
              <a:r>
                <a:rPr lang="en" sz="1000" b="0" i="0" u="none" strike="noStrike" cap="none">
                  <a:solidFill>
                    <a:srgbClr val="000000"/>
                  </a:solidFill>
                  <a:latin typeface="Arimo"/>
                  <a:ea typeface="Arimo"/>
                  <a:cs typeface="Arimo"/>
                  <a:sym typeface="Arimo"/>
                </a:rPr>
                <a:t>25%</a:t>
              </a:r>
              <a:endParaRPr sz="700" b="0" i="0" u="none" strike="noStrike" cap="none">
                <a:solidFill>
                  <a:srgbClr val="000000"/>
                </a:solidFill>
                <a:latin typeface="Arial"/>
                <a:ea typeface="Arial"/>
                <a:cs typeface="Arial"/>
                <a:sym typeface="Arial"/>
              </a:endParaRPr>
            </a:p>
          </p:txBody>
        </p:sp>
        <p:sp>
          <p:nvSpPr>
            <p:cNvPr id="327" name="Google Shape;327;p8"/>
            <p:cNvSpPr txBox="1"/>
            <p:nvPr/>
          </p:nvSpPr>
          <p:spPr>
            <a:xfrm>
              <a:off x="7752458" y="4891320"/>
              <a:ext cx="678807" cy="446132"/>
            </a:xfrm>
            <a:prstGeom prst="rect">
              <a:avLst/>
            </a:prstGeom>
            <a:noFill/>
            <a:ln>
              <a:noFill/>
            </a:ln>
          </p:spPr>
          <p:txBody>
            <a:bodyPr spcFirstLastPara="1" wrap="square" lIns="0" tIns="0" rIns="0" bIns="0" anchor="t" anchorCtr="0">
              <a:noAutofit/>
            </a:bodyPr>
            <a:lstStyle/>
            <a:p>
              <a:pPr marL="0" marR="0" lvl="0" indent="0" algn="ctr" rtl="0">
                <a:lnSpc>
                  <a:spcPct val="140059"/>
                </a:lnSpc>
                <a:spcBef>
                  <a:spcPts val="0"/>
                </a:spcBef>
                <a:spcAft>
                  <a:spcPts val="0"/>
                </a:spcAft>
                <a:buClr>
                  <a:srgbClr val="000000"/>
                </a:buClr>
                <a:buSzPts val="1000"/>
                <a:buFont typeface="Arial"/>
                <a:buNone/>
              </a:pPr>
              <a:r>
                <a:rPr lang="en" sz="1000" b="0" i="0" u="none" strike="noStrike" cap="none">
                  <a:solidFill>
                    <a:srgbClr val="000000"/>
                  </a:solidFill>
                  <a:latin typeface="Arimo"/>
                  <a:ea typeface="Arimo"/>
                  <a:cs typeface="Arimo"/>
                  <a:sym typeface="Arimo"/>
                </a:rPr>
                <a:t>50%</a:t>
              </a:r>
              <a:endParaRPr sz="700" b="0" i="0" u="none" strike="noStrike" cap="none">
                <a:solidFill>
                  <a:srgbClr val="000000"/>
                </a:solidFill>
                <a:latin typeface="Arial"/>
                <a:ea typeface="Arial"/>
                <a:cs typeface="Arial"/>
                <a:sym typeface="Arial"/>
              </a:endParaRPr>
            </a:p>
          </p:txBody>
        </p:sp>
        <p:sp>
          <p:nvSpPr>
            <p:cNvPr id="328" name="Google Shape;328;p8"/>
            <p:cNvSpPr txBox="1"/>
            <p:nvPr/>
          </p:nvSpPr>
          <p:spPr>
            <a:xfrm>
              <a:off x="9686702" y="4891320"/>
              <a:ext cx="678807" cy="446132"/>
            </a:xfrm>
            <a:prstGeom prst="rect">
              <a:avLst/>
            </a:prstGeom>
            <a:noFill/>
            <a:ln>
              <a:noFill/>
            </a:ln>
          </p:spPr>
          <p:txBody>
            <a:bodyPr spcFirstLastPara="1" wrap="square" lIns="0" tIns="0" rIns="0" bIns="0" anchor="t" anchorCtr="0">
              <a:noAutofit/>
            </a:bodyPr>
            <a:lstStyle/>
            <a:p>
              <a:pPr marL="0" marR="0" lvl="0" indent="0" algn="ctr" rtl="0">
                <a:lnSpc>
                  <a:spcPct val="140059"/>
                </a:lnSpc>
                <a:spcBef>
                  <a:spcPts val="0"/>
                </a:spcBef>
                <a:spcAft>
                  <a:spcPts val="0"/>
                </a:spcAft>
                <a:buClr>
                  <a:srgbClr val="000000"/>
                </a:buClr>
                <a:buSzPts val="1000"/>
                <a:buFont typeface="Arial"/>
                <a:buNone/>
              </a:pPr>
              <a:r>
                <a:rPr lang="en" sz="1000" b="0" i="0" u="none" strike="noStrike" cap="none">
                  <a:solidFill>
                    <a:srgbClr val="000000"/>
                  </a:solidFill>
                  <a:latin typeface="Arimo"/>
                  <a:ea typeface="Arimo"/>
                  <a:cs typeface="Arimo"/>
                  <a:sym typeface="Arimo"/>
                </a:rPr>
                <a:t>75%</a:t>
              </a:r>
              <a:endParaRPr sz="700" b="0" i="0" u="none" strike="noStrike" cap="none">
                <a:solidFill>
                  <a:srgbClr val="000000"/>
                </a:solidFill>
                <a:latin typeface="Arial"/>
                <a:ea typeface="Arial"/>
                <a:cs typeface="Arial"/>
                <a:sym typeface="Arial"/>
              </a:endParaRPr>
            </a:p>
          </p:txBody>
        </p:sp>
        <p:sp>
          <p:nvSpPr>
            <p:cNvPr id="329" name="Google Shape;329;p8"/>
            <p:cNvSpPr txBox="1"/>
            <p:nvPr/>
          </p:nvSpPr>
          <p:spPr>
            <a:xfrm>
              <a:off x="11526635" y="4891320"/>
              <a:ext cx="867429" cy="446132"/>
            </a:xfrm>
            <a:prstGeom prst="rect">
              <a:avLst/>
            </a:prstGeom>
            <a:noFill/>
            <a:ln>
              <a:noFill/>
            </a:ln>
          </p:spPr>
          <p:txBody>
            <a:bodyPr spcFirstLastPara="1" wrap="square" lIns="0" tIns="0" rIns="0" bIns="0" anchor="t" anchorCtr="0">
              <a:noAutofit/>
            </a:bodyPr>
            <a:lstStyle/>
            <a:p>
              <a:pPr marL="0" marR="0" lvl="0" indent="0" algn="ctr" rtl="0">
                <a:lnSpc>
                  <a:spcPct val="140059"/>
                </a:lnSpc>
                <a:spcBef>
                  <a:spcPts val="0"/>
                </a:spcBef>
                <a:spcAft>
                  <a:spcPts val="0"/>
                </a:spcAft>
                <a:buClr>
                  <a:srgbClr val="000000"/>
                </a:buClr>
                <a:buSzPts val="1000"/>
                <a:buFont typeface="Arial"/>
                <a:buNone/>
              </a:pPr>
              <a:r>
                <a:rPr lang="en" sz="1000" b="0" i="0" u="none" strike="noStrike" cap="none">
                  <a:solidFill>
                    <a:srgbClr val="000000"/>
                  </a:solidFill>
                  <a:latin typeface="Arimo"/>
                  <a:ea typeface="Arimo"/>
                  <a:cs typeface="Arimo"/>
                  <a:sym typeface="Arimo"/>
                </a:rPr>
                <a:t>100%</a:t>
              </a:r>
              <a:endParaRPr sz="700" b="0" i="0" u="none" strike="noStrike" cap="none">
                <a:solidFill>
                  <a:srgbClr val="000000"/>
                </a:solidFill>
                <a:latin typeface="Arial"/>
                <a:ea typeface="Arial"/>
                <a:cs typeface="Arial"/>
                <a:sym typeface="Arial"/>
              </a:endParaRPr>
            </a:p>
          </p:txBody>
        </p:sp>
        <p:sp>
          <p:nvSpPr>
            <p:cNvPr id="330" name="Google Shape;330;p8"/>
            <p:cNvSpPr txBox="1"/>
            <p:nvPr/>
          </p:nvSpPr>
          <p:spPr>
            <a:xfrm>
              <a:off x="867594" y="468527"/>
              <a:ext cx="3186203" cy="446132"/>
            </a:xfrm>
            <a:prstGeom prst="rect">
              <a:avLst/>
            </a:prstGeom>
            <a:noFill/>
            <a:ln>
              <a:noFill/>
            </a:ln>
          </p:spPr>
          <p:txBody>
            <a:bodyPr spcFirstLastPara="1" wrap="square" lIns="0" tIns="0" rIns="0" bIns="0" anchor="t" anchorCtr="0">
              <a:noAutofit/>
            </a:bodyPr>
            <a:lstStyle/>
            <a:p>
              <a:pPr marL="0" marR="0" lvl="0" indent="0" algn="r" rtl="0">
                <a:lnSpc>
                  <a:spcPct val="140059"/>
                </a:lnSpc>
                <a:spcBef>
                  <a:spcPts val="0"/>
                </a:spcBef>
                <a:spcAft>
                  <a:spcPts val="0"/>
                </a:spcAft>
                <a:buClr>
                  <a:srgbClr val="000000"/>
                </a:buClr>
                <a:buSzPts val="1000"/>
                <a:buFont typeface="Arial"/>
                <a:buNone/>
              </a:pPr>
              <a:r>
                <a:rPr lang="en" sz="1000" b="0" i="0" u="none" strike="noStrike" cap="none">
                  <a:solidFill>
                    <a:srgbClr val="000000"/>
                  </a:solidFill>
                  <a:latin typeface="Arimo"/>
                  <a:ea typeface="Arimo"/>
                  <a:cs typeface="Arimo"/>
                  <a:sym typeface="Arimo"/>
                </a:rPr>
                <a:t>Developed countries </a:t>
              </a:r>
              <a:endParaRPr sz="700" b="0" i="0" u="none" strike="noStrike" cap="none">
                <a:solidFill>
                  <a:srgbClr val="000000"/>
                </a:solidFill>
                <a:latin typeface="Arial"/>
                <a:ea typeface="Arial"/>
                <a:cs typeface="Arial"/>
                <a:sym typeface="Arial"/>
              </a:endParaRPr>
            </a:p>
          </p:txBody>
        </p:sp>
        <p:sp>
          <p:nvSpPr>
            <p:cNvPr id="331" name="Google Shape;331;p8"/>
            <p:cNvSpPr txBox="1"/>
            <p:nvPr/>
          </p:nvSpPr>
          <p:spPr>
            <a:xfrm>
              <a:off x="792245" y="2137805"/>
              <a:ext cx="3261552" cy="446132"/>
            </a:xfrm>
            <a:prstGeom prst="rect">
              <a:avLst/>
            </a:prstGeom>
            <a:noFill/>
            <a:ln>
              <a:noFill/>
            </a:ln>
          </p:spPr>
          <p:txBody>
            <a:bodyPr spcFirstLastPara="1" wrap="square" lIns="0" tIns="0" rIns="0" bIns="0" anchor="t" anchorCtr="0">
              <a:noAutofit/>
            </a:bodyPr>
            <a:lstStyle/>
            <a:p>
              <a:pPr marL="0" marR="0" lvl="0" indent="0" algn="r" rtl="0">
                <a:lnSpc>
                  <a:spcPct val="140059"/>
                </a:lnSpc>
                <a:spcBef>
                  <a:spcPts val="0"/>
                </a:spcBef>
                <a:spcAft>
                  <a:spcPts val="0"/>
                </a:spcAft>
                <a:buClr>
                  <a:srgbClr val="000000"/>
                </a:buClr>
                <a:buSzPts val="1000"/>
                <a:buFont typeface="Arial"/>
                <a:buNone/>
              </a:pPr>
              <a:r>
                <a:rPr lang="en" sz="1000" b="0" i="0" u="none" strike="noStrike" cap="none">
                  <a:solidFill>
                    <a:srgbClr val="000000"/>
                  </a:solidFill>
                  <a:latin typeface="Arimo"/>
                  <a:ea typeface="Arimo"/>
                  <a:cs typeface="Arimo"/>
                  <a:sym typeface="Arimo"/>
                </a:rPr>
                <a:t>Developing countries </a:t>
              </a:r>
              <a:endParaRPr sz="700" b="0" i="0" u="none" strike="noStrike" cap="none">
                <a:solidFill>
                  <a:srgbClr val="000000"/>
                </a:solidFill>
                <a:latin typeface="Arial"/>
                <a:ea typeface="Arial"/>
                <a:cs typeface="Arial"/>
                <a:sym typeface="Arial"/>
              </a:endParaRPr>
            </a:p>
          </p:txBody>
        </p:sp>
        <p:sp>
          <p:nvSpPr>
            <p:cNvPr id="332" name="Google Shape;332;p8"/>
            <p:cNvSpPr txBox="1"/>
            <p:nvPr/>
          </p:nvSpPr>
          <p:spPr>
            <a:xfrm>
              <a:off x="0" y="3807084"/>
              <a:ext cx="4053797" cy="446132"/>
            </a:xfrm>
            <a:prstGeom prst="rect">
              <a:avLst/>
            </a:prstGeom>
            <a:noFill/>
            <a:ln>
              <a:noFill/>
            </a:ln>
          </p:spPr>
          <p:txBody>
            <a:bodyPr spcFirstLastPara="1" wrap="square" lIns="0" tIns="0" rIns="0" bIns="0" anchor="t" anchorCtr="0">
              <a:noAutofit/>
            </a:bodyPr>
            <a:lstStyle/>
            <a:p>
              <a:pPr marL="0" marR="0" lvl="0" indent="0" algn="r" rtl="0">
                <a:lnSpc>
                  <a:spcPct val="140059"/>
                </a:lnSpc>
                <a:spcBef>
                  <a:spcPts val="0"/>
                </a:spcBef>
                <a:spcAft>
                  <a:spcPts val="0"/>
                </a:spcAft>
                <a:buClr>
                  <a:srgbClr val="000000"/>
                </a:buClr>
                <a:buSzPts val="1000"/>
                <a:buFont typeface="Arial"/>
                <a:buNone/>
              </a:pPr>
              <a:r>
                <a:rPr lang="en" sz="1000" b="0" i="0" u="none" strike="noStrike" cap="none">
                  <a:solidFill>
                    <a:srgbClr val="000000"/>
                  </a:solidFill>
                  <a:latin typeface="Arimo"/>
                  <a:ea typeface="Arimo"/>
                  <a:cs typeface="Arimo"/>
                  <a:sym typeface="Arimo"/>
                </a:rPr>
                <a:t>Least developed countries </a:t>
              </a:r>
              <a:endParaRPr sz="700" b="0" i="0" u="none" strike="noStrike" cap="none">
                <a:solidFill>
                  <a:srgbClr val="000000"/>
                </a:solidFill>
                <a:latin typeface="Arial"/>
                <a:ea typeface="Arial"/>
                <a:cs typeface="Arial"/>
                <a:sym typeface="Arial"/>
              </a:endParaRPr>
            </a:p>
          </p:txBody>
        </p:sp>
        <p:grpSp>
          <p:nvGrpSpPr>
            <p:cNvPr id="333" name="Google Shape;333;p8"/>
            <p:cNvGrpSpPr/>
            <p:nvPr/>
          </p:nvGrpSpPr>
          <p:grpSpPr>
            <a:xfrm>
              <a:off x="4223375" y="0"/>
              <a:ext cx="7742273" cy="4769368"/>
              <a:chOff x="0" y="0"/>
              <a:chExt cx="9277350" cy="5715000"/>
            </a:xfrm>
          </p:grpSpPr>
          <p:sp>
            <p:nvSpPr>
              <p:cNvPr id="334" name="Google Shape;334;p8"/>
              <p:cNvSpPr/>
              <p:nvPr/>
            </p:nvSpPr>
            <p:spPr>
              <a:xfrm>
                <a:off x="0" y="0"/>
                <a:ext cx="9277350" cy="1714500"/>
              </a:xfrm>
              <a:custGeom>
                <a:avLst/>
                <a:gdLst/>
                <a:ahLst/>
                <a:cxnLst/>
                <a:rect l="l" t="t" r="r" b="b"/>
                <a:pathLst>
                  <a:path w="9277350" h="1714500" extrusionOk="0">
                    <a:moveTo>
                      <a:pt x="0" y="0"/>
                    </a:moveTo>
                    <a:lnTo>
                      <a:pt x="9140190" y="0"/>
                    </a:lnTo>
                    <a:cubicBezTo>
                      <a:pt x="9215941" y="0"/>
                      <a:pt x="9277350" y="61409"/>
                      <a:pt x="9277350" y="137160"/>
                    </a:cubicBezTo>
                    <a:lnTo>
                      <a:pt x="9277350" y="1577340"/>
                    </a:lnTo>
                    <a:cubicBezTo>
                      <a:pt x="9277350" y="1653091"/>
                      <a:pt x="9215941" y="1714500"/>
                      <a:pt x="9140190" y="1714500"/>
                    </a:cubicBezTo>
                    <a:lnTo>
                      <a:pt x="0" y="1714500"/>
                    </a:lnTo>
                    <a:close/>
                  </a:path>
                </a:pathLst>
              </a:custGeom>
              <a:solidFill>
                <a:srgbClr val="7892BD"/>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8"/>
              <p:cNvSpPr/>
              <p:nvPr/>
            </p:nvSpPr>
            <p:spPr>
              <a:xfrm>
                <a:off x="0" y="2000250"/>
                <a:ext cx="9277350" cy="1714500"/>
              </a:xfrm>
              <a:custGeom>
                <a:avLst/>
                <a:gdLst/>
                <a:ahLst/>
                <a:cxnLst/>
                <a:rect l="l" t="t" r="r" b="b"/>
                <a:pathLst>
                  <a:path w="9277350" h="1714500" extrusionOk="0">
                    <a:moveTo>
                      <a:pt x="0" y="0"/>
                    </a:moveTo>
                    <a:lnTo>
                      <a:pt x="9140190" y="0"/>
                    </a:lnTo>
                    <a:cubicBezTo>
                      <a:pt x="9215941" y="0"/>
                      <a:pt x="9277350" y="61409"/>
                      <a:pt x="9277350" y="137160"/>
                    </a:cubicBezTo>
                    <a:lnTo>
                      <a:pt x="9277350" y="1577340"/>
                    </a:lnTo>
                    <a:cubicBezTo>
                      <a:pt x="9277350" y="1653091"/>
                      <a:pt x="9215941" y="1714500"/>
                      <a:pt x="9140190" y="1714500"/>
                    </a:cubicBezTo>
                    <a:lnTo>
                      <a:pt x="0" y="1714500"/>
                    </a:lnTo>
                    <a:close/>
                  </a:path>
                </a:pathLst>
              </a:custGeom>
              <a:solidFill>
                <a:srgbClr val="7892BD"/>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8"/>
              <p:cNvSpPr/>
              <p:nvPr/>
            </p:nvSpPr>
            <p:spPr>
              <a:xfrm>
                <a:off x="0" y="4000500"/>
                <a:ext cx="9277350" cy="1714500"/>
              </a:xfrm>
              <a:custGeom>
                <a:avLst/>
                <a:gdLst/>
                <a:ahLst/>
                <a:cxnLst/>
                <a:rect l="l" t="t" r="r" b="b"/>
                <a:pathLst>
                  <a:path w="9277350" h="1714500" extrusionOk="0">
                    <a:moveTo>
                      <a:pt x="0" y="0"/>
                    </a:moveTo>
                    <a:lnTo>
                      <a:pt x="9140190" y="0"/>
                    </a:lnTo>
                    <a:cubicBezTo>
                      <a:pt x="9215941" y="0"/>
                      <a:pt x="9277350" y="61409"/>
                      <a:pt x="9277350" y="137160"/>
                    </a:cubicBezTo>
                    <a:lnTo>
                      <a:pt x="9277350" y="1577340"/>
                    </a:lnTo>
                    <a:cubicBezTo>
                      <a:pt x="9277350" y="1653091"/>
                      <a:pt x="9215941" y="1714500"/>
                      <a:pt x="9140190" y="1714500"/>
                    </a:cubicBezTo>
                    <a:lnTo>
                      <a:pt x="0" y="1714500"/>
                    </a:lnTo>
                    <a:close/>
                  </a:path>
                </a:pathLst>
              </a:custGeom>
              <a:solidFill>
                <a:srgbClr val="7892BD"/>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8"/>
              <p:cNvSpPr/>
              <p:nvPr/>
            </p:nvSpPr>
            <p:spPr>
              <a:xfrm>
                <a:off x="0" y="0"/>
                <a:ext cx="9184577" cy="1714500"/>
              </a:xfrm>
              <a:custGeom>
                <a:avLst/>
                <a:gdLst/>
                <a:ahLst/>
                <a:cxnLst/>
                <a:rect l="l" t="t" r="r" b="b"/>
                <a:pathLst>
                  <a:path w="9184577" h="1714500" extrusionOk="0">
                    <a:moveTo>
                      <a:pt x="0" y="0"/>
                    </a:moveTo>
                    <a:lnTo>
                      <a:pt x="9140190" y="0"/>
                    </a:lnTo>
                    <a:cubicBezTo>
                      <a:pt x="9155291" y="0"/>
                      <a:pt x="9170288" y="2494"/>
                      <a:pt x="9184577" y="7381"/>
                    </a:cubicBezTo>
                    <a:lnTo>
                      <a:pt x="9184577" y="1707119"/>
                    </a:lnTo>
                    <a:cubicBezTo>
                      <a:pt x="9170288" y="1712006"/>
                      <a:pt x="9155291" y="1714500"/>
                      <a:pt x="9140190" y="1714500"/>
                    </a:cubicBezTo>
                    <a:lnTo>
                      <a:pt x="0" y="1714500"/>
                    </a:lnTo>
                    <a:close/>
                  </a:path>
                </a:pathLst>
              </a:custGeom>
              <a:solidFill>
                <a:srgbClr val="F6A2A6"/>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8"/>
              <p:cNvSpPr/>
              <p:nvPr/>
            </p:nvSpPr>
            <p:spPr>
              <a:xfrm>
                <a:off x="0" y="2000250"/>
                <a:ext cx="7143559" cy="1714500"/>
              </a:xfrm>
              <a:custGeom>
                <a:avLst/>
                <a:gdLst/>
                <a:ahLst/>
                <a:cxnLst/>
                <a:rect l="l" t="t" r="r" b="b"/>
                <a:pathLst>
                  <a:path w="7143559" h="1714500" extrusionOk="0">
                    <a:moveTo>
                      <a:pt x="0" y="0"/>
                    </a:moveTo>
                    <a:lnTo>
                      <a:pt x="7143559" y="0"/>
                    </a:lnTo>
                    <a:lnTo>
                      <a:pt x="7143559" y="1714500"/>
                    </a:lnTo>
                    <a:lnTo>
                      <a:pt x="0" y="1714500"/>
                    </a:lnTo>
                    <a:close/>
                  </a:path>
                </a:pathLst>
              </a:custGeom>
              <a:solidFill>
                <a:srgbClr val="F6A2A6"/>
              </a:solidFill>
              <a:ln>
                <a:noFill/>
              </a:ln>
            </p:spPr>
          </p:sp>
          <p:sp>
            <p:nvSpPr>
              <p:cNvPr id="339" name="Google Shape;339;p8"/>
              <p:cNvSpPr/>
              <p:nvPr/>
            </p:nvSpPr>
            <p:spPr>
              <a:xfrm>
                <a:off x="0" y="4000500"/>
                <a:ext cx="4916996" cy="1714500"/>
              </a:xfrm>
              <a:custGeom>
                <a:avLst/>
                <a:gdLst/>
                <a:ahLst/>
                <a:cxnLst/>
                <a:rect l="l" t="t" r="r" b="b"/>
                <a:pathLst>
                  <a:path w="4916996" h="1714500" extrusionOk="0">
                    <a:moveTo>
                      <a:pt x="0" y="0"/>
                    </a:moveTo>
                    <a:lnTo>
                      <a:pt x="4916996" y="0"/>
                    </a:lnTo>
                    <a:lnTo>
                      <a:pt x="4916996" y="1714500"/>
                    </a:lnTo>
                    <a:lnTo>
                      <a:pt x="0" y="1714500"/>
                    </a:lnTo>
                    <a:close/>
                  </a:path>
                </a:pathLst>
              </a:custGeom>
              <a:solidFill>
                <a:srgbClr val="F6A2A6"/>
              </a:solidFill>
              <a:ln>
                <a:noFill/>
              </a:ln>
            </p:spPr>
          </p:sp>
        </p:grpSp>
      </p:grpSp>
      <p:sp>
        <p:nvSpPr>
          <p:cNvPr id="340" name="Google Shape;340;p8"/>
          <p:cNvSpPr txBox="1"/>
          <p:nvPr/>
        </p:nvSpPr>
        <p:spPr>
          <a:xfrm>
            <a:off x="514350" y="428625"/>
            <a:ext cx="2494657" cy="771525"/>
          </a:xfrm>
          <a:prstGeom prst="rect">
            <a:avLst/>
          </a:prstGeom>
          <a:noFill/>
          <a:ln>
            <a:noFill/>
          </a:ln>
        </p:spPr>
        <p:txBody>
          <a:bodyPr spcFirstLastPara="1" wrap="square" lIns="0" tIns="0" rIns="0" bIns="0" anchor="t" anchorCtr="0">
            <a:noAutofit/>
          </a:bodyPr>
          <a:lstStyle/>
          <a:p>
            <a:pPr marL="0" marR="0" lvl="0" indent="0" algn="l" rtl="0">
              <a:lnSpc>
                <a:spcPct val="139988"/>
              </a:lnSpc>
              <a:spcBef>
                <a:spcPts val="0"/>
              </a:spcBef>
              <a:spcAft>
                <a:spcPts val="0"/>
              </a:spcAft>
              <a:buClr>
                <a:srgbClr val="000000"/>
              </a:buClr>
              <a:buSzPts val="4500"/>
              <a:buFont typeface="Arial"/>
              <a:buNone/>
            </a:pPr>
            <a:r>
              <a:rPr lang="en" sz="4500" b="0" i="0" u="none" strike="noStrike" cap="none">
                <a:solidFill>
                  <a:srgbClr val="000000"/>
                </a:solidFill>
                <a:latin typeface="Arial"/>
                <a:ea typeface="Arial"/>
                <a:cs typeface="Arial"/>
                <a:sym typeface="Arial"/>
              </a:rPr>
              <a:t>Literacy</a:t>
            </a:r>
            <a:endParaRPr sz="700" b="0" i="0" u="none" strike="noStrike" cap="none">
              <a:solidFill>
                <a:srgbClr val="000000"/>
              </a:solidFill>
              <a:latin typeface="Arial"/>
              <a:ea typeface="Arial"/>
              <a:cs typeface="Arial"/>
              <a:sym typeface="Arial"/>
            </a:endParaRPr>
          </a:p>
        </p:txBody>
      </p:sp>
      <p:pic>
        <p:nvPicPr>
          <p:cNvPr id="341" name="Google Shape;341;p8"/>
          <p:cNvPicPr preferRelativeResize="0"/>
          <p:nvPr/>
        </p:nvPicPr>
        <p:blipFill rotWithShape="1">
          <a:blip r:embed="rId4">
            <a:alphaModFix/>
          </a:blip>
          <a:srcRect/>
          <a:stretch/>
        </p:blipFill>
        <p:spPr>
          <a:xfrm>
            <a:off x="7275788" y="1877484"/>
            <a:ext cx="1353862" cy="2920094"/>
          </a:xfrm>
          <a:prstGeom prst="rect">
            <a:avLst/>
          </a:prstGeom>
          <a:noFill/>
          <a:ln>
            <a:noFill/>
          </a:ln>
        </p:spPr>
      </p:pic>
      <p:sp>
        <p:nvSpPr>
          <p:cNvPr id="342" name="Google Shape;342;p8"/>
          <p:cNvSpPr txBox="1"/>
          <p:nvPr/>
        </p:nvSpPr>
        <p:spPr>
          <a:xfrm>
            <a:off x="0" y="4968875"/>
            <a:ext cx="7067721" cy="174625"/>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en" sz="1000" b="0" i="0" u="none" strike="noStrike" cap="none">
                <a:solidFill>
                  <a:srgbClr val="000000"/>
                </a:solidFill>
                <a:latin typeface="Open Sans Light"/>
                <a:ea typeface="Open Sans Light"/>
                <a:cs typeface="Open Sans Light"/>
                <a:sym typeface="Open Sans Light"/>
              </a:rPr>
              <a:t>Source: UN Women</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63"/>
          <p:cNvSpPr/>
          <p:nvPr/>
        </p:nvSpPr>
        <p:spPr>
          <a:xfrm>
            <a:off x="282600" y="292850"/>
            <a:ext cx="8578800" cy="4230973"/>
          </a:xfrm>
          <a:prstGeom prst="roundRect">
            <a:avLst>
              <a:gd name="adj" fmla="val 1187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63"/>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4000" b="0">
                <a:latin typeface="Arial"/>
                <a:ea typeface="Arial"/>
                <a:cs typeface="Arial"/>
                <a:sym typeface="Arial"/>
              </a:rPr>
              <a:t>Alphabetisierungsrate</a:t>
            </a:r>
            <a:endParaRPr sz="4000" b="0">
              <a:latin typeface="Arial"/>
              <a:ea typeface="Arial"/>
              <a:cs typeface="Arial"/>
              <a:sym typeface="Arial"/>
            </a:endParaRPr>
          </a:p>
        </p:txBody>
      </p:sp>
      <p:sp>
        <p:nvSpPr>
          <p:cNvPr id="349" name="Google Shape;349;p63"/>
          <p:cNvSpPr txBox="1">
            <a:spLocks noGrp="1"/>
          </p:cNvSpPr>
          <p:nvPr>
            <p:ph type="body" idx="1"/>
          </p:nvPr>
        </p:nvSpPr>
        <p:spPr>
          <a:xfrm>
            <a:off x="407400" y="1330850"/>
            <a:ext cx="8391000" cy="323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Die Alphabetisierungsrate der Erwachsenen ist von 76% im Jahr 1990 auf 85% im Jahr 2014 gestiegen. </a:t>
            </a:r>
            <a:endParaRPr/>
          </a:p>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Allerdings stellen Frauen mehr als 60% der Analphabeten in der Welt dar. </a:t>
            </a:r>
            <a:endParaRPr/>
          </a:p>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 </a:t>
            </a:r>
            <a:endParaRPr/>
          </a:p>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99% Alphabetisierungsrate in den entwickelten Ländern</a:t>
            </a:r>
            <a:endParaRPr/>
          </a:p>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77% Alphabetisierungsrate in Entwicklungsländern</a:t>
            </a:r>
            <a:endParaRPr/>
          </a:p>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53% Alphabetisierungsrate in den am wenigsten entwickelten Ländern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76"/>
          <p:cNvSpPr/>
          <p:nvPr/>
        </p:nvSpPr>
        <p:spPr>
          <a:xfrm>
            <a:off x="350850" y="1522850"/>
            <a:ext cx="8442300" cy="2509500"/>
          </a:xfrm>
          <a:prstGeom prst="roundRect">
            <a:avLst>
              <a:gd name="adj" fmla="val 1073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76"/>
          <p:cNvSpPr txBox="1">
            <a:spLocks noGrp="1"/>
          </p:cNvSpPr>
          <p:nvPr>
            <p:ph type="title"/>
          </p:nvPr>
        </p:nvSpPr>
        <p:spPr>
          <a:xfrm>
            <a:off x="481325" y="310150"/>
            <a:ext cx="7301212"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4000" b="0">
                <a:latin typeface="Arial"/>
                <a:ea typeface="Arial"/>
                <a:cs typeface="Arial"/>
                <a:sym typeface="Arial"/>
              </a:rPr>
              <a:t>Andere Ideen…</a:t>
            </a:r>
            <a:endParaRPr sz="4000" b="0">
              <a:latin typeface="Arial"/>
              <a:ea typeface="Arial"/>
              <a:cs typeface="Arial"/>
              <a:sym typeface="Arial"/>
            </a:endParaRPr>
          </a:p>
        </p:txBody>
      </p:sp>
      <p:sp>
        <p:nvSpPr>
          <p:cNvPr id="356" name="Google Shape;356;p76"/>
          <p:cNvSpPr txBox="1">
            <a:spLocks noGrp="1"/>
          </p:cNvSpPr>
          <p:nvPr>
            <p:ph type="body" idx="1"/>
          </p:nvPr>
        </p:nvSpPr>
        <p:spPr>
          <a:xfrm>
            <a:off x="755225" y="1683200"/>
            <a:ext cx="8168400" cy="218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Can you think of other issues related to gender inequality?</a:t>
            </a:r>
            <a:endParaRPr>
              <a:solidFill>
                <a:srgbClr val="000000"/>
              </a:solidFill>
              <a:latin typeface="Arial"/>
              <a:ea typeface="Arial"/>
              <a:cs typeface="Arial"/>
              <a:sym typeface="Arial"/>
            </a:endParaRPr>
          </a:p>
          <a:p>
            <a:pPr marL="0" lvl="0" indent="0" algn="l" rtl="0">
              <a:lnSpc>
                <a:spcPct val="115000"/>
              </a:lnSpc>
              <a:spcBef>
                <a:spcPts val="1600"/>
              </a:spcBef>
              <a:spcAft>
                <a:spcPts val="0"/>
              </a:spcAft>
              <a:buSzPts val="1800"/>
              <a:buNone/>
            </a:pPr>
            <a:r>
              <a:rPr lang="en">
                <a:solidFill>
                  <a:srgbClr val="000000"/>
                </a:solidFill>
                <a:latin typeface="Arial"/>
                <a:ea typeface="Arial"/>
                <a:cs typeface="Arial"/>
                <a:sym typeface="Arial"/>
              </a:rPr>
              <a:t>How do you feel about the facts you have just learnt? </a:t>
            </a:r>
            <a:endParaRPr>
              <a:solidFill>
                <a:srgbClr val="000000"/>
              </a:solidFill>
              <a:latin typeface="Arial"/>
              <a:ea typeface="Arial"/>
              <a:cs typeface="Arial"/>
              <a:sym typeface="Arial"/>
            </a:endParaRPr>
          </a:p>
          <a:p>
            <a:pPr marL="0" lvl="0" indent="0" algn="l" rtl="0">
              <a:lnSpc>
                <a:spcPct val="115000"/>
              </a:lnSpc>
              <a:spcBef>
                <a:spcPts val="1600"/>
              </a:spcBef>
              <a:spcAft>
                <a:spcPts val="1600"/>
              </a:spcAft>
              <a:buSzPts val="1800"/>
              <a:buNone/>
            </a:pPr>
            <a:r>
              <a:rPr lang="en">
                <a:solidFill>
                  <a:srgbClr val="000000"/>
                </a:solidFill>
                <a:latin typeface="Arial"/>
                <a:ea typeface="Arial"/>
                <a:cs typeface="Arial"/>
                <a:sym typeface="Arial"/>
              </a:rPr>
              <a:t>How does all this relate to your own life?</a:t>
            </a:r>
            <a:endParaRPr>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77"/>
          <p:cNvSpPr/>
          <p:nvPr/>
        </p:nvSpPr>
        <p:spPr>
          <a:xfrm>
            <a:off x="344500" y="1047175"/>
            <a:ext cx="8520600" cy="10767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77"/>
          <p:cNvSpPr txBox="1">
            <a:spLocks noGrp="1"/>
          </p:cNvSpPr>
          <p:nvPr>
            <p:ph type="title"/>
          </p:nvPr>
        </p:nvSpPr>
        <p:spPr>
          <a:xfrm>
            <a:off x="332700" y="165075"/>
            <a:ext cx="8520600" cy="801000"/>
          </a:xfrm>
          <a:prstGeom prst="rect">
            <a:avLst/>
          </a:prstGeom>
          <a:solidFill>
            <a:srgbClr val="00527D"/>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4000">
                <a:solidFill>
                  <a:srgbClr val="FFFFFF"/>
                </a:solidFill>
                <a:latin typeface="Arial"/>
                <a:ea typeface="Arial"/>
                <a:cs typeface="Arial"/>
                <a:sym typeface="Arial"/>
              </a:rPr>
              <a:t>Zeiten ändern sich!</a:t>
            </a:r>
            <a:endParaRPr sz="4000">
              <a:solidFill>
                <a:srgbClr val="FFFFFF"/>
              </a:solidFill>
              <a:latin typeface="Arial"/>
              <a:ea typeface="Arial"/>
              <a:cs typeface="Arial"/>
              <a:sym typeface="Arial"/>
            </a:endParaRPr>
          </a:p>
        </p:txBody>
      </p:sp>
      <p:sp>
        <p:nvSpPr>
          <p:cNvPr id="363" name="Google Shape;363;p77"/>
          <p:cNvSpPr txBox="1">
            <a:spLocks noGrp="1"/>
          </p:cNvSpPr>
          <p:nvPr>
            <p:ph type="body" idx="1"/>
          </p:nvPr>
        </p:nvSpPr>
        <p:spPr>
          <a:xfrm>
            <a:off x="381000" y="1019800"/>
            <a:ext cx="8558400" cy="354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000" b="1">
                <a:solidFill>
                  <a:srgbClr val="000000"/>
                </a:solidFill>
                <a:latin typeface="Arial"/>
                <a:ea typeface="Arial"/>
                <a:cs typeface="Arial"/>
                <a:sym typeface="Arial"/>
              </a:rPr>
              <a:t>Here are some groundbreaking individuals who are challenging gender stereotypes &amp; inequalities - can you uncover anymore everyday heroes and heroines? </a:t>
            </a:r>
            <a:endParaRPr sz="2000" b="1">
              <a:solidFill>
                <a:srgbClr val="000000"/>
              </a:solidFill>
              <a:latin typeface="Arial"/>
              <a:ea typeface="Arial"/>
              <a:cs typeface="Arial"/>
              <a:sym typeface="Arial"/>
            </a:endParaRPr>
          </a:p>
          <a:p>
            <a:pPr marL="0" lvl="0" indent="0" algn="l" rtl="0">
              <a:lnSpc>
                <a:spcPct val="115000"/>
              </a:lnSpc>
              <a:spcBef>
                <a:spcPts val="1600"/>
              </a:spcBef>
              <a:spcAft>
                <a:spcPts val="0"/>
              </a:spcAft>
              <a:buSzPts val="1800"/>
              <a:buNone/>
            </a:pPr>
            <a:endParaRPr sz="2400" b="1">
              <a:solidFill>
                <a:srgbClr val="000000"/>
              </a:solidFill>
              <a:latin typeface="Amatic SC"/>
              <a:ea typeface="Amatic SC"/>
              <a:cs typeface="Amatic SC"/>
              <a:sym typeface="Amatic SC"/>
            </a:endParaRPr>
          </a:p>
          <a:p>
            <a:pPr marL="0" lvl="0" indent="0" algn="l" rtl="0">
              <a:lnSpc>
                <a:spcPct val="115000"/>
              </a:lnSpc>
              <a:spcBef>
                <a:spcPts val="1600"/>
              </a:spcBef>
              <a:spcAft>
                <a:spcPts val="1600"/>
              </a:spcAft>
              <a:buSzPts val="1800"/>
              <a:buNone/>
            </a:pPr>
            <a:endParaRPr sz="2400" b="1">
              <a:solidFill>
                <a:srgbClr val="000000"/>
              </a:solidFill>
              <a:latin typeface="Amatic SC"/>
              <a:ea typeface="Amatic SC"/>
              <a:cs typeface="Amatic SC"/>
              <a:sym typeface="Amatic SC"/>
            </a:endParaRPr>
          </a:p>
        </p:txBody>
      </p:sp>
      <p:pic>
        <p:nvPicPr>
          <p:cNvPr id="364" name="Google Shape;364;p77"/>
          <p:cNvPicPr preferRelativeResize="0"/>
          <p:nvPr/>
        </p:nvPicPr>
        <p:blipFill rotWithShape="1">
          <a:blip r:embed="rId3">
            <a:alphaModFix/>
          </a:blip>
          <a:srcRect/>
          <a:stretch/>
        </p:blipFill>
        <p:spPr>
          <a:xfrm>
            <a:off x="503500" y="2352674"/>
            <a:ext cx="2499800" cy="2691001"/>
          </a:xfrm>
          <a:prstGeom prst="rect">
            <a:avLst/>
          </a:prstGeom>
          <a:noFill/>
          <a:ln>
            <a:noFill/>
          </a:ln>
        </p:spPr>
      </p:pic>
      <p:pic>
        <p:nvPicPr>
          <p:cNvPr id="365" name="Google Shape;365;p77"/>
          <p:cNvPicPr preferRelativeResize="0"/>
          <p:nvPr/>
        </p:nvPicPr>
        <p:blipFill rotWithShape="1">
          <a:blip r:embed="rId4">
            <a:alphaModFix/>
          </a:blip>
          <a:srcRect/>
          <a:stretch/>
        </p:blipFill>
        <p:spPr>
          <a:xfrm>
            <a:off x="3296950" y="2352680"/>
            <a:ext cx="2592100" cy="2690995"/>
          </a:xfrm>
          <a:prstGeom prst="rect">
            <a:avLst/>
          </a:prstGeom>
          <a:noFill/>
          <a:ln>
            <a:noFill/>
          </a:ln>
        </p:spPr>
      </p:pic>
      <p:pic>
        <p:nvPicPr>
          <p:cNvPr id="366" name="Google Shape;366;p77"/>
          <p:cNvPicPr preferRelativeResize="0"/>
          <p:nvPr/>
        </p:nvPicPr>
        <p:blipFill rotWithShape="1">
          <a:blip r:embed="rId5">
            <a:alphaModFix/>
          </a:blip>
          <a:srcRect/>
          <a:stretch/>
        </p:blipFill>
        <p:spPr>
          <a:xfrm>
            <a:off x="6291400" y="2416052"/>
            <a:ext cx="2256250" cy="2627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8"/>
          <p:cNvSpPr/>
          <p:nvPr/>
        </p:nvSpPr>
        <p:spPr>
          <a:xfrm>
            <a:off x="408375" y="1092800"/>
            <a:ext cx="8377500" cy="36960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2" name="Google Shape;372;p78"/>
          <p:cNvPicPr preferRelativeResize="0"/>
          <p:nvPr/>
        </p:nvPicPr>
        <p:blipFill rotWithShape="1">
          <a:blip r:embed="rId3">
            <a:alphaModFix/>
          </a:blip>
          <a:srcRect/>
          <a:stretch/>
        </p:blipFill>
        <p:spPr>
          <a:xfrm>
            <a:off x="573232" y="1365550"/>
            <a:ext cx="3907468" cy="3053125"/>
          </a:xfrm>
          <a:prstGeom prst="rect">
            <a:avLst/>
          </a:prstGeom>
          <a:noFill/>
          <a:ln>
            <a:noFill/>
          </a:ln>
        </p:spPr>
      </p:pic>
      <p:pic>
        <p:nvPicPr>
          <p:cNvPr id="373" name="Google Shape;373;p78"/>
          <p:cNvPicPr preferRelativeResize="0"/>
          <p:nvPr/>
        </p:nvPicPr>
        <p:blipFill rotWithShape="1">
          <a:blip r:embed="rId4">
            <a:alphaModFix/>
          </a:blip>
          <a:srcRect/>
          <a:stretch/>
        </p:blipFill>
        <p:spPr>
          <a:xfrm>
            <a:off x="4994825" y="1365562"/>
            <a:ext cx="2862328" cy="2959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9"/>
          <p:cNvPicPr preferRelativeResize="0"/>
          <p:nvPr/>
        </p:nvPicPr>
        <p:blipFill rotWithShape="1">
          <a:blip r:embed="rId3">
            <a:alphaModFix/>
          </a:blip>
          <a:srcRect l="16891" t="24480" r="44769" b="22666"/>
          <a:stretch/>
        </p:blipFill>
        <p:spPr>
          <a:xfrm>
            <a:off x="2349814" y="954803"/>
            <a:ext cx="4795284" cy="3917111"/>
          </a:xfrm>
          <a:prstGeom prst="roundRect">
            <a:avLst>
              <a:gd name="adj" fmla="val 16667"/>
            </a:avLst>
          </a:prstGeom>
          <a:noFill/>
          <a:ln>
            <a:noFill/>
          </a:ln>
        </p:spPr>
      </p:pic>
      <p:sp>
        <p:nvSpPr>
          <p:cNvPr id="379" name="Google Shape;379;p9"/>
          <p:cNvSpPr txBox="1"/>
          <p:nvPr/>
        </p:nvSpPr>
        <p:spPr>
          <a:xfrm>
            <a:off x="2737902" y="148857"/>
            <a:ext cx="4019107"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3800" b="1" i="0" u="none" strike="noStrike" cap="none">
                <a:solidFill>
                  <a:srgbClr val="FFFFFF"/>
                </a:solidFill>
                <a:latin typeface="Arial"/>
                <a:ea typeface="Arial"/>
                <a:cs typeface="Arial"/>
                <a:sym typeface="Arial"/>
              </a:rPr>
              <a:t>Wo ist Ruanda?</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81"/>
          <p:cNvSpPr/>
          <p:nvPr/>
        </p:nvSpPr>
        <p:spPr>
          <a:xfrm>
            <a:off x="317125" y="1813750"/>
            <a:ext cx="5128800" cy="20532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81"/>
          <p:cNvSpPr txBox="1">
            <a:spLocks noGrp="1"/>
          </p:cNvSpPr>
          <p:nvPr>
            <p:ph type="title"/>
          </p:nvPr>
        </p:nvSpPr>
        <p:spPr>
          <a:xfrm>
            <a:off x="262375" y="292850"/>
            <a:ext cx="8696700" cy="123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3800">
                <a:solidFill>
                  <a:srgbClr val="FFFFFF"/>
                </a:solidFill>
                <a:latin typeface="Arial"/>
                <a:ea typeface="Arial"/>
                <a:cs typeface="Arial"/>
                <a:sym typeface="Arial"/>
              </a:rPr>
              <a:t>Wie viele Politikerinnen gibt es in Ruanda?</a:t>
            </a:r>
            <a:br>
              <a:rPr lang="en" sz="3800">
                <a:solidFill>
                  <a:srgbClr val="FFFFFF"/>
                </a:solidFill>
                <a:latin typeface="Arial"/>
                <a:ea typeface="Arial"/>
                <a:cs typeface="Arial"/>
                <a:sym typeface="Arial"/>
              </a:rPr>
            </a:br>
            <a:br>
              <a:rPr lang="en" sz="3800">
                <a:solidFill>
                  <a:srgbClr val="FFFFFF"/>
                </a:solidFill>
                <a:latin typeface="Arial"/>
                <a:ea typeface="Arial"/>
                <a:cs typeface="Arial"/>
                <a:sym typeface="Arial"/>
              </a:rPr>
            </a:br>
            <a:br>
              <a:rPr lang="en" sz="3800">
                <a:solidFill>
                  <a:srgbClr val="FFFFFF"/>
                </a:solidFill>
                <a:latin typeface="Arial"/>
                <a:ea typeface="Arial"/>
                <a:cs typeface="Arial"/>
                <a:sym typeface="Arial"/>
              </a:rPr>
            </a:br>
            <a:endParaRPr sz="3800">
              <a:solidFill>
                <a:srgbClr val="FFFFFF"/>
              </a:solidFill>
              <a:latin typeface="Arial"/>
              <a:ea typeface="Arial"/>
              <a:cs typeface="Arial"/>
              <a:sym typeface="Arial"/>
            </a:endParaRPr>
          </a:p>
        </p:txBody>
      </p:sp>
      <p:sp>
        <p:nvSpPr>
          <p:cNvPr id="386" name="Google Shape;386;p81"/>
          <p:cNvSpPr txBox="1"/>
          <p:nvPr/>
        </p:nvSpPr>
        <p:spPr>
          <a:xfrm>
            <a:off x="609600" y="2060465"/>
            <a:ext cx="46080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0" i="0" u="none" strike="noStrike" cap="none">
                <a:solidFill>
                  <a:srgbClr val="000000"/>
                </a:solidFill>
                <a:latin typeface="Arial"/>
                <a:ea typeface="Arial"/>
                <a:cs typeface="Arial"/>
                <a:sym typeface="Arial"/>
              </a:rPr>
              <a:t>Rate mal! </a:t>
            </a:r>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800" b="0" i="0" u="none" strike="noStrike" cap="none">
                <a:solidFill>
                  <a:srgbClr val="000000"/>
                </a:solidFill>
                <a:latin typeface="Arial"/>
                <a:ea typeface="Arial"/>
                <a:cs typeface="Arial"/>
                <a:sym typeface="Arial"/>
              </a:rPr>
              <a:t>In Ruanda gibt es mehr Politikerinnen als im Rest der Welt.</a:t>
            </a:r>
            <a:endParaRPr sz="1400" b="0" i="0" u="none" strike="noStrike" cap="none">
              <a:solidFill>
                <a:srgbClr val="000000"/>
              </a:solidFill>
              <a:latin typeface="Arial"/>
              <a:ea typeface="Arial"/>
              <a:cs typeface="Arial"/>
              <a:sym typeface="Arial"/>
            </a:endParaRPr>
          </a:p>
        </p:txBody>
      </p:sp>
      <p:pic>
        <p:nvPicPr>
          <p:cNvPr id="387" name="Google Shape;387;p81"/>
          <p:cNvPicPr preferRelativeResize="0"/>
          <p:nvPr/>
        </p:nvPicPr>
        <p:blipFill rotWithShape="1">
          <a:blip r:embed="rId3">
            <a:alphaModFix/>
          </a:blip>
          <a:srcRect/>
          <a:stretch/>
        </p:blipFill>
        <p:spPr>
          <a:xfrm>
            <a:off x="5647764" y="2060476"/>
            <a:ext cx="2856099" cy="25092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5"/>
                                        </p:tgtEl>
                                        <p:attrNameLst>
                                          <p:attrName>style.visibility</p:attrName>
                                        </p:attrNameLst>
                                      </p:cBhvr>
                                      <p:to>
                                        <p:strVal val="visible"/>
                                      </p:to>
                                    </p:set>
                                    <p:anim calcmode="lin" valueType="num">
                                      <p:cBhvr additive="base">
                                        <p:cTn id="7" dur="500"/>
                                        <p:tgtEl>
                                          <p:spTgt spid="38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6">
                                            <p:txEl>
                                              <p:pRg st="0" end="0"/>
                                            </p:txEl>
                                          </p:spTgt>
                                        </p:tgtEl>
                                        <p:attrNameLst>
                                          <p:attrName>style.visibility</p:attrName>
                                        </p:attrNameLst>
                                      </p:cBhvr>
                                      <p:to>
                                        <p:strVal val="visible"/>
                                      </p:to>
                                    </p:set>
                                    <p:anim calcmode="lin" valueType="num">
                                      <p:cBhvr additive="base">
                                        <p:cTn id="12" dur="500"/>
                                        <p:tgtEl>
                                          <p:spTgt spid="3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86">
                                            <p:txEl>
                                              <p:pRg st="1" end="1"/>
                                            </p:txEl>
                                          </p:spTgt>
                                        </p:tgtEl>
                                        <p:attrNameLst>
                                          <p:attrName>style.visibility</p:attrName>
                                        </p:attrNameLst>
                                      </p:cBhvr>
                                      <p:to>
                                        <p:strVal val="visible"/>
                                      </p:to>
                                    </p:set>
                                    <p:anim calcmode="lin" valueType="num">
                                      <p:cBhvr additive="base">
                                        <p:cTn id="17" dur="500"/>
                                        <p:tgtEl>
                                          <p:spTgt spid="3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86">
                                            <p:txEl>
                                              <p:pRg st="2" end="2"/>
                                            </p:txEl>
                                          </p:spTgt>
                                        </p:tgtEl>
                                        <p:attrNameLst>
                                          <p:attrName>style.visibility</p:attrName>
                                        </p:attrNameLst>
                                      </p:cBhvr>
                                      <p:to>
                                        <p:strVal val="visible"/>
                                      </p:to>
                                    </p:set>
                                    <p:anim calcmode="lin" valueType="num">
                                      <p:cBhvr additive="base">
                                        <p:cTn id="22" dur="500"/>
                                        <p:tgtEl>
                                          <p:spTgt spid="38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2"/>
          <p:cNvPicPr preferRelativeResize="0"/>
          <p:nvPr/>
        </p:nvPicPr>
        <p:blipFill rotWithShape="1">
          <a:blip r:embed="rId3">
            <a:alphaModFix/>
          </a:blip>
          <a:srcRect l="43470" t="-483" b="90973"/>
          <a:stretch/>
        </p:blipFill>
        <p:spPr>
          <a:xfrm>
            <a:off x="5339125" y="-39361"/>
            <a:ext cx="3512373" cy="835679"/>
          </a:xfrm>
          <a:prstGeom prst="rect">
            <a:avLst/>
          </a:prstGeom>
          <a:noFill/>
          <a:ln>
            <a:noFill/>
          </a:ln>
        </p:spPr>
      </p:pic>
      <p:pic>
        <p:nvPicPr>
          <p:cNvPr id="70" name="Google Shape;70;p2"/>
          <p:cNvPicPr preferRelativeResize="0"/>
          <p:nvPr/>
        </p:nvPicPr>
        <p:blipFill rotWithShape="1">
          <a:blip r:embed="rId4">
            <a:alphaModFix/>
          </a:blip>
          <a:srcRect t="13436" b="48319"/>
          <a:stretch/>
        </p:blipFill>
        <p:spPr>
          <a:xfrm>
            <a:off x="837262" y="823511"/>
            <a:ext cx="7469475" cy="404037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10"/>
          <p:cNvPicPr preferRelativeResize="0"/>
          <p:nvPr/>
        </p:nvPicPr>
        <p:blipFill rotWithShape="1">
          <a:blip r:embed="rId3">
            <a:alphaModFix/>
          </a:blip>
          <a:srcRect/>
          <a:stretch/>
        </p:blipFill>
        <p:spPr>
          <a:xfrm>
            <a:off x="0" y="-670740"/>
            <a:ext cx="9399181" cy="6270041"/>
          </a:xfrm>
          <a:prstGeom prst="rect">
            <a:avLst/>
          </a:prstGeom>
          <a:noFill/>
          <a:ln>
            <a:noFill/>
          </a:ln>
        </p:spPr>
      </p:pic>
      <p:sp>
        <p:nvSpPr>
          <p:cNvPr id="393" name="Google Shape;393;p10"/>
          <p:cNvSpPr txBox="1"/>
          <p:nvPr/>
        </p:nvSpPr>
        <p:spPr>
          <a:xfrm>
            <a:off x="1967023" y="3572539"/>
            <a:ext cx="5635256"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800" b="0" i="0" u="none" strike="noStrike" cap="none">
                <a:solidFill>
                  <a:schemeClr val="lt1"/>
                </a:solidFill>
                <a:latin typeface="Arial"/>
                <a:ea typeface="Arial"/>
                <a:cs typeface="Arial"/>
                <a:sym typeface="Arial"/>
              </a:rPr>
              <a:t>In fact, 64% of Rwanda’s parliament are female- the highest percentage in the world. </a:t>
            </a:r>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 sz="1400" b="0" i="0" u="none" strike="noStrike" cap="none">
                <a:solidFill>
                  <a:schemeClr val="lt1"/>
                </a:solidFill>
                <a:latin typeface="Arial"/>
                <a:ea typeface="Arial"/>
                <a:cs typeface="Arial"/>
                <a:sym typeface="Arial"/>
              </a:rPr>
              <a:t>World Bank, quoted on the Rwandan High Commission website</a:t>
            </a:r>
            <a:endParaRPr/>
          </a:p>
          <a:p>
            <a:pPr marL="0" marR="0" lvl="0" indent="0" algn="ctr" rtl="0">
              <a:lnSpc>
                <a:spcPct val="100000"/>
              </a:lnSpc>
              <a:spcBef>
                <a:spcPts val="0"/>
              </a:spcBef>
              <a:spcAft>
                <a:spcPts val="0"/>
              </a:spcAft>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 sz="1000" b="0" i="0" u="none" strike="noStrike" cap="none">
                <a:solidFill>
                  <a:schemeClr val="lt1"/>
                </a:solidFill>
                <a:latin typeface="Arial"/>
                <a:ea typeface="Arial"/>
                <a:cs typeface="Arial"/>
                <a:sym typeface="Arial"/>
              </a:rPr>
              <a:t>Photo courtesy of the Rwandan Parliament Flickr page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D626-A330-4AB7-BCB9-9135C217C480}"/>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6472788B-9AD4-420B-892B-09F20AA2A154}"/>
              </a:ext>
            </a:extLst>
          </p:cNvPr>
          <p:cNvSpPr>
            <a:spLocks noGrp="1"/>
          </p:cNvSpPr>
          <p:nvPr>
            <p:ph type="body" idx="1"/>
          </p:nvPr>
        </p:nvSpPr>
        <p:spPr/>
        <p:txBody>
          <a:bodyPr/>
          <a:lstStyle/>
          <a:p>
            <a:endParaRPr lang="en-GB"/>
          </a:p>
        </p:txBody>
      </p:sp>
      <p:pic>
        <p:nvPicPr>
          <p:cNvPr id="1026" name="9F0B4AF3-D4EC-46CA-9346-A390BC46A9C3">
            <a:extLst>
              <a:ext uri="{FF2B5EF4-FFF2-40B4-BE49-F238E27FC236}">
                <a16:creationId xmlns:a16="http://schemas.microsoft.com/office/drawing/2014/main" id="{5A22C46E-FFB2-482E-AF8E-DB698E8C2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58" y="0"/>
            <a:ext cx="9245558" cy="51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843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11">
            <a:hlinkClick r:id="rId3"/>
          </p:cNvPr>
          <p:cNvPicPr preferRelativeResize="0"/>
          <p:nvPr/>
        </p:nvPicPr>
        <p:blipFill rotWithShape="1">
          <a:blip r:embed="rId4">
            <a:alphaModFix/>
          </a:blip>
          <a:srcRect t="51473" b="15451"/>
          <a:stretch/>
        </p:blipFill>
        <p:spPr>
          <a:xfrm>
            <a:off x="378714" y="382773"/>
            <a:ext cx="8386571" cy="392341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g80ce20bf91_0_0"/>
          <p:cNvPicPr preferRelativeResize="0"/>
          <p:nvPr/>
        </p:nvPicPr>
        <p:blipFill rotWithShape="1">
          <a:blip r:embed="rId3">
            <a:alphaModFix/>
          </a:blip>
          <a:srcRect/>
          <a:stretch/>
        </p:blipFill>
        <p:spPr>
          <a:xfrm>
            <a:off x="2171525" y="1729200"/>
            <a:ext cx="3658900" cy="1062600"/>
          </a:xfrm>
          <a:prstGeom prst="rect">
            <a:avLst/>
          </a:prstGeom>
          <a:noFill/>
          <a:ln>
            <a:noFill/>
          </a:ln>
        </p:spPr>
      </p:pic>
      <p:pic>
        <p:nvPicPr>
          <p:cNvPr id="409" name="Google Shape;409;g80ce20bf91_0_0"/>
          <p:cNvPicPr preferRelativeResize="0"/>
          <p:nvPr/>
        </p:nvPicPr>
        <p:blipFill rotWithShape="1">
          <a:blip r:embed="rId4">
            <a:alphaModFix/>
          </a:blip>
          <a:srcRect/>
          <a:stretch/>
        </p:blipFill>
        <p:spPr>
          <a:xfrm>
            <a:off x="2158633" y="2872175"/>
            <a:ext cx="1589491" cy="1062600"/>
          </a:xfrm>
          <a:prstGeom prst="rect">
            <a:avLst/>
          </a:prstGeom>
          <a:noFill/>
          <a:ln>
            <a:noFill/>
          </a:ln>
        </p:spPr>
      </p:pic>
      <p:sp>
        <p:nvSpPr>
          <p:cNvPr id="410" name="Google Shape;410;g80ce20bf91_0_0"/>
          <p:cNvSpPr/>
          <p:nvPr/>
        </p:nvSpPr>
        <p:spPr>
          <a:xfrm>
            <a:off x="3685475" y="2791800"/>
            <a:ext cx="2235600" cy="992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000" b="0"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55"/>
          <p:cNvSpPr/>
          <p:nvPr/>
        </p:nvSpPr>
        <p:spPr>
          <a:xfrm>
            <a:off x="375750" y="1444025"/>
            <a:ext cx="8392500" cy="3114300"/>
          </a:xfrm>
          <a:prstGeom prst="roundRect">
            <a:avLst>
              <a:gd name="adj" fmla="val 1192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55"/>
          <p:cNvSpPr txBox="1">
            <a:spLocks noGrp="1"/>
          </p:cNvSpPr>
          <p:nvPr>
            <p:ph type="title"/>
          </p:nvPr>
        </p:nvSpPr>
        <p:spPr>
          <a:xfrm>
            <a:off x="161181" y="292850"/>
            <a:ext cx="8832301"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2600">
                <a:solidFill>
                  <a:srgbClr val="00527D"/>
                </a:solidFill>
                <a:latin typeface="Arial"/>
                <a:ea typeface="Arial"/>
                <a:cs typeface="Arial"/>
                <a:sym typeface="Arial"/>
              </a:rPr>
              <a:t>Gruppenarbeit- Fehlende Gleichberechtigung von Männern und Frauen</a:t>
            </a:r>
            <a:endParaRPr sz="2600">
              <a:solidFill>
                <a:srgbClr val="00527D"/>
              </a:solidFill>
              <a:latin typeface="Arial"/>
              <a:ea typeface="Arial"/>
              <a:cs typeface="Arial"/>
              <a:sym typeface="Arial"/>
            </a:endParaRPr>
          </a:p>
        </p:txBody>
      </p:sp>
      <p:sp>
        <p:nvSpPr>
          <p:cNvPr id="77" name="Google Shape;77;p55"/>
          <p:cNvSpPr txBox="1">
            <a:spLocks noGrp="1"/>
          </p:cNvSpPr>
          <p:nvPr>
            <p:ph type="body" idx="1"/>
          </p:nvPr>
        </p:nvSpPr>
        <p:spPr>
          <a:xfrm>
            <a:off x="431766" y="1675243"/>
            <a:ext cx="8392500" cy="334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a:solidFill>
                  <a:srgbClr val="000000"/>
                </a:solidFill>
                <a:latin typeface="Arial"/>
                <a:ea typeface="Arial"/>
                <a:cs typeface="Arial"/>
                <a:sym typeface="Arial"/>
              </a:rPr>
              <a:t>10 Karten auf Deutsch, 10 Karten auf Englisch - </a:t>
            </a:r>
            <a:r>
              <a:rPr lang="en" b="1">
                <a:solidFill>
                  <a:srgbClr val="FF0000"/>
                </a:solidFill>
                <a:latin typeface="Arial"/>
                <a:ea typeface="Arial"/>
                <a:cs typeface="Arial"/>
                <a:sym typeface="Arial"/>
              </a:rPr>
              <a:t>translation match up task</a:t>
            </a:r>
            <a:endParaRPr b="1">
              <a:solidFill>
                <a:srgbClr val="FF0000"/>
              </a:solidFill>
              <a:latin typeface="Arial"/>
              <a:ea typeface="Arial"/>
              <a:cs typeface="Arial"/>
              <a:sym typeface="Arial"/>
            </a:endParaRPr>
          </a:p>
          <a:p>
            <a:pPr marL="0" lvl="0" indent="0" algn="l" rtl="0">
              <a:lnSpc>
                <a:spcPct val="115000"/>
              </a:lnSpc>
              <a:spcBef>
                <a:spcPts val="1600"/>
              </a:spcBef>
              <a:spcAft>
                <a:spcPts val="0"/>
              </a:spcAft>
              <a:buSzPts val="1800"/>
              <a:buNone/>
            </a:pPr>
            <a:r>
              <a:rPr lang="en" b="1">
                <a:solidFill>
                  <a:srgbClr val="000000"/>
                </a:solidFill>
                <a:latin typeface="Arial"/>
                <a:ea typeface="Arial"/>
                <a:cs typeface="Arial"/>
                <a:sym typeface="Arial"/>
              </a:rPr>
              <a:t>Students work collaboratively to </a:t>
            </a:r>
            <a:r>
              <a:rPr lang="en" b="1">
                <a:solidFill>
                  <a:srgbClr val="FF0000"/>
                </a:solidFill>
                <a:latin typeface="Arial"/>
                <a:ea typeface="Arial"/>
                <a:cs typeface="Arial"/>
                <a:sym typeface="Arial"/>
              </a:rPr>
              <a:t>match the German and English</a:t>
            </a:r>
            <a:endParaRPr b="1">
              <a:solidFill>
                <a:srgbClr val="FF0000"/>
              </a:solidFill>
              <a:latin typeface="Arial"/>
              <a:ea typeface="Arial"/>
              <a:cs typeface="Arial"/>
              <a:sym typeface="Arial"/>
            </a:endParaRPr>
          </a:p>
          <a:p>
            <a:pPr marL="0" lvl="0" indent="0" algn="l" rtl="0">
              <a:lnSpc>
                <a:spcPct val="115000"/>
              </a:lnSpc>
              <a:spcBef>
                <a:spcPts val="1600"/>
              </a:spcBef>
              <a:spcAft>
                <a:spcPts val="0"/>
              </a:spcAft>
              <a:buSzPts val="1800"/>
              <a:buNone/>
            </a:pPr>
            <a:r>
              <a:rPr lang="en" b="1">
                <a:solidFill>
                  <a:srgbClr val="000000"/>
                </a:solidFill>
                <a:latin typeface="Arial"/>
                <a:ea typeface="Arial"/>
                <a:cs typeface="Arial"/>
                <a:sym typeface="Arial"/>
              </a:rPr>
              <a:t>Opportunity for </a:t>
            </a:r>
            <a:r>
              <a:rPr lang="en" b="1">
                <a:solidFill>
                  <a:srgbClr val="FF0000"/>
                </a:solidFill>
                <a:latin typeface="Arial"/>
                <a:ea typeface="Arial"/>
                <a:cs typeface="Arial"/>
                <a:sym typeface="Arial"/>
              </a:rPr>
              <a:t>discussion in English</a:t>
            </a:r>
            <a:r>
              <a:rPr lang="en" b="1">
                <a:solidFill>
                  <a:srgbClr val="000000"/>
                </a:solidFill>
                <a:latin typeface="Arial"/>
                <a:ea typeface="Arial"/>
                <a:cs typeface="Arial"/>
                <a:sym typeface="Arial"/>
              </a:rPr>
              <a:t> at the end of the task</a:t>
            </a:r>
            <a:endParaRPr b="1">
              <a:solidFill>
                <a:srgbClr val="000000"/>
              </a:solidFill>
              <a:latin typeface="Arial"/>
              <a:ea typeface="Arial"/>
              <a:cs typeface="Arial"/>
              <a:sym typeface="Arial"/>
            </a:endParaRPr>
          </a:p>
          <a:p>
            <a:pPr marL="0" lvl="0" indent="0" algn="l" rtl="0">
              <a:lnSpc>
                <a:spcPct val="115000"/>
              </a:lnSpc>
              <a:spcBef>
                <a:spcPts val="1600"/>
              </a:spcBef>
              <a:spcAft>
                <a:spcPts val="1600"/>
              </a:spcAft>
              <a:buSzPts val="1800"/>
              <a:buNone/>
            </a:pPr>
            <a:r>
              <a:rPr lang="en" b="1">
                <a:solidFill>
                  <a:srgbClr val="000000"/>
                </a:solidFill>
                <a:latin typeface="Arial"/>
                <a:ea typeface="Arial"/>
                <a:cs typeface="Arial"/>
                <a:sym typeface="Arial"/>
              </a:rPr>
              <a:t>Question prompts if necessary</a:t>
            </a:r>
            <a:endParaRPr b="1">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62"/>
          <p:cNvSpPr/>
          <p:nvPr/>
        </p:nvSpPr>
        <p:spPr>
          <a:xfrm>
            <a:off x="375750" y="345923"/>
            <a:ext cx="8392500" cy="4451656"/>
          </a:xfrm>
          <a:prstGeom prst="roundRect">
            <a:avLst>
              <a:gd name="adj" fmla="val 1192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62"/>
          <p:cNvSpPr txBox="1"/>
          <p:nvPr/>
        </p:nvSpPr>
        <p:spPr>
          <a:xfrm>
            <a:off x="514350" y="428625"/>
            <a:ext cx="2724150" cy="771525"/>
          </a:xfrm>
          <a:prstGeom prst="rect">
            <a:avLst/>
          </a:prstGeom>
          <a:noFill/>
          <a:ln>
            <a:noFill/>
          </a:ln>
        </p:spPr>
        <p:txBody>
          <a:bodyPr spcFirstLastPara="1" wrap="square" lIns="0" tIns="0" rIns="0" bIns="0" anchor="t" anchorCtr="0">
            <a:noAutofit/>
          </a:bodyPr>
          <a:lstStyle/>
          <a:p>
            <a:pPr marL="0" marR="0" lvl="0" indent="0" algn="l" rtl="0">
              <a:lnSpc>
                <a:spcPct val="139988"/>
              </a:lnSpc>
              <a:spcBef>
                <a:spcPts val="0"/>
              </a:spcBef>
              <a:spcAft>
                <a:spcPts val="0"/>
              </a:spcAft>
              <a:buClr>
                <a:srgbClr val="000000"/>
              </a:buClr>
              <a:buSzPts val="4500"/>
              <a:buFont typeface="Arial"/>
              <a:buNone/>
            </a:pPr>
            <a:r>
              <a:rPr lang="en" sz="4500" b="0" i="0" u="none" strike="noStrike" cap="none">
                <a:solidFill>
                  <a:srgbClr val="000000"/>
                </a:solidFill>
                <a:latin typeface="Arial"/>
                <a:ea typeface="Arial"/>
                <a:cs typeface="Arial"/>
                <a:sym typeface="Arial"/>
              </a:rPr>
              <a:t>Politics</a:t>
            </a:r>
            <a:endParaRPr sz="700" b="0" i="0" u="none" strike="noStrike" cap="none">
              <a:solidFill>
                <a:srgbClr val="000000"/>
              </a:solidFill>
              <a:latin typeface="Arial"/>
              <a:ea typeface="Arial"/>
              <a:cs typeface="Arial"/>
              <a:sym typeface="Arial"/>
            </a:endParaRPr>
          </a:p>
        </p:txBody>
      </p:sp>
      <p:pic>
        <p:nvPicPr>
          <p:cNvPr id="84" name="Google Shape;84;p62"/>
          <p:cNvPicPr preferRelativeResize="0"/>
          <p:nvPr/>
        </p:nvPicPr>
        <p:blipFill rotWithShape="1">
          <a:blip r:embed="rId3">
            <a:alphaModFix/>
          </a:blip>
          <a:srcRect/>
          <a:stretch/>
        </p:blipFill>
        <p:spPr>
          <a:xfrm>
            <a:off x="7270479" y="1877484"/>
            <a:ext cx="1359171" cy="2920094"/>
          </a:xfrm>
          <a:prstGeom prst="rect">
            <a:avLst/>
          </a:prstGeom>
          <a:noFill/>
          <a:ln>
            <a:noFill/>
          </a:ln>
        </p:spPr>
      </p:pic>
      <p:sp>
        <p:nvSpPr>
          <p:cNvPr id="85" name="Google Shape;85;p62"/>
          <p:cNvSpPr txBox="1"/>
          <p:nvPr/>
        </p:nvSpPr>
        <p:spPr>
          <a:xfrm>
            <a:off x="0" y="4968875"/>
            <a:ext cx="3144900" cy="1746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en" sz="1000" b="0" i="0" u="none" strike="noStrike" cap="none">
                <a:solidFill>
                  <a:srgbClr val="000000"/>
                </a:solidFill>
                <a:latin typeface="Open Sans Light"/>
                <a:ea typeface="Open Sans Light"/>
                <a:cs typeface="Open Sans Light"/>
                <a:sym typeface="Open Sans Light"/>
              </a:rPr>
              <a:t>Source: UN Women</a:t>
            </a:r>
            <a:endParaRPr sz="700" b="0" i="0" u="none" strike="noStrike" cap="none">
              <a:solidFill>
                <a:srgbClr val="000000"/>
              </a:solidFill>
              <a:latin typeface="Arial"/>
              <a:ea typeface="Arial"/>
              <a:cs typeface="Arial"/>
              <a:sym typeface="Arial"/>
            </a:endParaRPr>
          </a:p>
        </p:txBody>
      </p:sp>
      <p:sp>
        <p:nvSpPr>
          <p:cNvPr id="86" name="Google Shape;86;p62"/>
          <p:cNvSpPr txBox="1"/>
          <p:nvPr/>
        </p:nvSpPr>
        <p:spPr>
          <a:xfrm>
            <a:off x="514350" y="1848909"/>
            <a:ext cx="3867930" cy="523875"/>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The percentage of women in parliament has doubled in the last 20 years </a:t>
            </a:r>
            <a:endParaRPr sz="700" b="0" i="0" u="none" strike="noStrike" cap="none">
              <a:solidFill>
                <a:srgbClr val="000000"/>
              </a:solidFill>
              <a:latin typeface="Arial"/>
              <a:ea typeface="Arial"/>
              <a:cs typeface="Arial"/>
              <a:sym typeface="Arial"/>
            </a:endParaRPr>
          </a:p>
        </p:txBody>
      </p:sp>
      <p:sp>
        <p:nvSpPr>
          <p:cNvPr id="87" name="Google Shape;87;p62"/>
          <p:cNvSpPr txBox="1"/>
          <p:nvPr/>
        </p:nvSpPr>
        <p:spPr>
          <a:xfrm>
            <a:off x="1343192" y="2794605"/>
            <a:ext cx="2210246" cy="1057275"/>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But this only translates into around 23% of women in parliament today </a:t>
            </a:r>
            <a:endParaRPr sz="700" b="0" i="0" u="none" strike="noStrike" cap="none">
              <a:solidFill>
                <a:srgbClr val="000000"/>
              </a:solidFill>
              <a:latin typeface="Arial"/>
              <a:ea typeface="Arial"/>
              <a:cs typeface="Arial"/>
              <a:sym typeface="Arial"/>
            </a:endParaRPr>
          </a:p>
        </p:txBody>
      </p:sp>
      <p:grpSp>
        <p:nvGrpSpPr>
          <p:cNvPr id="88" name="Google Shape;88;p62"/>
          <p:cNvGrpSpPr/>
          <p:nvPr/>
        </p:nvGrpSpPr>
        <p:grpSpPr>
          <a:xfrm>
            <a:off x="4495726" y="2125134"/>
            <a:ext cx="1967288" cy="1922536"/>
            <a:chOff x="-203399" y="0"/>
            <a:chExt cx="5246103" cy="5126764"/>
          </a:xfrm>
        </p:grpSpPr>
        <p:sp>
          <p:nvSpPr>
            <p:cNvPr id="89" name="Google Shape;89;p62"/>
            <p:cNvSpPr txBox="1"/>
            <p:nvPr/>
          </p:nvSpPr>
          <p:spPr>
            <a:xfrm>
              <a:off x="-109358" y="4337444"/>
              <a:ext cx="869100" cy="535200"/>
            </a:xfrm>
            <a:prstGeom prst="rect">
              <a:avLst/>
            </a:prstGeom>
            <a:noFill/>
            <a:ln>
              <a:noFill/>
            </a:ln>
          </p:spPr>
          <p:txBody>
            <a:bodyPr spcFirstLastPara="1" wrap="square" lIns="0" tIns="0" rIns="0" bIns="0" anchor="t" anchorCtr="0">
              <a:noAutofit/>
            </a:bodyPr>
            <a:lstStyle/>
            <a:p>
              <a:pPr marL="0" marR="0" lvl="0" indent="0" algn="ctr" rtl="0">
                <a:lnSpc>
                  <a:spcPct val="895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a:p>
              <a:pPr marL="0" marR="0" lvl="0" indent="0" algn="ctr" rtl="0">
                <a:lnSpc>
                  <a:spcPct val="140086"/>
                </a:lnSpc>
                <a:spcBef>
                  <a:spcPts val="0"/>
                </a:spcBef>
                <a:spcAft>
                  <a:spcPts val="0"/>
                </a:spcAft>
                <a:buClr>
                  <a:srgbClr val="000000"/>
                </a:buClr>
                <a:buSzPts val="600"/>
                <a:buFont typeface="Arial"/>
                <a:buNone/>
              </a:pPr>
              <a:r>
                <a:rPr lang="en" sz="600" b="0" i="0" u="none" strike="noStrike" cap="none">
                  <a:solidFill>
                    <a:srgbClr val="000000"/>
                  </a:solidFill>
                  <a:latin typeface="Arimo"/>
                  <a:ea typeface="Arimo"/>
                  <a:cs typeface="Arimo"/>
                  <a:sym typeface="Arimo"/>
                </a:rPr>
                <a:t>77%</a:t>
              </a:r>
              <a:endParaRPr sz="700" b="0" i="0" u="none" strike="noStrike" cap="none">
                <a:solidFill>
                  <a:srgbClr val="000000"/>
                </a:solidFill>
                <a:latin typeface="Arial"/>
                <a:ea typeface="Arial"/>
                <a:cs typeface="Arial"/>
                <a:sym typeface="Arial"/>
              </a:endParaRPr>
            </a:p>
          </p:txBody>
        </p:sp>
        <p:sp>
          <p:nvSpPr>
            <p:cNvPr id="90" name="Google Shape;90;p62"/>
            <p:cNvSpPr txBox="1"/>
            <p:nvPr/>
          </p:nvSpPr>
          <p:spPr>
            <a:xfrm>
              <a:off x="4173604" y="22777"/>
              <a:ext cx="869100" cy="535200"/>
            </a:xfrm>
            <a:prstGeom prst="rect">
              <a:avLst/>
            </a:prstGeom>
            <a:noFill/>
            <a:ln>
              <a:noFill/>
            </a:ln>
          </p:spPr>
          <p:txBody>
            <a:bodyPr spcFirstLastPara="1" wrap="square" lIns="0" tIns="0" rIns="0" bIns="0" anchor="t" anchorCtr="0">
              <a:noAutofit/>
            </a:bodyPr>
            <a:lstStyle/>
            <a:p>
              <a:pPr marL="0" marR="0" lvl="0" indent="0" algn="ctr" rtl="0">
                <a:lnSpc>
                  <a:spcPct val="895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a:p>
              <a:pPr marL="0" marR="0" lvl="0" indent="0" algn="ctr" rtl="0">
                <a:lnSpc>
                  <a:spcPct val="140086"/>
                </a:lnSpc>
                <a:spcBef>
                  <a:spcPts val="0"/>
                </a:spcBef>
                <a:spcAft>
                  <a:spcPts val="0"/>
                </a:spcAft>
                <a:buClr>
                  <a:srgbClr val="000000"/>
                </a:buClr>
                <a:buSzPts val="600"/>
                <a:buFont typeface="Arial"/>
                <a:buNone/>
              </a:pPr>
              <a:r>
                <a:rPr lang="en" sz="600" b="0" i="0" u="none" strike="noStrike" cap="none">
                  <a:solidFill>
                    <a:srgbClr val="000000"/>
                  </a:solidFill>
                  <a:latin typeface="Arimo"/>
                  <a:ea typeface="Arimo"/>
                  <a:cs typeface="Arimo"/>
                  <a:sym typeface="Arimo"/>
                </a:rPr>
                <a:t>23%</a:t>
              </a:r>
              <a:endParaRPr sz="700" b="0" i="0" u="none" strike="noStrike" cap="none">
                <a:solidFill>
                  <a:srgbClr val="000000"/>
                </a:solidFill>
                <a:latin typeface="Arial"/>
                <a:ea typeface="Arial"/>
                <a:cs typeface="Arial"/>
                <a:sym typeface="Arial"/>
              </a:endParaRPr>
            </a:p>
          </p:txBody>
        </p:sp>
        <p:grpSp>
          <p:nvGrpSpPr>
            <p:cNvPr id="91" name="Google Shape;91;p62"/>
            <p:cNvGrpSpPr/>
            <p:nvPr/>
          </p:nvGrpSpPr>
          <p:grpSpPr>
            <a:xfrm>
              <a:off x="-203399" y="0"/>
              <a:ext cx="5245949" cy="5126764"/>
              <a:chOff x="-104721" y="0"/>
              <a:chExt cx="2700909" cy="2639546"/>
            </a:xfrm>
          </p:grpSpPr>
          <p:sp>
            <p:nvSpPr>
              <p:cNvPr id="92" name="Google Shape;92;p62"/>
              <p:cNvSpPr/>
              <p:nvPr/>
            </p:nvSpPr>
            <p:spPr>
              <a:xfrm>
                <a:off x="1270000" y="0"/>
                <a:ext cx="1266366" cy="1221999"/>
              </a:xfrm>
              <a:custGeom>
                <a:avLst/>
                <a:gdLst/>
                <a:ahLst/>
                <a:cxnLst/>
                <a:rect l="l" t="t" r="r" b="b"/>
                <a:pathLst>
                  <a:path w="1266366" h="1221999" extrusionOk="0">
                    <a:moveTo>
                      <a:pt x="0" y="0"/>
                    </a:moveTo>
                    <a:cubicBezTo>
                      <a:pt x="664162" y="0"/>
                      <a:pt x="1216161" y="511737"/>
                      <a:pt x="1266366" y="1173999"/>
                    </a:cubicBezTo>
                    <a:lnTo>
                      <a:pt x="633183" y="1221999"/>
                    </a:lnTo>
                    <a:cubicBezTo>
                      <a:pt x="608081" y="890868"/>
                      <a:pt x="332081" y="635000"/>
                      <a:pt x="0" y="635000"/>
                    </a:cubicBezTo>
                    <a:close/>
                  </a:path>
                </a:pathLst>
              </a:custGeom>
              <a:solidFill>
                <a:srgbClr val="C9E265"/>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62"/>
              <p:cNvSpPr/>
              <p:nvPr/>
            </p:nvSpPr>
            <p:spPr>
              <a:xfrm>
                <a:off x="-104721" y="0"/>
                <a:ext cx="2700909" cy="2639546"/>
              </a:xfrm>
              <a:custGeom>
                <a:avLst/>
                <a:gdLst/>
                <a:ahLst/>
                <a:cxnLst/>
                <a:rect l="l" t="t" r="r" b="b"/>
                <a:pathLst>
                  <a:path w="2700909" h="2639546" extrusionOk="0">
                    <a:moveTo>
                      <a:pt x="2634707" y="1110827"/>
                    </a:moveTo>
                    <a:cubicBezTo>
                      <a:pt x="2700909" y="1634875"/>
                      <a:pt x="2435831" y="2145189"/>
                      <a:pt x="1969020" y="2392368"/>
                    </a:cubicBezTo>
                    <a:cubicBezTo>
                      <a:pt x="1502209" y="2639546"/>
                      <a:pt x="931139" y="2571977"/>
                      <a:pt x="534903" y="2222683"/>
                    </a:cubicBezTo>
                    <a:cubicBezTo>
                      <a:pt x="138666" y="1873389"/>
                      <a:pt x="0" y="1315304"/>
                      <a:pt x="186673" y="821176"/>
                    </a:cubicBezTo>
                    <a:cubicBezTo>
                      <a:pt x="373347" y="327048"/>
                      <a:pt x="846380" y="53"/>
                      <a:pt x="1374594" y="0"/>
                    </a:cubicBezTo>
                    <a:lnTo>
                      <a:pt x="1374658" y="635000"/>
                    </a:lnTo>
                    <a:cubicBezTo>
                      <a:pt x="1110551" y="635026"/>
                      <a:pt x="874034" y="798524"/>
                      <a:pt x="780697" y="1045588"/>
                    </a:cubicBezTo>
                    <a:cubicBezTo>
                      <a:pt x="687361" y="1292652"/>
                      <a:pt x="756694" y="1571694"/>
                      <a:pt x="954812" y="1746341"/>
                    </a:cubicBezTo>
                    <a:cubicBezTo>
                      <a:pt x="1152930" y="1920989"/>
                      <a:pt x="1438465" y="1954773"/>
                      <a:pt x="1671871" y="1831184"/>
                    </a:cubicBezTo>
                    <a:cubicBezTo>
                      <a:pt x="1905276" y="1707594"/>
                      <a:pt x="2037815" y="1452438"/>
                      <a:pt x="2004714" y="1190413"/>
                    </a:cubicBezTo>
                    <a:close/>
                  </a:path>
                </a:pathLst>
              </a:custGeom>
              <a:solidFill>
                <a:srgbClr val="74C36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62"/>
              <p:cNvSpPr/>
              <p:nvPr/>
            </p:nvSpPr>
            <p:spPr>
              <a:xfrm>
                <a:off x="1270000" y="0"/>
                <a:ext cx="127" cy="635000"/>
              </a:xfrm>
              <a:custGeom>
                <a:avLst/>
                <a:gdLst/>
                <a:ahLst/>
                <a:cxnLst/>
                <a:rect l="l" t="t" r="r" b="b"/>
                <a:pathLst>
                  <a:path w="127" h="635000" extrusionOk="0">
                    <a:moveTo>
                      <a:pt x="0" y="0"/>
                    </a:moveTo>
                    <a:cubicBezTo>
                      <a:pt x="42" y="0"/>
                      <a:pt x="85" y="0"/>
                      <a:pt x="127" y="0"/>
                    </a:cubicBezTo>
                    <a:lnTo>
                      <a:pt x="63" y="635000"/>
                    </a:lnTo>
                    <a:cubicBezTo>
                      <a:pt x="42" y="635000"/>
                      <a:pt x="21" y="635000"/>
                      <a:pt x="0" y="635000"/>
                    </a:cubicBezTo>
                    <a:close/>
                  </a:path>
                </a:pathLst>
              </a:custGeom>
              <a:solidFill>
                <a:srgbClr val="299E78"/>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1"/>
          <p:cNvSpPr/>
          <p:nvPr/>
        </p:nvSpPr>
        <p:spPr>
          <a:xfrm>
            <a:off x="339975" y="212651"/>
            <a:ext cx="8560800" cy="3964549"/>
          </a:xfrm>
          <a:prstGeom prst="roundRect">
            <a:avLst>
              <a:gd name="adj" fmla="val 1362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7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b="0">
                <a:latin typeface="Arial"/>
                <a:ea typeface="Arial"/>
                <a:cs typeface="Arial"/>
                <a:sym typeface="Arial"/>
              </a:rPr>
              <a:t>Politik</a:t>
            </a:r>
            <a:endParaRPr b="0">
              <a:latin typeface="Arial"/>
              <a:ea typeface="Arial"/>
              <a:cs typeface="Arial"/>
              <a:sym typeface="Arial"/>
            </a:endParaRPr>
          </a:p>
        </p:txBody>
      </p:sp>
      <p:sp>
        <p:nvSpPr>
          <p:cNvPr id="101" name="Google Shape;101;p71"/>
          <p:cNvSpPr txBox="1">
            <a:spLocks noGrp="1"/>
          </p:cNvSpPr>
          <p:nvPr>
            <p:ph type="body" idx="1"/>
          </p:nvPr>
        </p:nvSpPr>
        <p:spPr>
          <a:xfrm>
            <a:off x="408375" y="1457850"/>
            <a:ext cx="8424000" cy="245595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In den letzten 20 Jahren hat sich der Anteil der weiblichen Parlamentarierinnen praktisch verdoppelt. </a:t>
            </a:r>
            <a:endParaRPr/>
          </a:p>
          <a:p>
            <a:pPr marL="0" lvl="0" indent="0" algn="l" rtl="0">
              <a:lnSpc>
                <a:spcPct val="115000"/>
              </a:lnSpc>
              <a:spcBef>
                <a:spcPts val="0"/>
              </a:spcBef>
              <a:spcAft>
                <a:spcPts val="0"/>
              </a:spcAft>
              <a:buSzPts val="1800"/>
              <a:buNone/>
            </a:pPr>
            <a:endParaRPr>
              <a:solidFill>
                <a:srgbClr val="000000"/>
              </a:solidFill>
              <a:latin typeface="Arial"/>
              <a:ea typeface="Arial"/>
              <a:cs typeface="Arial"/>
              <a:sym typeface="Arial"/>
            </a:endParaRPr>
          </a:p>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Im Jahr 2016 sind die Parlamente aber immer noch nur zu 23% mit Frauen besetzt. </a:t>
            </a:r>
            <a:endParaRPr>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p:nvPr/>
        </p:nvSpPr>
        <p:spPr>
          <a:xfrm>
            <a:off x="375750" y="255181"/>
            <a:ext cx="8392500" cy="4542397"/>
          </a:xfrm>
          <a:prstGeom prst="roundRect">
            <a:avLst>
              <a:gd name="adj" fmla="val 1192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
          <p:cNvSpPr txBox="1"/>
          <p:nvPr/>
        </p:nvSpPr>
        <p:spPr>
          <a:xfrm>
            <a:off x="514350" y="428625"/>
            <a:ext cx="2614091" cy="771525"/>
          </a:xfrm>
          <a:prstGeom prst="rect">
            <a:avLst/>
          </a:prstGeom>
          <a:noFill/>
          <a:ln>
            <a:noFill/>
          </a:ln>
        </p:spPr>
        <p:txBody>
          <a:bodyPr spcFirstLastPara="1" wrap="square" lIns="0" tIns="0" rIns="0" bIns="0" anchor="t" anchorCtr="0">
            <a:noAutofit/>
          </a:bodyPr>
          <a:lstStyle/>
          <a:p>
            <a:pPr marL="0" marR="0" lvl="0" indent="0" algn="l" rtl="0">
              <a:lnSpc>
                <a:spcPct val="139988"/>
              </a:lnSpc>
              <a:spcBef>
                <a:spcPts val="0"/>
              </a:spcBef>
              <a:spcAft>
                <a:spcPts val="0"/>
              </a:spcAft>
              <a:buClr>
                <a:srgbClr val="000000"/>
              </a:buClr>
              <a:buSzPts val="4500"/>
              <a:buFont typeface="Arial"/>
              <a:buNone/>
            </a:pPr>
            <a:r>
              <a:rPr lang="en" sz="4500" b="0" i="0" u="none" strike="noStrike" cap="none">
                <a:solidFill>
                  <a:srgbClr val="000000"/>
                </a:solidFill>
                <a:latin typeface="Arial"/>
                <a:ea typeface="Arial"/>
                <a:cs typeface="Arial"/>
                <a:sym typeface="Arial"/>
              </a:rPr>
              <a:t>Conflict</a:t>
            </a:r>
            <a:endParaRPr sz="700" b="0" i="0" u="none" strike="noStrike" cap="none">
              <a:solidFill>
                <a:srgbClr val="000000"/>
              </a:solidFill>
              <a:latin typeface="Arial"/>
              <a:ea typeface="Arial"/>
              <a:cs typeface="Arial"/>
              <a:sym typeface="Arial"/>
            </a:endParaRPr>
          </a:p>
        </p:txBody>
      </p:sp>
      <p:sp>
        <p:nvSpPr>
          <p:cNvPr id="108" name="Google Shape;108;p3"/>
          <p:cNvSpPr txBox="1"/>
          <p:nvPr/>
        </p:nvSpPr>
        <p:spPr>
          <a:xfrm>
            <a:off x="779442" y="1848909"/>
            <a:ext cx="2828357" cy="2124075"/>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In 2000, the pioneering UN Security Council resolution 1325 recognised that </a:t>
            </a:r>
            <a:endParaRPr sz="7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500"/>
              <a:buFont typeface="Arial"/>
              <a:buNone/>
            </a:pPr>
            <a:r>
              <a:rPr lang="en" sz="1500" b="1" i="0" u="none" strike="noStrike" cap="none">
                <a:solidFill>
                  <a:srgbClr val="000000"/>
                </a:solidFill>
                <a:latin typeface="Open Sans"/>
                <a:ea typeface="Open Sans"/>
                <a:cs typeface="Open Sans"/>
                <a:sym typeface="Open Sans"/>
              </a:rPr>
              <a:t>war impacts women differently</a:t>
            </a:r>
            <a:endParaRPr sz="7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and stressed the need to increase women's participation in peace talks</a:t>
            </a:r>
            <a:endParaRPr sz="700" b="0" i="0" u="none" strike="noStrike" cap="none">
              <a:solidFill>
                <a:srgbClr val="000000"/>
              </a:solidFill>
              <a:latin typeface="Arial"/>
              <a:ea typeface="Arial"/>
              <a:cs typeface="Arial"/>
              <a:sym typeface="Arial"/>
            </a:endParaRPr>
          </a:p>
        </p:txBody>
      </p:sp>
      <p:sp>
        <p:nvSpPr>
          <p:cNvPr id="109" name="Google Shape;109;p3"/>
          <p:cNvSpPr txBox="1"/>
          <p:nvPr/>
        </p:nvSpPr>
        <p:spPr>
          <a:xfrm>
            <a:off x="4356568" y="965142"/>
            <a:ext cx="2570914" cy="790575"/>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But from 1990 to 2017 only </a:t>
            </a:r>
            <a:r>
              <a:rPr lang="en" sz="1500" b="1" i="0" u="none" strike="noStrike" cap="none">
                <a:solidFill>
                  <a:srgbClr val="000000"/>
                </a:solidFill>
                <a:latin typeface="Open Sans"/>
                <a:ea typeface="Open Sans"/>
                <a:cs typeface="Open Sans"/>
                <a:sym typeface="Open Sans"/>
              </a:rPr>
              <a:t>8%</a:t>
            </a:r>
            <a:r>
              <a:rPr lang="en" sz="1500" b="0" i="0" u="none" strike="noStrike" cap="none">
                <a:solidFill>
                  <a:srgbClr val="000000"/>
                </a:solidFill>
                <a:latin typeface="Open Sans"/>
                <a:ea typeface="Open Sans"/>
                <a:cs typeface="Open Sans"/>
                <a:sym typeface="Open Sans"/>
              </a:rPr>
              <a:t> of negotiators at peace tables were women</a:t>
            </a:r>
            <a:endParaRPr sz="700" b="0" i="0" u="none" strike="noStrike" cap="none">
              <a:solidFill>
                <a:srgbClr val="000000"/>
              </a:solidFill>
              <a:latin typeface="Arial"/>
              <a:ea typeface="Arial"/>
              <a:cs typeface="Arial"/>
              <a:sym typeface="Arial"/>
            </a:endParaRPr>
          </a:p>
        </p:txBody>
      </p:sp>
      <p:grpSp>
        <p:nvGrpSpPr>
          <p:cNvPr id="110" name="Google Shape;110;p3"/>
          <p:cNvGrpSpPr/>
          <p:nvPr/>
        </p:nvGrpSpPr>
        <p:grpSpPr>
          <a:xfrm>
            <a:off x="4665920" y="2185450"/>
            <a:ext cx="2007721" cy="2289925"/>
            <a:chOff x="-136240" y="-38072"/>
            <a:chExt cx="5353923" cy="6106467"/>
          </a:xfrm>
        </p:grpSpPr>
        <p:sp>
          <p:nvSpPr>
            <p:cNvPr id="111" name="Google Shape;111;p3"/>
            <p:cNvSpPr txBox="1"/>
            <p:nvPr/>
          </p:nvSpPr>
          <p:spPr>
            <a:xfrm>
              <a:off x="1556453" y="5533195"/>
              <a:ext cx="1162200" cy="535200"/>
            </a:xfrm>
            <a:prstGeom prst="rect">
              <a:avLst/>
            </a:prstGeom>
            <a:noFill/>
            <a:ln>
              <a:noFill/>
            </a:ln>
          </p:spPr>
          <p:txBody>
            <a:bodyPr spcFirstLastPara="1" wrap="square" lIns="0" tIns="0" rIns="0" bIns="0" anchor="t" anchorCtr="0">
              <a:noAutofit/>
            </a:bodyPr>
            <a:lstStyle/>
            <a:p>
              <a:pPr marL="0" marR="0" lvl="0" indent="0" algn="ctr" rtl="0">
                <a:lnSpc>
                  <a:spcPct val="895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a:p>
              <a:pPr marL="0" marR="0" lvl="0" indent="0" algn="ctr" rtl="0">
                <a:lnSpc>
                  <a:spcPct val="140086"/>
                </a:lnSpc>
                <a:spcBef>
                  <a:spcPts val="0"/>
                </a:spcBef>
                <a:spcAft>
                  <a:spcPts val="0"/>
                </a:spcAft>
                <a:buClr>
                  <a:srgbClr val="000000"/>
                </a:buClr>
                <a:buSzPts val="600"/>
                <a:buFont typeface="Arial"/>
                <a:buNone/>
              </a:pPr>
              <a:r>
                <a:rPr lang="en" sz="600" b="0" i="0" u="none" strike="noStrike" cap="none">
                  <a:solidFill>
                    <a:srgbClr val="993366"/>
                  </a:solidFill>
                  <a:latin typeface="Arimo"/>
                  <a:ea typeface="Arimo"/>
                  <a:cs typeface="Arimo"/>
                  <a:sym typeface="Arimo"/>
                </a:rPr>
                <a:t>92%</a:t>
              </a:r>
              <a:endParaRPr sz="700" b="0" i="0" u="none" strike="noStrike" cap="none">
                <a:solidFill>
                  <a:srgbClr val="000000"/>
                </a:solidFill>
                <a:latin typeface="Arial"/>
                <a:ea typeface="Arial"/>
                <a:cs typeface="Arial"/>
                <a:sym typeface="Arial"/>
              </a:endParaRPr>
            </a:p>
          </p:txBody>
        </p:sp>
        <p:sp>
          <p:nvSpPr>
            <p:cNvPr id="112" name="Google Shape;112;p3"/>
            <p:cNvSpPr txBox="1"/>
            <p:nvPr/>
          </p:nvSpPr>
          <p:spPr>
            <a:xfrm>
              <a:off x="3041152" y="-38072"/>
              <a:ext cx="1294800" cy="535200"/>
            </a:xfrm>
            <a:prstGeom prst="rect">
              <a:avLst/>
            </a:prstGeom>
            <a:noFill/>
            <a:ln>
              <a:noFill/>
            </a:ln>
          </p:spPr>
          <p:txBody>
            <a:bodyPr spcFirstLastPara="1" wrap="square" lIns="0" tIns="0" rIns="0" bIns="0" anchor="t" anchorCtr="0">
              <a:noAutofit/>
            </a:bodyPr>
            <a:lstStyle/>
            <a:p>
              <a:pPr marL="0" marR="0" lvl="0" indent="0" algn="ctr" rtl="0">
                <a:lnSpc>
                  <a:spcPct val="895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a:p>
              <a:pPr marL="0" marR="0" lvl="0" indent="0" algn="ctr" rtl="0">
                <a:lnSpc>
                  <a:spcPct val="140086"/>
                </a:lnSpc>
                <a:spcBef>
                  <a:spcPts val="0"/>
                </a:spcBef>
                <a:spcAft>
                  <a:spcPts val="0"/>
                </a:spcAft>
                <a:buClr>
                  <a:srgbClr val="000000"/>
                </a:buClr>
                <a:buSzPts val="600"/>
                <a:buFont typeface="Arial"/>
                <a:buNone/>
              </a:pPr>
              <a:r>
                <a:rPr lang="en" sz="600" b="0" i="0" u="none" strike="noStrike" cap="none">
                  <a:solidFill>
                    <a:srgbClr val="993366"/>
                  </a:solidFill>
                  <a:latin typeface="Arimo"/>
                  <a:ea typeface="Arimo"/>
                  <a:cs typeface="Arimo"/>
                  <a:sym typeface="Arimo"/>
                </a:rPr>
                <a:t>8%</a:t>
              </a:r>
              <a:endParaRPr sz="700" b="0" i="0" u="none" strike="noStrike" cap="none">
                <a:solidFill>
                  <a:srgbClr val="000000"/>
                </a:solidFill>
                <a:latin typeface="Arial"/>
                <a:ea typeface="Arial"/>
                <a:cs typeface="Arial"/>
                <a:sym typeface="Arial"/>
              </a:endParaRPr>
            </a:p>
          </p:txBody>
        </p:sp>
        <p:grpSp>
          <p:nvGrpSpPr>
            <p:cNvPr id="113" name="Google Shape;113;p3"/>
            <p:cNvGrpSpPr/>
            <p:nvPr/>
          </p:nvGrpSpPr>
          <p:grpSpPr>
            <a:xfrm>
              <a:off x="-136240" y="567434"/>
              <a:ext cx="5353923" cy="5164953"/>
              <a:chOff x="-70144" y="0"/>
              <a:chExt cx="2756500" cy="2659208"/>
            </a:xfrm>
          </p:grpSpPr>
          <p:sp>
            <p:nvSpPr>
              <p:cNvPr id="114" name="Google Shape;114;p3"/>
              <p:cNvSpPr/>
              <p:nvPr/>
            </p:nvSpPr>
            <p:spPr>
              <a:xfrm>
                <a:off x="1270000" y="0"/>
                <a:ext cx="666685" cy="729530"/>
              </a:xfrm>
              <a:custGeom>
                <a:avLst/>
                <a:gdLst/>
                <a:ahLst/>
                <a:cxnLst/>
                <a:rect l="l" t="t" r="r" b="b"/>
                <a:pathLst>
                  <a:path w="666685" h="729530" extrusionOk="0">
                    <a:moveTo>
                      <a:pt x="0" y="0"/>
                    </a:moveTo>
                    <a:lnTo>
                      <a:pt x="0" y="0"/>
                    </a:lnTo>
                    <a:cubicBezTo>
                      <a:pt x="235457" y="0"/>
                      <a:pt x="466279" y="65457"/>
                      <a:pt x="666685" y="189060"/>
                    </a:cubicBezTo>
                    <a:lnTo>
                      <a:pt x="333342" y="729530"/>
                    </a:lnTo>
                    <a:cubicBezTo>
                      <a:pt x="233140" y="667728"/>
                      <a:pt x="117729" y="635000"/>
                      <a:pt x="0" y="635000"/>
                    </a:cubicBezTo>
                    <a:close/>
                  </a:path>
                </a:pathLst>
              </a:custGeom>
              <a:solidFill>
                <a:srgbClr val="993366"/>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3"/>
              <p:cNvSpPr/>
              <p:nvPr/>
            </p:nvSpPr>
            <p:spPr>
              <a:xfrm>
                <a:off x="-70144" y="0"/>
                <a:ext cx="2756500" cy="2659208"/>
              </a:xfrm>
              <a:custGeom>
                <a:avLst/>
                <a:gdLst/>
                <a:ahLst/>
                <a:cxnLst/>
                <a:rect l="l" t="t" r="r" b="b"/>
                <a:pathLst>
                  <a:path w="2756500" h="2659208" extrusionOk="0">
                    <a:moveTo>
                      <a:pt x="1951971" y="157091"/>
                    </a:moveTo>
                    <a:cubicBezTo>
                      <a:pt x="2512672" y="465338"/>
                      <a:pt x="2756500" y="1142570"/>
                      <a:pt x="2520972" y="1737489"/>
                    </a:cubicBezTo>
                    <a:cubicBezTo>
                      <a:pt x="2285444" y="2332408"/>
                      <a:pt x="1644121" y="2659208"/>
                      <a:pt x="1024369" y="2500116"/>
                    </a:cubicBezTo>
                    <a:cubicBezTo>
                      <a:pt x="404618" y="2341024"/>
                      <a:pt x="0" y="1745727"/>
                      <a:pt x="80146" y="1110921"/>
                    </a:cubicBezTo>
                    <a:cubicBezTo>
                      <a:pt x="160293" y="476115"/>
                      <a:pt x="700172" y="64"/>
                      <a:pt x="1340017" y="0"/>
                    </a:cubicBezTo>
                    <a:lnTo>
                      <a:pt x="1340081" y="635000"/>
                    </a:lnTo>
                    <a:cubicBezTo>
                      <a:pt x="1020158" y="635032"/>
                      <a:pt x="750218" y="873058"/>
                      <a:pt x="710145" y="1190461"/>
                    </a:cubicBezTo>
                    <a:cubicBezTo>
                      <a:pt x="670072" y="1507864"/>
                      <a:pt x="872381" y="1805512"/>
                      <a:pt x="1182257" y="1885058"/>
                    </a:cubicBezTo>
                    <a:cubicBezTo>
                      <a:pt x="1492132" y="1964604"/>
                      <a:pt x="1812794" y="1801204"/>
                      <a:pt x="1930558" y="1503744"/>
                    </a:cubicBezTo>
                    <a:cubicBezTo>
                      <a:pt x="2048322" y="1206285"/>
                      <a:pt x="1926408" y="867669"/>
                      <a:pt x="1646058" y="713545"/>
                    </a:cubicBezTo>
                    <a:close/>
                  </a:path>
                </a:pathLst>
              </a:custGeom>
              <a:solidFill>
                <a:srgbClr val="9A6DB1"/>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
              <p:cNvSpPr/>
              <p:nvPr/>
            </p:nvSpPr>
            <p:spPr>
              <a:xfrm>
                <a:off x="1270000" y="0"/>
                <a:ext cx="127" cy="635000"/>
              </a:xfrm>
              <a:custGeom>
                <a:avLst/>
                <a:gdLst/>
                <a:ahLst/>
                <a:cxnLst/>
                <a:rect l="l" t="t" r="r" b="b"/>
                <a:pathLst>
                  <a:path w="127" h="635000" extrusionOk="0">
                    <a:moveTo>
                      <a:pt x="0" y="0"/>
                    </a:moveTo>
                    <a:cubicBezTo>
                      <a:pt x="42" y="0"/>
                      <a:pt x="85" y="0"/>
                      <a:pt x="127" y="0"/>
                    </a:cubicBezTo>
                    <a:lnTo>
                      <a:pt x="63" y="635000"/>
                    </a:lnTo>
                    <a:cubicBezTo>
                      <a:pt x="42" y="635000"/>
                      <a:pt x="21" y="635000"/>
                      <a:pt x="0" y="635000"/>
                    </a:cubicBezTo>
                    <a:close/>
                  </a:path>
                </a:pathLst>
              </a:custGeom>
              <a:solidFill>
                <a:srgbClr val="8DA3E0"/>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17" name="Google Shape;117;p3"/>
          <p:cNvPicPr preferRelativeResize="0"/>
          <p:nvPr/>
        </p:nvPicPr>
        <p:blipFill rotWithShape="1">
          <a:blip r:embed="rId3">
            <a:alphaModFix/>
          </a:blip>
          <a:srcRect/>
          <a:stretch/>
        </p:blipFill>
        <p:spPr>
          <a:xfrm>
            <a:off x="7419138" y="1877484"/>
            <a:ext cx="1210511" cy="2920094"/>
          </a:xfrm>
          <a:prstGeom prst="rect">
            <a:avLst/>
          </a:prstGeom>
          <a:noFill/>
          <a:ln>
            <a:noFill/>
          </a:ln>
        </p:spPr>
      </p:pic>
      <p:sp>
        <p:nvSpPr>
          <p:cNvPr id="118" name="Google Shape;118;p3"/>
          <p:cNvSpPr txBox="1"/>
          <p:nvPr/>
        </p:nvSpPr>
        <p:spPr>
          <a:xfrm>
            <a:off x="0" y="4968875"/>
            <a:ext cx="1948200" cy="1746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en" sz="1000" b="0" i="0" u="none" strike="noStrike" cap="none">
                <a:solidFill>
                  <a:srgbClr val="000000"/>
                </a:solidFill>
                <a:latin typeface="Open Sans Light"/>
                <a:ea typeface="Open Sans Light"/>
                <a:cs typeface="Open Sans Light"/>
                <a:sym typeface="Open Sans Light"/>
              </a:rPr>
              <a:t>Source: UN Women</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1"/>
          <p:cNvSpPr/>
          <p:nvPr/>
        </p:nvSpPr>
        <p:spPr>
          <a:xfrm>
            <a:off x="276150" y="292850"/>
            <a:ext cx="8591700" cy="3844500"/>
          </a:xfrm>
          <a:prstGeom prst="roundRect">
            <a:avLst>
              <a:gd name="adj" fmla="val 1170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6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4000" b="0">
                <a:latin typeface="Arial"/>
                <a:ea typeface="Arial"/>
                <a:cs typeface="Arial"/>
                <a:sym typeface="Arial"/>
              </a:rPr>
              <a:t>Conflict</a:t>
            </a:r>
            <a:endParaRPr sz="4000" b="0">
              <a:latin typeface="Arial"/>
              <a:ea typeface="Arial"/>
              <a:cs typeface="Arial"/>
              <a:sym typeface="Arial"/>
            </a:endParaRPr>
          </a:p>
        </p:txBody>
      </p:sp>
      <p:sp>
        <p:nvSpPr>
          <p:cNvPr id="125" name="Google Shape;125;p61"/>
          <p:cNvSpPr txBox="1">
            <a:spLocks noGrp="1"/>
          </p:cNvSpPr>
          <p:nvPr>
            <p:ph type="body" idx="1"/>
          </p:nvPr>
        </p:nvSpPr>
        <p:spPr>
          <a:xfrm>
            <a:off x="561325" y="1376125"/>
            <a:ext cx="8084700" cy="3192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Im Jahr 2000 erkannte die Resolution 1325 des UN-Sicherheitsrates zum ersten Mal die unterschiedlichen Folgen des Krieges für Frauen an und betonte die Notwendigkeit, Frauen zur Teilnahme an Verhandlungen auf Länderebene zu ermutigen. </a:t>
            </a:r>
            <a:endParaRPr/>
          </a:p>
          <a:p>
            <a:pPr marL="0" lvl="0" indent="0" algn="l" rtl="0">
              <a:lnSpc>
                <a:spcPct val="115000"/>
              </a:lnSpc>
              <a:spcBef>
                <a:spcPts val="0"/>
              </a:spcBef>
              <a:spcAft>
                <a:spcPts val="0"/>
              </a:spcAft>
              <a:buSzPts val="1800"/>
              <a:buNone/>
            </a:pPr>
            <a:endParaRPr>
              <a:solidFill>
                <a:srgbClr val="000000"/>
              </a:solidFill>
              <a:latin typeface="Arial"/>
              <a:ea typeface="Arial"/>
              <a:cs typeface="Arial"/>
              <a:sym typeface="Arial"/>
            </a:endParaRPr>
          </a:p>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Allerdings waren zwischen 1992 und 2017 nur 8% der Teilnehmerinnen des Prozesses Frauen.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4"/>
          <p:cNvSpPr/>
          <p:nvPr/>
        </p:nvSpPr>
        <p:spPr>
          <a:xfrm>
            <a:off x="375750" y="345922"/>
            <a:ext cx="8392500" cy="4368953"/>
          </a:xfrm>
          <a:prstGeom prst="roundRect">
            <a:avLst>
              <a:gd name="adj" fmla="val 1192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64"/>
          <p:cNvSpPr txBox="1"/>
          <p:nvPr/>
        </p:nvSpPr>
        <p:spPr>
          <a:xfrm>
            <a:off x="514350" y="428625"/>
            <a:ext cx="2228850" cy="771525"/>
          </a:xfrm>
          <a:prstGeom prst="rect">
            <a:avLst/>
          </a:prstGeom>
          <a:noFill/>
          <a:ln>
            <a:noFill/>
          </a:ln>
        </p:spPr>
        <p:txBody>
          <a:bodyPr spcFirstLastPara="1" wrap="square" lIns="0" tIns="0" rIns="0" bIns="0" anchor="t" anchorCtr="0">
            <a:noAutofit/>
          </a:bodyPr>
          <a:lstStyle/>
          <a:p>
            <a:pPr marL="0" marR="0" lvl="0" indent="0" algn="l" rtl="0">
              <a:lnSpc>
                <a:spcPct val="139988"/>
              </a:lnSpc>
              <a:spcBef>
                <a:spcPts val="0"/>
              </a:spcBef>
              <a:spcAft>
                <a:spcPts val="0"/>
              </a:spcAft>
              <a:buClr>
                <a:srgbClr val="000000"/>
              </a:buClr>
              <a:buSzPts val="4500"/>
              <a:buFont typeface="Arial"/>
              <a:buNone/>
            </a:pPr>
            <a:r>
              <a:rPr lang="en" sz="4500" b="0" i="0" u="none" strike="noStrike" cap="none">
                <a:solidFill>
                  <a:srgbClr val="000000"/>
                </a:solidFill>
                <a:latin typeface="Arial"/>
                <a:ea typeface="Arial"/>
                <a:cs typeface="Arial"/>
                <a:sym typeface="Arial"/>
              </a:rPr>
              <a:t>Wages</a:t>
            </a:r>
            <a:endParaRPr sz="700" b="0" i="0" u="none" strike="noStrike" cap="none">
              <a:solidFill>
                <a:srgbClr val="000000"/>
              </a:solidFill>
              <a:latin typeface="Arial"/>
              <a:ea typeface="Arial"/>
              <a:cs typeface="Arial"/>
              <a:sym typeface="Arial"/>
            </a:endParaRPr>
          </a:p>
        </p:txBody>
      </p:sp>
      <p:sp>
        <p:nvSpPr>
          <p:cNvPr id="132" name="Google Shape;132;p64"/>
          <p:cNvSpPr txBox="1"/>
          <p:nvPr/>
        </p:nvSpPr>
        <p:spPr>
          <a:xfrm>
            <a:off x="4848691" y="2813655"/>
            <a:ext cx="2305257" cy="523875"/>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And globally, women earn 23% less than men</a:t>
            </a:r>
            <a:endParaRPr sz="700" b="0" i="0" u="none" strike="noStrike" cap="none">
              <a:solidFill>
                <a:srgbClr val="000000"/>
              </a:solidFill>
              <a:latin typeface="Arial"/>
              <a:ea typeface="Arial"/>
              <a:cs typeface="Arial"/>
              <a:sym typeface="Arial"/>
            </a:endParaRPr>
          </a:p>
        </p:txBody>
      </p:sp>
      <p:sp>
        <p:nvSpPr>
          <p:cNvPr id="133" name="Google Shape;133;p64"/>
          <p:cNvSpPr txBox="1"/>
          <p:nvPr/>
        </p:nvSpPr>
        <p:spPr>
          <a:xfrm>
            <a:off x="1125345" y="1387792"/>
            <a:ext cx="3446655" cy="1057275"/>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Around 49% of the world's working age women are in the labour force, compared to over 75% or working age men</a:t>
            </a:r>
            <a:endParaRPr sz="700" b="0" i="0" u="none" strike="noStrike" cap="none">
              <a:solidFill>
                <a:srgbClr val="000000"/>
              </a:solidFill>
              <a:latin typeface="Arial"/>
              <a:ea typeface="Arial"/>
              <a:cs typeface="Arial"/>
              <a:sym typeface="Arial"/>
            </a:endParaRPr>
          </a:p>
        </p:txBody>
      </p:sp>
      <p:pic>
        <p:nvPicPr>
          <p:cNvPr id="134" name="Google Shape;134;p64"/>
          <p:cNvPicPr preferRelativeResize="0"/>
          <p:nvPr/>
        </p:nvPicPr>
        <p:blipFill rotWithShape="1">
          <a:blip r:embed="rId3">
            <a:alphaModFix/>
          </a:blip>
          <a:srcRect/>
          <a:stretch/>
        </p:blipFill>
        <p:spPr>
          <a:xfrm>
            <a:off x="7530633" y="1877484"/>
            <a:ext cx="1099017" cy="2920094"/>
          </a:xfrm>
          <a:prstGeom prst="rect">
            <a:avLst/>
          </a:prstGeom>
          <a:noFill/>
          <a:ln>
            <a:noFill/>
          </a:ln>
        </p:spPr>
      </p:pic>
      <p:sp>
        <p:nvSpPr>
          <p:cNvPr id="135" name="Google Shape;135;p64"/>
          <p:cNvSpPr txBox="1"/>
          <p:nvPr/>
        </p:nvSpPr>
        <p:spPr>
          <a:xfrm>
            <a:off x="-12876" y="4968875"/>
            <a:ext cx="1881900" cy="1746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en" sz="1000" b="0" i="0" u="none" strike="noStrike" cap="none">
                <a:solidFill>
                  <a:srgbClr val="000000"/>
                </a:solidFill>
                <a:latin typeface="Open Sans Light"/>
                <a:ea typeface="Open Sans Light"/>
                <a:cs typeface="Open Sans Light"/>
                <a:sym typeface="Open Sans Light"/>
              </a:rPr>
              <a:t>Source: UN Women</a:t>
            </a:r>
            <a:endParaRPr sz="700" b="0" i="0" u="none" strike="noStrike" cap="none">
              <a:solidFill>
                <a:srgbClr val="000000"/>
              </a:solidFill>
              <a:latin typeface="Arial"/>
              <a:ea typeface="Arial"/>
              <a:cs typeface="Arial"/>
              <a:sym typeface="Arial"/>
            </a:endParaRPr>
          </a:p>
        </p:txBody>
      </p:sp>
      <p:grpSp>
        <p:nvGrpSpPr>
          <p:cNvPr id="136" name="Google Shape;136;p64"/>
          <p:cNvGrpSpPr/>
          <p:nvPr/>
        </p:nvGrpSpPr>
        <p:grpSpPr>
          <a:xfrm>
            <a:off x="514350" y="2842230"/>
            <a:ext cx="3822415" cy="1786920"/>
            <a:chOff x="0" y="0"/>
            <a:chExt cx="10193107" cy="4765120"/>
          </a:xfrm>
        </p:grpSpPr>
        <p:sp>
          <p:nvSpPr>
            <p:cNvPr id="137" name="Google Shape;137;p64"/>
            <p:cNvSpPr/>
            <p:nvPr/>
          </p:nvSpPr>
          <p:spPr>
            <a:xfrm>
              <a:off x="164493" y="0"/>
              <a:ext cx="9756004" cy="4403635"/>
            </a:xfrm>
            <a:custGeom>
              <a:avLst/>
              <a:gdLst/>
              <a:ahLst/>
              <a:cxnLst/>
              <a:rect l="l" t="t" r="r" b="b"/>
              <a:pathLst>
                <a:path w="18371751" h="8292584" extrusionOk="0">
                  <a:moveTo>
                    <a:pt x="0" y="0"/>
                  </a:moveTo>
                  <a:lnTo>
                    <a:pt x="12700" y="0"/>
                  </a:lnTo>
                  <a:lnTo>
                    <a:pt x="12700" y="8292584"/>
                  </a:lnTo>
                  <a:lnTo>
                    <a:pt x="0" y="8292584"/>
                  </a:lnTo>
                  <a:close/>
                  <a:moveTo>
                    <a:pt x="4589763" y="0"/>
                  </a:moveTo>
                  <a:lnTo>
                    <a:pt x="4602463" y="0"/>
                  </a:lnTo>
                  <a:lnTo>
                    <a:pt x="4602463" y="8292584"/>
                  </a:lnTo>
                  <a:lnTo>
                    <a:pt x="4589763" y="8292584"/>
                  </a:lnTo>
                  <a:close/>
                  <a:moveTo>
                    <a:pt x="9179526" y="0"/>
                  </a:moveTo>
                  <a:lnTo>
                    <a:pt x="9192226" y="0"/>
                  </a:lnTo>
                  <a:lnTo>
                    <a:pt x="9192226" y="8292584"/>
                  </a:lnTo>
                  <a:lnTo>
                    <a:pt x="9179526" y="8292584"/>
                  </a:lnTo>
                  <a:close/>
                  <a:moveTo>
                    <a:pt x="13769288" y="0"/>
                  </a:moveTo>
                  <a:lnTo>
                    <a:pt x="13781988" y="0"/>
                  </a:lnTo>
                  <a:lnTo>
                    <a:pt x="13781988" y="8292584"/>
                  </a:lnTo>
                  <a:lnTo>
                    <a:pt x="13769288" y="8292584"/>
                  </a:lnTo>
                  <a:close/>
                  <a:moveTo>
                    <a:pt x="18359051" y="0"/>
                  </a:moveTo>
                  <a:lnTo>
                    <a:pt x="18371751" y="0"/>
                  </a:lnTo>
                  <a:lnTo>
                    <a:pt x="18371751" y="8292584"/>
                  </a:lnTo>
                  <a:lnTo>
                    <a:pt x="18359051" y="8292584"/>
                  </a:lnTo>
                  <a:close/>
                </a:path>
              </a:pathLst>
            </a:custGeom>
            <a:solidFill>
              <a:srgbClr val="000000">
                <a:alpha val="23921"/>
              </a:srgbClr>
            </a:solidFill>
            <a:ln>
              <a:noFill/>
            </a:ln>
          </p:spPr>
        </p:sp>
        <p:sp>
          <p:nvSpPr>
            <p:cNvPr id="138" name="Google Shape;138;p64"/>
            <p:cNvSpPr txBox="1"/>
            <p:nvPr/>
          </p:nvSpPr>
          <p:spPr>
            <a:xfrm>
              <a:off x="11908" y="4473441"/>
              <a:ext cx="311915" cy="291679"/>
            </a:xfrm>
            <a:prstGeom prst="rect">
              <a:avLst/>
            </a:prstGeom>
            <a:noFill/>
            <a:ln>
              <a:noFill/>
            </a:ln>
          </p:spPr>
          <p:txBody>
            <a:bodyPr spcFirstLastPara="1" wrap="square" lIns="0" tIns="0" rIns="0" bIns="0" anchor="t" anchorCtr="0">
              <a:noAutofit/>
            </a:bodyPr>
            <a:lstStyle/>
            <a:p>
              <a:pPr marL="0" marR="0" lvl="0" indent="0" algn="ctr" rtl="0">
                <a:lnSpc>
                  <a:spcPct val="140031"/>
                </a:lnSpc>
                <a:spcBef>
                  <a:spcPts val="0"/>
                </a:spcBef>
                <a:spcAft>
                  <a:spcPts val="0"/>
                </a:spcAft>
                <a:buClr>
                  <a:srgbClr val="000000"/>
                </a:buClr>
                <a:buSzPts val="600"/>
                <a:buFont typeface="Arial"/>
                <a:buNone/>
              </a:pPr>
              <a:r>
                <a:rPr lang="en" sz="600" b="0" i="0" u="none" strike="noStrike" cap="none">
                  <a:solidFill>
                    <a:srgbClr val="000000"/>
                  </a:solidFill>
                  <a:latin typeface="Arimo"/>
                  <a:ea typeface="Arimo"/>
                  <a:cs typeface="Arimo"/>
                  <a:sym typeface="Arimo"/>
                </a:rPr>
                <a:t>0%</a:t>
              </a:r>
              <a:endParaRPr sz="700" b="0" i="0" u="none" strike="noStrike" cap="none">
                <a:solidFill>
                  <a:srgbClr val="000000"/>
                </a:solidFill>
                <a:latin typeface="Arial"/>
                <a:ea typeface="Arial"/>
                <a:cs typeface="Arial"/>
                <a:sym typeface="Arial"/>
              </a:endParaRPr>
            </a:p>
          </p:txBody>
        </p:sp>
        <p:sp>
          <p:nvSpPr>
            <p:cNvPr id="139" name="Google Shape;139;p64"/>
            <p:cNvSpPr txBox="1"/>
            <p:nvPr/>
          </p:nvSpPr>
          <p:spPr>
            <a:xfrm>
              <a:off x="2389210" y="4473441"/>
              <a:ext cx="431940" cy="291679"/>
            </a:xfrm>
            <a:prstGeom prst="rect">
              <a:avLst/>
            </a:prstGeom>
            <a:noFill/>
            <a:ln>
              <a:noFill/>
            </a:ln>
          </p:spPr>
          <p:txBody>
            <a:bodyPr spcFirstLastPara="1" wrap="square" lIns="0" tIns="0" rIns="0" bIns="0" anchor="t" anchorCtr="0">
              <a:noAutofit/>
            </a:bodyPr>
            <a:lstStyle/>
            <a:p>
              <a:pPr marL="0" marR="0" lvl="0" indent="0" algn="ctr" rtl="0">
                <a:lnSpc>
                  <a:spcPct val="140031"/>
                </a:lnSpc>
                <a:spcBef>
                  <a:spcPts val="0"/>
                </a:spcBef>
                <a:spcAft>
                  <a:spcPts val="0"/>
                </a:spcAft>
                <a:buClr>
                  <a:srgbClr val="000000"/>
                </a:buClr>
                <a:buSzPts val="600"/>
                <a:buFont typeface="Arial"/>
                <a:buNone/>
              </a:pPr>
              <a:r>
                <a:rPr lang="en" sz="600" b="0" i="0" u="none" strike="noStrike" cap="none">
                  <a:solidFill>
                    <a:srgbClr val="000000"/>
                  </a:solidFill>
                  <a:latin typeface="Arimo"/>
                  <a:ea typeface="Arimo"/>
                  <a:cs typeface="Arimo"/>
                  <a:sym typeface="Arimo"/>
                </a:rPr>
                <a:t>25%</a:t>
              </a:r>
              <a:endParaRPr sz="700" b="0" i="0" u="none" strike="noStrike" cap="none">
                <a:solidFill>
                  <a:srgbClr val="000000"/>
                </a:solidFill>
                <a:latin typeface="Arial"/>
                <a:ea typeface="Arial"/>
                <a:cs typeface="Arial"/>
                <a:sym typeface="Arial"/>
              </a:endParaRPr>
            </a:p>
          </p:txBody>
        </p:sp>
        <p:sp>
          <p:nvSpPr>
            <p:cNvPr id="140" name="Google Shape;140;p64"/>
            <p:cNvSpPr txBox="1"/>
            <p:nvPr/>
          </p:nvSpPr>
          <p:spPr>
            <a:xfrm>
              <a:off x="4826525" y="4473441"/>
              <a:ext cx="431940" cy="291679"/>
            </a:xfrm>
            <a:prstGeom prst="rect">
              <a:avLst/>
            </a:prstGeom>
            <a:noFill/>
            <a:ln>
              <a:noFill/>
            </a:ln>
          </p:spPr>
          <p:txBody>
            <a:bodyPr spcFirstLastPara="1" wrap="square" lIns="0" tIns="0" rIns="0" bIns="0" anchor="t" anchorCtr="0">
              <a:noAutofit/>
            </a:bodyPr>
            <a:lstStyle/>
            <a:p>
              <a:pPr marL="0" marR="0" lvl="0" indent="0" algn="ctr" rtl="0">
                <a:lnSpc>
                  <a:spcPct val="140031"/>
                </a:lnSpc>
                <a:spcBef>
                  <a:spcPts val="0"/>
                </a:spcBef>
                <a:spcAft>
                  <a:spcPts val="0"/>
                </a:spcAft>
                <a:buClr>
                  <a:srgbClr val="000000"/>
                </a:buClr>
                <a:buSzPts val="600"/>
                <a:buFont typeface="Arial"/>
                <a:buNone/>
              </a:pPr>
              <a:r>
                <a:rPr lang="en" sz="600" b="0" i="0" u="none" strike="noStrike" cap="none">
                  <a:solidFill>
                    <a:srgbClr val="000000"/>
                  </a:solidFill>
                  <a:latin typeface="Arimo"/>
                  <a:ea typeface="Arimo"/>
                  <a:cs typeface="Arimo"/>
                  <a:sym typeface="Arimo"/>
                </a:rPr>
                <a:t>50%</a:t>
              </a:r>
              <a:endParaRPr sz="700" b="0" i="0" u="none" strike="noStrike" cap="none">
                <a:solidFill>
                  <a:srgbClr val="000000"/>
                </a:solidFill>
                <a:latin typeface="Arial"/>
                <a:ea typeface="Arial"/>
                <a:cs typeface="Arial"/>
                <a:sym typeface="Arial"/>
              </a:endParaRPr>
            </a:p>
          </p:txBody>
        </p:sp>
        <p:sp>
          <p:nvSpPr>
            <p:cNvPr id="141" name="Google Shape;141;p64"/>
            <p:cNvSpPr txBox="1"/>
            <p:nvPr/>
          </p:nvSpPr>
          <p:spPr>
            <a:xfrm>
              <a:off x="7263840" y="4473441"/>
              <a:ext cx="431940" cy="291679"/>
            </a:xfrm>
            <a:prstGeom prst="rect">
              <a:avLst/>
            </a:prstGeom>
            <a:noFill/>
            <a:ln>
              <a:noFill/>
            </a:ln>
          </p:spPr>
          <p:txBody>
            <a:bodyPr spcFirstLastPara="1" wrap="square" lIns="0" tIns="0" rIns="0" bIns="0" anchor="t" anchorCtr="0">
              <a:noAutofit/>
            </a:bodyPr>
            <a:lstStyle/>
            <a:p>
              <a:pPr marL="0" marR="0" lvl="0" indent="0" algn="ctr" rtl="0">
                <a:lnSpc>
                  <a:spcPct val="140031"/>
                </a:lnSpc>
                <a:spcBef>
                  <a:spcPts val="0"/>
                </a:spcBef>
                <a:spcAft>
                  <a:spcPts val="0"/>
                </a:spcAft>
                <a:buClr>
                  <a:srgbClr val="000000"/>
                </a:buClr>
                <a:buSzPts val="600"/>
                <a:buFont typeface="Arial"/>
                <a:buNone/>
              </a:pPr>
              <a:r>
                <a:rPr lang="en" sz="600" b="0" i="0" u="none" strike="noStrike" cap="none">
                  <a:solidFill>
                    <a:srgbClr val="000000"/>
                  </a:solidFill>
                  <a:latin typeface="Arimo"/>
                  <a:ea typeface="Arimo"/>
                  <a:cs typeface="Arimo"/>
                  <a:sym typeface="Arimo"/>
                </a:rPr>
                <a:t>75%</a:t>
              </a:r>
              <a:endParaRPr sz="700" b="0" i="0" u="none" strike="noStrike" cap="none">
                <a:solidFill>
                  <a:srgbClr val="000000"/>
                </a:solidFill>
                <a:latin typeface="Arial"/>
                <a:ea typeface="Arial"/>
                <a:cs typeface="Arial"/>
                <a:sym typeface="Arial"/>
              </a:endParaRPr>
            </a:p>
          </p:txBody>
        </p:sp>
        <p:sp>
          <p:nvSpPr>
            <p:cNvPr id="142" name="Google Shape;142;p64"/>
            <p:cNvSpPr txBox="1"/>
            <p:nvPr/>
          </p:nvSpPr>
          <p:spPr>
            <a:xfrm>
              <a:off x="9641143" y="4473441"/>
              <a:ext cx="551964" cy="291679"/>
            </a:xfrm>
            <a:prstGeom prst="rect">
              <a:avLst/>
            </a:prstGeom>
            <a:noFill/>
            <a:ln>
              <a:noFill/>
            </a:ln>
          </p:spPr>
          <p:txBody>
            <a:bodyPr spcFirstLastPara="1" wrap="square" lIns="0" tIns="0" rIns="0" bIns="0" anchor="t" anchorCtr="0">
              <a:noAutofit/>
            </a:bodyPr>
            <a:lstStyle/>
            <a:p>
              <a:pPr marL="0" marR="0" lvl="0" indent="0" algn="ctr" rtl="0">
                <a:lnSpc>
                  <a:spcPct val="140031"/>
                </a:lnSpc>
                <a:spcBef>
                  <a:spcPts val="0"/>
                </a:spcBef>
                <a:spcAft>
                  <a:spcPts val="0"/>
                </a:spcAft>
                <a:buClr>
                  <a:srgbClr val="000000"/>
                </a:buClr>
                <a:buSzPts val="600"/>
                <a:buFont typeface="Arial"/>
                <a:buNone/>
              </a:pPr>
              <a:r>
                <a:rPr lang="en" sz="600" b="0" i="0" u="none" strike="noStrike" cap="none">
                  <a:solidFill>
                    <a:srgbClr val="000000"/>
                  </a:solidFill>
                  <a:latin typeface="Arimo"/>
                  <a:ea typeface="Arimo"/>
                  <a:cs typeface="Arimo"/>
                  <a:sym typeface="Arimo"/>
                </a:rPr>
                <a:t>100%</a:t>
              </a:r>
              <a:endParaRPr sz="700" b="0" i="0" u="none" strike="noStrike" cap="none">
                <a:solidFill>
                  <a:srgbClr val="000000"/>
                </a:solidFill>
                <a:latin typeface="Arial"/>
                <a:ea typeface="Arial"/>
                <a:cs typeface="Arial"/>
                <a:sym typeface="Arial"/>
              </a:endParaRPr>
            </a:p>
          </p:txBody>
        </p:sp>
        <p:sp>
          <p:nvSpPr>
            <p:cNvPr id="143" name="Google Shape;143;p64"/>
            <p:cNvSpPr txBox="1"/>
            <p:nvPr/>
          </p:nvSpPr>
          <p:spPr>
            <a:xfrm>
              <a:off x="0" y="825928"/>
              <a:ext cx="59959" cy="291679"/>
            </a:xfrm>
            <a:prstGeom prst="rect">
              <a:avLst/>
            </a:prstGeom>
            <a:noFill/>
            <a:ln>
              <a:noFill/>
            </a:ln>
          </p:spPr>
          <p:txBody>
            <a:bodyPr spcFirstLastPara="1" wrap="square" lIns="0" tIns="0" rIns="0" bIns="0" anchor="t" anchorCtr="0">
              <a:noAutofit/>
            </a:bodyPr>
            <a:lstStyle/>
            <a:p>
              <a:pPr marL="0" marR="0" lvl="0" indent="0" algn="r" rtl="0">
                <a:lnSpc>
                  <a:spcPct val="140031"/>
                </a:lnSpc>
                <a:spcBef>
                  <a:spcPts val="0"/>
                </a:spcBef>
                <a:spcAft>
                  <a:spcPts val="0"/>
                </a:spcAft>
                <a:buClr>
                  <a:srgbClr val="000000"/>
                </a:buClr>
                <a:buSzPts val="600"/>
                <a:buFont typeface="Arial"/>
                <a:buNone/>
              </a:pPr>
              <a:r>
                <a:rPr lang="en" sz="600" b="0" i="0" u="none" strike="noStrike" cap="none">
                  <a:solidFill>
                    <a:srgbClr val="000000"/>
                  </a:solidFill>
                  <a:latin typeface="Arimo"/>
                  <a:ea typeface="Arimo"/>
                  <a:cs typeface="Arimo"/>
                  <a:sym typeface="Arimo"/>
                </a:rPr>
                <a:t> </a:t>
              </a:r>
              <a:endParaRPr sz="700" b="0" i="0" u="none" strike="noStrike" cap="none">
                <a:solidFill>
                  <a:srgbClr val="000000"/>
                </a:solidFill>
                <a:latin typeface="Arial"/>
                <a:ea typeface="Arial"/>
                <a:cs typeface="Arial"/>
                <a:sym typeface="Arial"/>
              </a:endParaRPr>
            </a:p>
          </p:txBody>
        </p:sp>
        <p:sp>
          <p:nvSpPr>
            <p:cNvPr id="144" name="Google Shape;144;p64"/>
            <p:cNvSpPr txBox="1"/>
            <p:nvPr/>
          </p:nvSpPr>
          <p:spPr>
            <a:xfrm>
              <a:off x="0" y="3247927"/>
              <a:ext cx="59959" cy="291679"/>
            </a:xfrm>
            <a:prstGeom prst="rect">
              <a:avLst/>
            </a:prstGeom>
            <a:noFill/>
            <a:ln>
              <a:noFill/>
            </a:ln>
          </p:spPr>
          <p:txBody>
            <a:bodyPr spcFirstLastPara="1" wrap="square" lIns="0" tIns="0" rIns="0" bIns="0" anchor="t" anchorCtr="0">
              <a:noAutofit/>
            </a:bodyPr>
            <a:lstStyle/>
            <a:p>
              <a:pPr marL="0" marR="0" lvl="0" indent="0" algn="r" rtl="0">
                <a:lnSpc>
                  <a:spcPct val="140031"/>
                </a:lnSpc>
                <a:spcBef>
                  <a:spcPts val="0"/>
                </a:spcBef>
                <a:spcAft>
                  <a:spcPts val="0"/>
                </a:spcAft>
                <a:buClr>
                  <a:srgbClr val="000000"/>
                </a:buClr>
                <a:buSzPts val="600"/>
                <a:buFont typeface="Arial"/>
                <a:buNone/>
              </a:pPr>
              <a:r>
                <a:rPr lang="en" sz="600" b="0" i="0" u="none" strike="noStrike" cap="none">
                  <a:solidFill>
                    <a:srgbClr val="000000"/>
                  </a:solidFill>
                  <a:latin typeface="Arimo"/>
                  <a:ea typeface="Arimo"/>
                  <a:cs typeface="Arimo"/>
                  <a:sym typeface="Arimo"/>
                </a:rPr>
                <a:t> </a:t>
              </a:r>
              <a:endParaRPr sz="700" b="0" i="0" u="none" strike="noStrike" cap="none">
                <a:solidFill>
                  <a:srgbClr val="000000"/>
                </a:solidFill>
                <a:latin typeface="Arial"/>
                <a:ea typeface="Arial"/>
                <a:cs typeface="Arial"/>
                <a:sym typeface="Arial"/>
              </a:endParaRPr>
            </a:p>
          </p:txBody>
        </p:sp>
        <p:grpSp>
          <p:nvGrpSpPr>
            <p:cNvPr id="145" name="Google Shape;145;p64"/>
            <p:cNvGrpSpPr/>
            <p:nvPr/>
          </p:nvGrpSpPr>
          <p:grpSpPr>
            <a:xfrm>
              <a:off x="167865" y="0"/>
              <a:ext cx="9752632" cy="4403635"/>
              <a:chOff x="0" y="0"/>
              <a:chExt cx="18365401" cy="8292584"/>
            </a:xfrm>
          </p:grpSpPr>
          <p:sp>
            <p:nvSpPr>
              <p:cNvPr id="146" name="Google Shape;146;p64"/>
              <p:cNvSpPr/>
              <p:nvPr/>
            </p:nvSpPr>
            <p:spPr>
              <a:xfrm>
                <a:off x="0" y="0"/>
                <a:ext cx="14142819" cy="3731663"/>
              </a:xfrm>
              <a:custGeom>
                <a:avLst/>
                <a:gdLst/>
                <a:ahLst/>
                <a:cxnLst/>
                <a:rect l="l" t="t" r="r" b="b"/>
                <a:pathLst>
                  <a:path w="14142819" h="3731663" extrusionOk="0">
                    <a:moveTo>
                      <a:pt x="0" y="0"/>
                    </a:moveTo>
                    <a:lnTo>
                      <a:pt x="13844287" y="0"/>
                    </a:lnTo>
                    <a:cubicBezTo>
                      <a:pt x="14009162" y="0"/>
                      <a:pt x="14142819" y="133658"/>
                      <a:pt x="14142819" y="298533"/>
                    </a:cubicBezTo>
                    <a:lnTo>
                      <a:pt x="14142819" y="3433130"/>
                    </a:lnTo>
                    <a:cubicBezTo>
                      <a:pt x="14142819" y="3598004"/>
                      <a:pt x="14009162" y="3731662"/>
                      <a:pt x="13844287" y="3731663"/>
                    </a:cubicBezTo>
                    <a:lnTo>
                      <a:pt x="0" y="3731663"/>
                    </a:lnTo>
                    <a:close/>
                  </a:path>
                </a:pathLst>
              </a:custGeom>
              <a:solidFill>
                <a:srgbClr val="436EBE"/>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64"/>
              <p:cNvSpPr/>
              <p:nvPr/>
            </p:nvSpPr>
            <p:spPr>
              <a:xfrm>
                <a:off x="0" y="4560921"/>
                <a:ext cx="18365401" cy="3731663"/>
              </a:xfrm>
              <a:custGeom>
                <a:avLst/>
                <a:gdLst/>
                <a:ahLst/>
                <a:cxnLst/>
                <a:rect l="l" t="t" r="r" b="b"/>
                <a:pathLst>
                  <a:path w="18365401" h="3731663" extrusionOk="0">
                    <a:moveTo>
                      <a:pt x="0" y="0"/>
                    </a:moveTo>
                    <a:lnTo>
                      <a:pt x="18066868" y="0"/>
                    </a:lnTo>
                    <a:cubicBezTo>
                      <a:pt x="18146044" y="0"/>
                      <a:pt x="18221978" y="31453"/>
                      <a:pt x="18277963" y="87438"/>
                    </a:cubicBezTo>
                    <a:cubicBezTo>
                      <a:pt x="18333949" y="143424"/>
                      <a:pt x="18365401" y="219357"/>
                      <a:pt x="18365401" y="298533"/>
                    </a:cubicBezTo>
                    <a:lnTo>
                      <a:pt x="18365401" y="3433130"/>
                    </a:lnTo>
                    <a:cubicBezTo>
                      <a:pt x="18365401" y="3512306"/>
                      <a:pt x="18333949" y="3588239"/>
                      <a:pt x="18277963" y="3644225"/>
                    </a:cubicBezTo>
                    <a:cubicBezTo>
                      <a:pt x="18221978" y="3700210"/>
                      <a:pt x="18146044" y="3731663"/>
                      <a:pt x="18066868" y="3731663"/>
                    </a:cubicBezTo>
                    <a:lnTo>
                      <a:pt x="0" y="3731663"/>
                    </a:lnTo>
                    <a:close/>
                  </a:path>
                </a:pathLst>
              </a:custGeom>
              <a:solidFill>
                <a:srgbClr val="436EBE"/>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1397</Words>
  <Application>Microsoft Office PowerPoint</Application>
  <PresentationFormat>On-screen Show (16:9)</PresentationFormat>
  <Paragraphs>193</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Open Sans Light</vt:lpstr>
      <vt:lpstr>Amatic SC</vt:lpstr>
      <vt:lpstr>Open Sans</vt:lpstr>
      <vt:lpstr>Arial</vt:lpstr>
      <vt:lpstr>Calibri</vt:lpstr>
      <vt:lpstr>Arimo</vt:lpstr>
      <vt:lpstr>Source Code Pro</vt:lpstr>
      <vt:lpstr>Beach Day</vt:lpstr>
      <vt:lpstr>PowerPoint Presentation</vt:lpstr>
      <vt:lpstr>PowerPoint Presentation</vt:lpstr>
      <vt:lpstr>PowerPoint Presentation</vt:lpstr>
      <vt:lpstr>Gruppenarbeit- Fehlende Gleichberechtigung von Männern und Frauen</vt:lpstr>
      <vt:lpstr>PowerPoint Presentation</vt:lpstr>
      <vt:lpstr>Politik</vt:lpstr>
      <vt:lpstr>PowerPoint Presentation</vt:lpstr>
      <vt:lpstr>Conflict</vt:lpstr>
      <vt:lpstr>PowerPoint Presentation</vt:lpstr>
      <vt:lpstr>Gehälter</vt:lpstr>
      <vt:lpstr>PowerPoint Presentation</vt:lpstr>
      <vt:lpstr>Gewalt gegen Frauen</vt:lpstr>
      <vt:lpstr>PowerPoint Presentation</vt:lpstr>
      <vt:lpstr>Geschäftsführung</vt:lpstr>
      <vt:lpstr>PowerPoint Presentation</vt:lpstr>
      <vt:lpstr>Die Medien</vt:lpstr>
      <vt:lpstr>PowerPoint Presentation</vt:lpstr>
      <vt:lpstr>Müttersterblichkeit</vt:lpstr>
      <vt:lpstr>PowerPoint Presentation</vt:lpstr>
      <vt:lpstr>Bildung</vt:lpstr>
      <vt:lpstr>PowerPoint Presentation</vt:lpstr>
      <vt:lpstr>Zugang zu sauberem Trinkwasser</vt:lpstr>
      <vt:lpstr>PowerPoint Presentation</vt:lpstr>
      <vt:lpstr>Alphabetisierungsrate</vt:lpstr>
      <vt:lpstr>Andere Ideen…</vt:lpstr>
      <vt:lpstr>Zeiten ändern sich!</vt:lpstr>
      <vt:lpstr>PowerPoint Presentation</vt:lpstr>
      <vt:lpstr>PowerPoint Presentation</vt:lpstr>
      <vt:lpstr>Wie viele Politikerinnen gibt es in Ruanda?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dc:creator>
  <cp:lastModifiedBy>Hannah Langdana</cp:lastModifiedBy>
  <cp:revision>1</cp:revision>
  <dcterms:created xsi:type="dcterms:W3CDTF">2019-09-19T14:00:03Z</dcterms:created>
  <dcterms:modified xsi:type="dcterms:W3CDTF">2020-11-30T11:59:52Z</dcterms:modified>
</cp:coreProperties>
</file>